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6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D4AD-94C8-455A-9C2C-ABB4E577107F}" type="datetimeFigureOut">
              <a:rPr lang="th-TH" smtClean="0"/>
              <a:t>26/05/66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5A4A2C5-0F9D-4056-AAF1-D02678655DD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02492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D4AD-94C8-455A-9C2C-ABB4E577107F}" type="datetimeFigureOut">
              <a:rPr lang="th-TH" smtClean="0"/>
              <a:t>26/05/66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5A4A2C5-0F9D-4056-AAF1-D02678655DD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81136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D4AD-94C8-455A-9C2C-ABB4E577107F}" type="datetimeFigureOut">
              <a:rPr lang="th-TH" smtClean="0"/>
              <a:t>26/05/66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5A4A2C5-0F9D-4056-AAF1-D02678655DDB}" type="slidenum">
              <a:rPr lang="th-TH" smtClean="0"/>
              <a:t>‹#›</a:t>
            </a:fld>
            <a:endParaRPr lang="th-TH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88770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D4AD-94C8-455A-9C2C-ABB4E577107F}" type="datetimeFigureOut">
              <a:rPr lang="th-TH" smtClean="0"/>
              <a:t>26/05/66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5A4A2C5-0F9D-4056-AAF1-D02678655DD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81225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อ้างอิ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D4AD-94C8-455A-9C2C-ABB4E577107F}" type="datetimeFigureOut">
              <a:rPr lang="th-TH" smtClean="0"/>
              <a:t>26/05/66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5A4A2C5-0F9D-4056-AAF1-D02678655DDB}" type="slidenum">
              <a:rPr lang="th-TH" smtClean="0"/>
              <a:t>‹#›</a:t>
            </a:fld>
            <a:endParaRPr lang="th-TH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322918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จริง หรือ เท็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D4AD-94C8-455A-9C2C-ABB4E577107F}" type="datetimeFigureOut">
              <a:rPr lang="th-TH" smtClean="0"/>
              <a:t>26/05/66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5A4A2C5-0F9D-4056-AAF1-D02678655DD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669511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D4AD-94C8-455A-9C2C-ABB4E577107F}" type="datetimeFigureOut">
              <a:rPr lang="th-TH" smtClean="0"/>
              <a:t>26/05/66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A2C5-0F9D-4056-AAF1-D02678655DD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151217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D4AD-94C8-455A-9C2C-ABB4E577107F}" type="datetimeFigureOut">
              <a:rPr lang="th-TH" smtClean="0"/>
              <a:t>26/05/66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A2C5-0F9D-4056-AAF1-D02678655DD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04015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D4AD-94C8-455A-9C2C-ABB4E577107F}" type="datetimeFigureOut">
              <a:rPr lang="th-TH" smtClean="0"/>
              <a:t>26/05/66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A2C5-0F9D-4056-AAF1-D02678655DD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53000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D4AD-94C8-455A-9C2C-ABB4E577107F}" type="datetimeFigureOut">
              <a:rPr lang="th-TH" smtClean="0"/>
              <a:t>26/05/66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5A4A2C5-0F9D-4056-AAF1-D02678655DD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49624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D4AD-94C8-455A-9C2C-ABB4E577107F}" type="datetimeFigureOut">
              <a:rPr lang="th-TH" smtClean="0"/>
              <a:t>26/05/66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5A4A2C5-0F9D-4056-AAF1-D02678655DD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61667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D4AD-94C8-455A-9C2C-ABB4E577107F}" type="datetimeFigureOut">
              <a:rPr lang="th-TH" smtClean="0"/>
              <a:t>26/05/66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5A4A2C5-0F9D-4056-AAF1-D02678655DD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87422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D4AD-94C8-455A-9C2C-ABB4E577107F}" type="datetimeFigureOut">
              <a:rPr lang="th-TH" smtClean="0"/>
              <a:t>26/05/66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A2C5-0F9D-4056-AAF1-D02678655DD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99350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D4AD-94C8-455A-9C2C-ABB4E577107F}" type="datetimeFigureOut">
              <a:rPr lang="th-TH" smtClean="0"/>
              <a:t>26/05/66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A2C5-0F9D-4056-AAF1-D02678655DD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23703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D4AD-94C8-455A-9C2C-ABB4E577107F}" type="datetimeFigureOut">
              <a:rPr lang="th-TH" smtClean="0"/>
              <a:t>26/05/66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A2C5-0F9D-4056-AAF1-D02678655DD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36615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D4AD-94C8-455A-9C2C-ABB4E577107F}" type="datetimeFigureOut">
              <a:rPr lang="th-TH" smtClean="0"/>
              <a:t>26/05/66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5A4A2C5-0F9D-4056-AAF1-D02678655DD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0560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8D4AD-94C8-455A-9C2C-ABB4E577107F}" type="datetimeFigureOut">
              <a:rPr lang="th-TH" smtClean="0"/>
              <a:t>26/05/66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5A4A2C5-0F9D-4056-AAF1-D02678655DD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55486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EA2193E-1388-6C12-39A2-655FFA4E84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เงื่อนไขตรวจสอบก่อนการจ่ายชดเชย รายการอุปกรณ์และอวัยวะเทียม (</a:t>
            </a:r>
            <a:r>
              <a:rPr lang="en-US" dirty="0"/>
              <a:t>Instrument)</a:t>
            </a:r>
            <a:endParaRPr lang="th-TH" dirty="0"/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D56889C3-B04D-8D47-3E2F-A8F9386B5D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74971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A3EC9E9-0D52-C6C6-0441-73DBEB929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หมวด 7 </a:t>
            </a:r>
            <a:r>
              <a:rPr lang="en-US" dirty="0"/>
              <a:t>: </a:t>
            </a:r>
            <a:r>
              <a:rPr lang="th-TH" dirty="0"/>
              <a:t>กระดูก ข้อ กล้ามเนื้อ เส้นเอ็น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ED58790E-0189-8A4A-5674-A5894B462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4555"/>
            <a:ext cx="10515600" cy="1848017"/>
          </a:xfrm>
        </p:spPr>
        <p:txBody>
          <a:bodyPr>
            <a:normAutofit/>
          </a:bodyPr>
          <a:lstStyle/>
          <a:p>
            <a:r>
              <a:rPr lang="th-TH" sz="2400" dirty="0"/>
              <a:t>7308 </a:t>
            </a:r>
            <a:r>
              <a:rPr lang="en-US" sz="2400" dirty="0"/>
              <a:t>: </a:t>
            </a:r>
            <a:r>
              <a:rPr lang="th-TH" sz="2400" dirty="0"/>
              <a:t>ชุดสมอสำหรับเย็บซ่อมหมอนรองกระดูกเข่า </a:t>
            </a:r>
            <a:r>
              <a:rPr lang="en-US" sz="2400" dirty="0"/>
              <a:t>(Arthroscopic meniscus repair system)</a:t>
            </a:r>
          </a:p>
          <a:p>
            <a:pPr lvl="1"/>
            <a:r>
              <a:rPr lang="th-TH" sz="2000" dirty="0"/>
              <a:t>เป็นชุด ประกอบด้วยเข็ม 1 อัน และด้ายสำหรับเย็บ</a:t>
            </a:r>
          </a:p>
          <a:p>
            <a:pPr lvl="1"/>
            <a:r>
              <a:rPr lang="th-TH" sz="2000" dirty="0"/>
              <a:t>ใช้สำหรับเย็บซ่อมแซมหมอนรองกระดูกอ่อนในเข่า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1327D4D0-C143-2E86-22CB-AADC7DAD2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6592" y="2846163"/>
            <a:ext cx="4058816" cy="331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084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05322BD-F56B-831E-0D71-1C9DAA4A3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การตรวจสอบ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EEB00CEB-E543-305F-B33B-56787D69F1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408922"/>
            <a:ext cx="8915400" cy="4502300"/>
          </a:xfrm>
        </p:spPr>
        <p:txBody>
          <a:bodyPr>
            <a:normAutofit/>
          </a:bodyPr>
          <a:lstStyle/>
          <a:p>
            <a:r>
              <a:rPr lang="th-TH" sz="2400" dirty="0"/>
              <a:t>ลักษณะไม่ถูกต้อง</a:t>
            </a:r>
          </a:p>
          <a:p>
            <a:endParaRPr lang="th-TH" sz="2400" dirty="0"/>
          </a:p>
          <a:p>
            <a:r>
              <a:rPr lang="th-TH" sz="2400" dirty="0"/>
              <a:t>ไม่เป็นไปตามข้อบ่งชี้</a:t>
            </a:r>
          </a:p>
          <a:p>
            <a:endParaRPr lang="th-TH" sz="2400" dirty="0"/>
          </a:p>
          <a:p>
            <a:r>
              <a:rPr lang="th-TH" sz="2400" dirty="0"/>
              <a:t>ไม่พบหลักฐานการใช้อุปกรณ์</a:t>
            </a:r>
          </a:p>
          <a:p>
            <a:endParaRPr lang="th-TH" sz="2400" dirty="0"/>
          </a:p>
          <a:p>
            <a:r>
              <a:rPr lang="th-TH" sz="2400" dirty="0"/>
              <a:t>ไม่พบ</a:t>
            </a:r>
            <a:r>
              <a:rPr lang="en-US" sz="2400" dirty="0"/>
              <a:t> Sticker</a:t>
            </a:r>
          </a:p>
          <a:p>
            <a:endParaRPr lang="en-US" sz="2400" dirty="0"/>
          </a:p>
          <a:p>
            <a:r>
              <a:rPr lang="th-TH" sz="2400" dirty="0">
                <a:solidFill>
                  <a:srgbClr val="FF0000"/>
                </a:solidFill>
              </a:rPr>
              <a:t>จำนวนไม่เหมาะสม</a:t>
            </a: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F7333363-8D86-FA47-A513-AA733D139773}"/>
              </a:ext>
            </a:extLst>
          </p:cNvPr>
          <p:cNvSpPr txBox="1"/>
          <p:nvPr/>
        </p:nvSpPr>
        <p:spPr>
          <a:xfrm>
            <a:off x="7744408" y="3167390"/>
            <a:ext cx="3632726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th-TH" sz="5400" dirty="0">
                <a:solidFill>
                  <a:srgbClr val="00B0F0"/>
                </a:solidFill>
              </a:rPr>
              <a:t>จำนวนต้องถูกต้อง</a:t>
            </a:r>
          </a:p>
        </p:txBody>
      </p:sp>
    </p:spTree>
    <p:extLst>
      <p:ext uri="{BB962C8B-B14F-4D97-AF65-F5344CB8AC3E}">
        <p14:creationId xmlns:p14="http://schemas.microsoft.com/office/powerpoint/2010/main" val="407672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DA20912-CCAB-72F8-7FA6-26D5CF2BA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การตรวจสอบ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5FB96F75-B7D1-0E43-9304-8DDFDEFF95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2800" b="1" dirty="0"/>
              <a:t>ลักษณะไม่ถูกต้อง</a:t>
            </a:r>
          </a:p>
          <a:p>
            <a:endParaRPr lang="th-TH" sz="2800" b="1" dirty="0"/>
          </a:p>
          <a:p>
            <a:pPr lvl="1"/>
            <a:r>
              <a:rPr lang="th-TH" sz="2400" dirty="0"/>
              <a:t>พิจารณาจากเอกสารหลักฐานการใช้อุปกรณ์ที่หน่วยบริการได้ให้บริการอุปกรณ์ในแต่ละรายการแก่ผู้ป่วย ได้แก่ </a:t>
            </a:r>
            <a:r>
              <a:rPr lang="th-TH" sz="2400" dirty="0">
                <a:solidFill>
                  <a:srgbClr val="00B050"/>
                </a:solidFill>
              </a:rPr>
              <a:t>ลักษณะที่พบในเอกสาร หรือ </a:t>
            </a:r>
            <a:r>
              <a:rPr lang="en-US" sz="2400" dirty="0">
                <a:solidFill>
                  <a:srgbClr val="00B050"/>
                </a:solidFill>
              </a:rPr>
              <a:t>sticker</a:t>
            </a:r>
          </a:p>
          <a:p>
            <a:pPr lvl="1"/>
            <a:endParaRPr lang="th-TH" sz="2400" dirty="0">
              <a:solidFill>
                <a:srgbClr val="00B050"/>
              </a:solidFill>
            </a:endParaRPr>
          </a:p>
          <a:p>
            <a:pPr lvl="1"/>
            <a:r>
              <a:rPr lang="th-TH" sz="2400" dirty="0"/>
              <a:t>ตรวจสอบพบว่ามีลักษณะ</a:t>
            </a:r>
            <a:r>
              <a:rPr lang="th-TH" sz="2400" dirty="0">
                <a:solidFill>
                  <a:srgbClr val="00B050"/>
                </a:solidFill>
              </a:rPr>
              <a:t>ไม่ตรงตามลักษณะของอุปกรณ์รหัสนั้น ๆ ที่ระบุไว้ในประกาศอุปกรณ์ฯ</a:t>
            </a:r>
          </a:p>
        </p:txBody>
      </p:sp>
    </p:spTree>
    <p:extLst>
      <p:ext uri="{BB962C8B-B14F-4D97-AF65-F5344CB8AC3E}">
        <p14:creationId xmlns:p14="http://schemas.microsoft.com/office/powerpoint/2010/main" val="24139296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DA20912-CCAB-72F8-7FA6-26D5CF2BA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การตรวจสอบ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5FB96F75-B7D1-0E43-9304-8DDFDEFF95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200" b="1" dirty="0"/>
              <a:t>ไม่เป็นไปตามข้อบ่งชี้</a:t>
            </a:r>
          </a:p>
          <a:p>
            <a:endParaRPr lang="th-TH" sz="3200" dirty="0">
              <a:solidFill>
                <a:srgbClr val="00B050"/>
              </a:solidFill>
            </a:endParaRPr>
          </a:p>
          <a:p>
            <a:pPr lvl="1"/>
            <a:r>
              <a:rPr lang="th-TH" sz="2800" dirty="0"/>
              <a:t>พิจารณาจากเอกสารหลักฐานในเวชระเบียน</a:t>
            </a:r>
          </a:p>
          <a:p>
            <a:pPr lvl="1"/>
            <a:endParaRPr lang="th-TH" sz="2800" dirty="0"/>
          </a:p>
          <a:p>
            <a:pPr lvl="1"/>
            <a:r>
              <a:rPr lang="th-TH" sz="2800" dirty="0">
                <a:solidFill>
                  <a:srgbClr val="00B050"/>
                </a:solidFill>
              </a:rPr>
              <a:t>ข้อบ่งชี้ไม่ตรงตามข้อบ่งชี้ของอุปกรณ์รหัสนั้น ๆ </a:t>
            </a:r>
            <a:r>
              <a:rPr lang="th-TH" sz="2800" dirty="0"/>
              <a:t>ที่ระบุไว้ในประกาศอุปกรณ์ฯ</a:t>
            </a:r>
          </a:p>
        </p:txBody>
      </p:sp>
    </p:spTree>
    <p:extLst>
      <p:ext uri="{BB962C8B-B14F-4D97-AF65-F5344CB8AC3E}">
        <p14:creationId xmlns:p14="http://schemas.microsoft.com/office/powerpoint/2010/main" val="3612895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DA20912-CCAB-72F8-7FA6-26D5CF2BA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การตรวจสอบ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5FB96F75-B7D1-0E43-9304-8DDFDEFF9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5" y="1415143"/>
            <a:ext cx="8915400" cy="3777622"/>
          </a:xfrm>
        </p:spPr>
        <p:txBody>
          <a:bodyPr>
            <a:normAutofit/>
          </a:bodyPr>
          <a:lstStyle/>
          <a:p>
            <a:r>
              <a:rPr lang="th-TH" sz="3200" b="1" dirty="0"/>
              <a:t>ไม่พบหลักฐานการใช้อุปกรณ์</a:t>
            </a:r>
          </a:p>
          <a:p>
            <a:endParaRPr lang="th-TH" sz="3200" b="1" dirty="0"/>
          </a:p>
          <a:p>
            <a:pPr lvl="1"/>
            <a:r>
              <a:rPr lang="th-TH" sz="2800" dirty="0"/>
              <a:t>พิจารณาจากการบันทึกการใช้ในอุปกรณ์ในใบ</a:t>
            </a:r>
            <a:r>
              <a:rPr lang="th-TH" sz="2800" dirty="0">
                <a:solidFill>
                  <a:srgbClr val="00B050"/>
                </a:solidFill>
              </a:rPr>
              <a:t>บันทึกการผ่าตัด/ใบบันทึกหัตถการ</a:t>
            </a:r>
            <a:r>
              <a:rPr lang="th-TH" sz="2800" dirty="0"/>
              <a:t>ในกรณีที่เป็นอุปกรณ์ที่ใช้ภายในร่างกาย หรือการสั่งจ่ายอุปกรณ์ในกรณีที่เป็นอุปกรณ์ที่ใช้ภายนอกร่างกาย</a:t>
            </a:r>
          </a:p>
          <a:p>
            <a:pPr lvl="1"/>
            <a:endParaRPr lang="th-TH" sz="2800" dirty="0"/>
          </a:p>
          <a:p>
            <a:pPr lvl="1"/>
            <a:r>
              <a:rPr lang="th-TH" sz="2800" dirty="0"/>
              <a:t>ตรวจสอบ</a:t>
            </a:r>
            <a:r>
              <a:rPr lang="th-TH" sz="2800" dirty="0">
                <a:solidFill>
                  <a:srgbClr val="00B050"/>
                </a:solidFill>
              </a:rPr>
              <a:t>ไม่พบหลักฐานการใช้อุปกรณ์ในเวชระเบียนหรือเอกสารอื่นที่หน่วยบริการจัดเตรียมให้ตรวจสอบ</a:t>
            </a:r>
          </a:p>
          <a:p>
            <a:endParaRPr lang="th-TH" sz="3200" dirty="0"/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00D9DDA2-3E55-1F0E-C674-F1AE298F6A17}"/>
              </a:ext>
            </a:extLst>
          </p:cNvPr>
          <p:cNvSpPr txBox="1"/>
          <p:nvPr/>
        </p:nvSpPr>
        <p:spPr>
          <a:xfrm>
            <a:off x="2081119" y="5192765"/>
            <a:ext cx="80297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dirty="0">
                <a:solidFill>
                  <a:srgbClr val="FF0000"/>
                </a:solidFill>
              </a:rPr>
              <a:t>อาจจะตรวจสอบจาก ภาพ </a:t>
            </a:r>
            <a:r>
              <a:rPr lang="en-US" sz="3600" dirty="0">
                <a:solidFill>
                  <a:srgbClr val="FF0000"/>
                </a:solidFill>
              </a:rPr>
              <a:t>X-rays </a:t>
            </a:r>
            <a:r>
              <a:rPr lang="th-TH" sz="3600" dirty="0">
                <a:solidFill>
                  <a:srgbClr val="FF0000"/>
                </a:solidFill>
              </a:rPr>
              <a:t>หรือ </a:t>
            </a:r>
            <a:r>
              <a:rPr lang="en-US" sz="3600" dirty="0">
                <a:solidFill>
                  <a:srgbClr val="FF0000"/>
                </a:solidFill>
              </a:rPr>
              <a:t>Fluoroscope</a:t>
            </a:r>
            <a:r>
              <a:rPr lang="th-TH" sz="360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926616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DA20912-CCAB-72F8-7FA6-26D5CF2BA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การตรวจสอบ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5FB96F75-B7D1-0E43-9304-8DDFDEFF9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5" y="1540189"/>
            <a:ext cx="8915400" cy="3777622"/>
          </a:xfrm>
        </p:spPr>
        <p:txBody>
          <a:bodyPr>
            <a:normAutofit/>
          </a:bodyPr>
          <a:lstStyle/>
          <a:p>
            <a:r>
              <a:rPr lang="th-TH" sz="3200" b="1" dirty="0"/>
              <a:t>ไม่พบ </a:t>
            </a:r>
            <a:r>
              <a:rPr lang="en-US" sz="3200" b="1" dirty="0"/>
              <a:t>Sticker </a:t>
            </a:r>
          </a:p>
          <a:p>
            <a:endParaRPr lang="th-TH" sz="3200" b="1" dirty="0"/>
          </a:p>
          <a:p>
            <a:pPr lvl="1"/>
            <a:r>
              <a:rPr lang="th-TH" sz="2800" dirty="0">
                <a:solidFill>
                  <a:srgbClr val="00B050"/>
                </a:solidFill>
              </a:rPr>
              <a:t>พิจารณาจาก </a:t>
            </a:r>
            <a:r>
              <a:rPr lang="en-US" sz="2800" dirty="0">
                <a:solidFill>
                  <a:srgbClr val="00B050"/>
                </a:solidFill>
              </a:rPr>
              <a:t>sticker </a:t>
            </a:r>
            <a:r>
              <a:rPr lang="th-TH" sz="2800" dirty="0">
                <a:solidFill>
                  <a:srgbClr val="00B050"/>
                </a:solidFill>
              </a:rPr>
              <a:t>ของแต่ละอุปกรณ์ในกรณีที่เป็นอุปกรณ์อวัยวะเทียมที่ใช้ภายในร่างกายผู้ป่วย</a:t>
            </a:r>
            <a:r>
              <a:rPr lang="th-TH" sz="2800" dirty="0"/>
              <a:t> หรือการลงลายมือชื่อรับอุปกรณ์กรณีการเบิกจ่ายอุปกรณ์ภายนอกร่างกาย</a:t>
            </a:r>
          </a:p>
          <a:p>
            <a:pPr lvl="1"/>
            <a:endParaRPr lang="th-TH" sz="2800" dirty="0"/>
          </a:p>
          <a:p>
            <a:pPr lvl="1"/>
            <a:r>
              <a:rPr lang="th-TH" sz="2800" dirty="0">
                <a:solidFill>
                  <a:srgbClr val="00B050"/>
                </a:solidFill>
              </a:rPr>
              <a:t>ตรวจสอบไม่พบ </a:t>
            </a:r>
            <a:r>
              <a:rPr lang="en-US" sz="2800" dirty="0">
                <a:solidFill>
                  <a:srgbClr val="00B050"/>
                </a:solidFill>
              </a:rPr>
              <a:t>sticker </a:t>
            </a:r>
            <a:r>
              <a:rPr lang="th-TH" sz="2800" dirty="0">
                <a:solidFill>
                  <a:srgbClr val="00B050"/>
                </a:solidFill>
              </a:rPr>
              <a:t>ของอุปกรณ์อวัยวะเทียมที่ใช้ภายในร่างกายผู้ป่วย </a:t>
            </a:r>
            <a:r>
              <a:rPr lang="th-TH" sz="2800" dirty="0"/>
              <a:t>หรือไม่พบการลงลายมือชื่อรับอุปกรณ์ของอุปกรณ์ภายนอกร่างกาย</a:t>
            </a:r>
          </a:p>
        </p:txBody>
      </p:sp>
    </p:spTree>
    <p:extLst>
      <p:ext uri="{BB962C8B-B14F-4D97-AF65-F5344CB8AC3E}">
        <p14:creationId xmlns:p14="http://schemas.microsoft.com/office/powerpoint/2010/main" val="2931684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4295C6A-80E3-EA03-0A86-AB515FBFD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รายการตรวจสอบ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9BAE3046-F18E-EAD4-5838-514D4B3318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4000" dirty="0"/>
              <a:t>หมวด 5 </a:t>
            </a:r>
            <a:r>
              <a:rPr lang="en-US" sz="4000" dirty="0"/>
              <a:t>: </a:t>
            </a:r>
            <a:r>
              <a:rPr lang="th-TH" sz="4000" dirty="0"/>
              <a:t>ระบบทางเดินอาหาร 4 รายการ</a:t>
            </a:r>
          </a:p>
          <a:p>
            <a:endParaRPr lang="th-TH" sz="4000" dirty="0"/>
          </a:p>
          <a:p>
            <a:r>
              <a:rPr lang="th-TH" sz="4000" dirty="0"/>
              <a:t>หมวด 7 </a:t>
            </a:r>
            <a:r>
              <a:rPr lang="en-US" sz="4000" dirty="0"/>
              <a:t>: </a:t>
            </a:r>
            <a:r>
              <a:rPr lang="th-TH" sz="4000" dirty="0"/>
              <a:t>กระดูก ข้อ กล้ามเนื้อ เส้นเอ็น 4 รายการ</a:t>
            </a:r>
          </a:p>
        </p:txBody>
      </p:sp>
    </p:spTree>
    <p:extLst>
      <p:ext uri="{BB962C8B-B14F-4D97-AF65-F5344CB8AC3E}">
        <p14:creationId xmlns:p14="http://schemas.microsoft.com/office/powerpoint/2010/main" val="3767862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D5FD937-5711-D9B1-BC6F-D50CE630E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หมวด 5 </a:t>
            </a:r>
            <a:r>
              <a:rPr lang="en-US" dirty="0"/>
              <a:t>: </a:t>
            </a:r>
            <a:r>
              <a:rPr lang="th-TH" dirty="0"/>
              <a:t>ทางเดินอาหาร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F076BF2B-5592-0E81-A7E0-4513FDAE8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388" y="1242218"/>
            <a:ext cx="10515600" cy="2014166"/>
          </a:xfrm>
        </p:spPr>
        <p:txBody>
          <a:bodyPr>
            <a:normAutofit/>
          </a:bodyPr>
          <a:lstStyle/>
          <a:p>
            <a:r>
              <a:rPr lang="th-TH" sz="2800" dirty="0"/>
              <a:t>5101 </a:t>
            </a:r>
            <a:r>
              <a:rPr lang="en-US" sz="2800" dirty="0"/>
              <a:t>: Nasogastric tube</a:t>
            </a:r>
          </a:p>
          <a:p>
            <a:pPr lvl="1"/>
            <a:r>
              <a:rPr lang="th-TH" sz="2400" dirty="0"/>
              <a:t>300 บาทต่อชิ้น</a:t>
            </a:r>
            <a:endParaRPr lang="en-US" sz="2400" dirty="0"/>
          </a:p>
          <a:p>
            <a:pPr lvl="1"/>
            <a:r>
              <a:rPr lang="th-TH" sz="2400" dirty="0"/>
              <a:t>ท่อซิลิโคนที่มีความอ่อนนุ่ม ระคายเคืองน้อย</a:t>
            </a:r>
          </a:p>
          <a:p>
            <a:pPr lvl="1"/>
            <a:r>
              <a:rPr lang="th-TH" sz="2400" dirty="0"/>
              <a:t>สำหรับผู้ป่วยที่กินอาหารทางปากไม่ได้ ต้อคาสายนานเกิน 1 เดือน</a:t>
            </a:r>
          </a:p>
        </p:txBody>
      </p:sp>
      <p:grpSp>
        <p:nvGrpSpPr>
          <p:cNvPr id="9" name="กลุ่ม 8">
            <a:extLst>
              <a:ext uri="{FF2B5EF4-FFF2-40B4-BE49-F238E27FC236}">
                <a16:creationId xmlns:a16="http://schemas.microsoft.com/office/drawing/2014/main" id="{E26879CD-F99C-61BA-0FEE-69B27637372E}"/>
              </a:ext>
            </a:extLst>
          </p:cNvPr>
          <p:cNvGrpSpPr/>
          <p:nvPr/>
        </p:nvGrpSpPr>
        <p:grpSpPr>
          <a:xfrm>
            <a:off x="1286069" y="2436067"/>
            <a:ext cx="10059955" cy="3891832"/>
            <a:chOff x="1286069" y="2436067"/>
            <a:chExt cx="10059955" cy="3891832"/>
          </a:xfrm>
        </p:grpSpPr>
        <p:pic>
          <p:nvPicPr>
            <p:cNvPr id="4" name="รูปภาพ 3">
              <a:extLst>
                <a:ext uri="{FF2B5EF4-FFF2-40B4-BE49-F238E27FC236}">
                  <a16:creationId xmlns:a16="http://schemas.microsoft.com/office/drawing/2014/main" id="{BE56BBDD-C560-13C2-DBD8-D02291602A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4997" b="21267"/>
            <a:stretch/>
          </p:blipFill>
          <p:spPr>
            <a:xfrm>
              <a:off x="1286069" y="3519929"/>
              <a:ext cx="4405604" cy="2807970"/>
            </a:xfrm>
            <a:prstGeom prst="rect">
              <a:avLst/>
            </a:prstGeom>
          </p:spPr>
        </p:pic>
        <p:pic>
          <p:nvPicPr>
            <p:cNvPr id="6" name="รูปภาพ 5">
              <a:extLst>
                <a:ext uri="{FF2B5EF4-FFF2-40B4-BE49-F238E27FC236}">
                  <a16:creationId xmlns:a16="http://schemas.microsoft.com/office/drawing/2014/main" id="{E9E86A9D-1FBE-4CB9-A352-3045B0A992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62057" y="3606548"/>
              <a:ext cx="4683967" cy="2634731"/>
            </a:xfrm>
            <a:prstGeom prst="rect">
              <a:avLst/>
            </a:prstGeom>
          </p:spPr>
        </p:pic>
        <p:sp>
          <p:nvSpPr>
            <p:cNvPr id="7" name="เครื่องหมายคูณ 6">
              <a:extLst>
                <a:ext uri="{FF2B5EF4-FFF2-40B4-BE49-F238E27FC236}">
                  <a16:creationId xmlns:a16="http://schemas.microsoft.com/office/drawing/2014/main" id="{1A108633-BB4C-3AC3-A249-594C05921D47}"/>
                </a:ext>
              </a:extLst>
            </p:cNvPr>
            <p:cNvSpPr/>
            <p:nvPr/>
          </p:nvSpPr>
          <p:spPr>
            <a:xfrm>
              <a:off x="7503335" y="2436067"/>
              <a:ext cx="3402596" cy="2331099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" name="วงรี 7">
              <a:extLst>
                <a:ext uri="{FF2B5EF4-FFF2-40B4-BE49-F238E27FC236}">
                  <a16:creationId xmlns:a16="http://schemas.microsoft.com/office/drawing/2014/main" id="{F7A15B42-67C1-680C-8891-EBF341C80039}"/>
                </a:ext>
              </a:extLst>
            </p:cNvPr>
            <p:cNvSpPr/>
            <p:nvPr/>
          </p:nvSpPr>
          <p:spPr>
            <a:xfrm>
              <a:off x="2155372" y="4142793"/>
              <a:ext cx="2155372" cy="1119672"/>
            </a:xfrm>
            <a:prstGeom prst="ellipse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</p:spTree>
    <p:extLst>
      <p:ext uri="{BB962C8B-B14F-4D97-AF65-F5344CB8AC3E}">
        <p14:creationId xmlns:p14="http://schemas.microsoft.com/office/powerpoint/2010/main" val="1490363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6E40072-EC2F-02B3-9D5D-46EDBD6E5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หมวด 5 </a:t>
            </a:r>
            <a:r>
              <a:rPr lang="en-US" dirty="0"/>
              <a:t>: </a:t>
            </a:r>
            <a:r>
              <a:rPr lang="th-TH" dirty="0"/>
              <a:t>ทางเดินอาหาร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E2F2016-8436-1B3D-4E1B-173AE8D5E5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64554"/>
            <a:ext cx="10515600" cy="3058749"/>
          </a:xfrm>
        </p:spPr>
        <p:txBody>
          <a:bodyPr>
            <a:normAutofit/>
          </a:bodyPr>
          <a:lstStyle/>
          <a:p>
            <a:r>
              <a:rPr lang="th-TH" sz="2400" dirty="0"/>
              <a:t>5501 </a:t>
            </a:r>
            <a:r>
              <a:rPr lang="en-US" sz="2400" dirty="0"/>
              <a:t>: </a:t>
            </a:r>
            <a:r>
              <a:rPr lang="th-TH" sz="2400" dirty="0"/>
              <a:t>เครื่องตัดต่ออวัยวะอัตโนมัติแบบวงกลม </a:t>
            </a:r>
            <a:r>
              <a:rPr lang="en-US" sz="2400" dirty="0"/>
              <a:t>(Circular staple)</a:t>
            </a:r>
          </a:p>
          <a:p>
            <a:pPr lvl="1"/>
            <a:r>
              <a:rPr lang="th-TH" sz="2000" dirty="0"/>
              <a:t>10</a:t>
            </a:r>
            <a:r>
              <a:rPr lang="en-US" sz="2000" dirty="0"/>
              <a:t>,</a:t>
            </a:r>
            <a:r>
              <a:rPr lang="th-TH" sz="2000" dirty="0"/>
              <a:t>000 บาทต่อชิ้น</a:t>
            </a:r>
            <a:endParaRPr lang="en-US" sz="2000" dirty="0"/>
          </a:p>
          <a:p>
            <a:pPr lvl="1"/>
            <a:r>
              <a:rPr lang="th-TH" sz="2000" dirty="0"/>
              <a:t>ใช้ตัดต่อหลอดอาหาร กระเพาะอาหาร และลำไส้</a:t>
            </a:r>
          </a:p>
          <a:p>
            <a:pPr lvl="1"/>
            <a:r>
              <a:rPr lang="en-US" sz="2000" dirty="0"/>
              <a:t>Operation</a:t>
            </a:r>
          </a:p>
          <a:p>
            <a:pPr lvl="2"/>
            <a:r>
              <a:rPr lang="en-US" sz="1800" dirty="0"/>
              <a:t>Total gastrectomy</a:t>
            </a:r>
          </a:p>
          <a:p>
            <a:pPr lvl="2"/>
            <a:r>
              <a:rPr lang="en-US" sz="1800" dirty="0"/>
              <a:t>Esophagectomy</a:t>
            </a:r>
          </a:p>
          <a:p>
            <a:pPr lvl="2"/>
            <a:r>
              <a:rPr lang="en-US" sz="1800" dirty="0"/>
              <a:t>Low anterior resection</a:t>
            </a:r>
            <a:endParaRPr lang="th-TH" sz="1800" dirty="0"/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26732713-01B6-BDF9-579B-5BFB89FC7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7521" y="4323303"/>
            <a:ext cx="4777273" cy="208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549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5416192-6287-E5D1-753A-D97E3481B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หมวด 5 </a:t>
            </a:r>
            <a:r>
              <a:rPr lang="en-US" dirty="0"/>
              <a:t>: </a:t>
            </a:r>
            <a:r>
              <a:rPr lang="th-TH" dirty="0"/>
              <a:t>ทางเดินอาหาร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789C2EF-93A0-D47F-815F-EBBE0FFE9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36"/>
            <a:ext cx="10515600" cy="1793650"/>
          </a:xfrm>
        </p:spPr>
        <p:txBody>
          <a:bodyPr>
            <a:normAutofit/>
          </a:bodyPr>
          <a:lstStyle/>
          <a:p>
            <a:r>
              <a:rPr lang="th-TH" sz="2800" dirty="0"/>
              <a:t>5502 </a:t>
            </a:r>
            <a:r>
              <a:rPr lang="en-US" sz="2800" dirty="0"/>
              <a:t>: </a:t>
            </a:r>
            <a:r>
              <a:rPr lang="th-TH" sz="2800" dirty="0"/>
              <a:t>เครื่องตัดเย็บอวัยวะอัตโนมัติ</a:t>
            </a:r>
          </a:p>
          <a:p>
            <a:pPr lvl="1"/>
            <a:r>
              <a:rPr lang="th-TH" sz="2400" dirty="0"/>
              <a:t>4</a:t>
            </a:r>
            <a:r>
              <a:rPr lang="en-US" sz="2400" dirty="0"/>
              <a:t>,</a:t>
            </a:r>
            <a:r>
              <a:rPr lang="th-TH" sz="2400" dirty="0"/>
              <a:t>000 บาทต่อชิ้น</a:t>
            </a:r>
          </a:p>
          <a:p>
            <a:pPr lvl="1"/>
            <a:r>
              <a:rPr lang="th-TH" sz="2400" dirty="0"/>
              <a:t>ตัดเย็บอวัยวะในช่องอก หลอดอาหาร กระเพาะอาหาร ลำไส้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91031577-B1F1-4BF4-B09C-DED01FCFAC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429000"/>
            <a:ext cx="3437596" cy="2406317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3CFA1E19-E397-7F42-54E0-3379193F4D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936708"/>
            <a:ext cx="4219575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123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5416192-6287-E5D1-753A-D97E3481B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หมวด 5 </a:t>
            </a:r>
            <a:r>
              <a:rPr lang="en-US" dirty="0"/>
              <a:t>: </a:t>
            </a:r>
            <a:r>
              <a:rPr lang="th-TH" dirty="0"/>
              <a:t>ทางเดินอาหาร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789C2EF-93A0-D47F-815F-EBBE0FFE9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01833"/>
            <a:ext cx="10515600" cy="1767938"/>
          </a:xfrm>
        </p:spPr>
        <p:txBody>
          <a:bodyPr>
            <a:normAutofit/>
          </a:bodyPr>
          <a:lstStyle/>
          <a:p>
            <a:r>
              <a:rPr lang="th-TH" sz="3200" dirty="0"/>
              <a:t>5503 </a:t>
            </a:r>
            <a:r>
              <a:rPr lang="en-US" sz="3200" dirty="0"/>
              <a:t>: </a:t>
            </a:r>
            <a:r>
              <a:rPr lang="th-TH" sz="3200" dirty="0"/>
              <a:t>เครื่องมือเย็บอวัยวะแบบปรับหัวได้</a:t>
            </a:r>
          </a:p>
          <a:p>
            <a:pPr lvl="1"/>
            <a:r>
              <a:rPr lang="th-TH" sz="2800" dirty="0"/>
              <a:t>7</a:t>
            </a:r>
            <a:r>
              <a:rPr lang="en-US" sz="2800" dirty="0"/>
              <a:t>,</a:t>
            </a:r>
            <a:r>
              <a:rPr lang="th-TH" sz="2800" dirty="0"/>
              <a:t>000 บาทต่อชิ้น</a:t>
            </a:r>
          </a:p>
          <a:p>
            <a:pPr lvl="1"/>
            <a:r>
              <a:rPr lang="th-TH" sz="2800" dirty="0"/>
              <a:t>ตัดเย็บอวัยวะในช่องอก หลอดอาหาร กระเพาะอาหาร ลำไส้</a:t>
            </a:r>
          </a:p>
          <a:p>
            <a:pPr marL="457200" lvl="1" indent="0">
              <a:buNone/>
            </a:pPr>
            <a:endParaRPr lang="th-TH" sz="2800" dirty="0"/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15FA16B6-67CD-F7C8-48E9-8C636B6D82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7810" y="2876552"/>
            <a:ext cx="3716379" cy="361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976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A3EC9E9-0D52-C6C6-0441-73DBEB929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หมวด 7 </a:t>
            </a:r>
            <a:r>
              <a:rPr lang="en-US" dirty="0"/>
              <a:t>: </a:t>
            </a:r>
            <a:r>
              <a:rPr lang="th-TH" dirty="0"/>
              <a:t>กระดูก ข้อ กล้ามเนื้อ เส้นเอ็น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ED58790E-0189-8A4A-5674-A5894B462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6183"/>
            <a:ext cx="10515600" cy="2609385"/>
          </a:xfrm>
        </p:spPr>
        <p:txBody>
          <a:bodyPr>
            <a:normAutofit/>
          </a:bodyPr>
          <a:lstStyle/>
          <a:p>
            <a:r>
              <a:rPr lang="th-TH" sz="2800" dirty="0"/>
              <a:t>7208 </a:t>
            </a:r>
            <a:r>
              <a:rPr lang="en-US" sz="2800" dirty="0"/>
              <a:t>: </a:t>
            </a:r>
            <a:r>
              <a:rPr lang="th-TH" sz="2800" dirty="0"/>
              <a:t>โลหะดามกระดูกสันหลัง ส่วนอก เอว</a:t>
            </a:r>
          </a:p>
          <a:p>
            <a:pPr lvl="1"/>
            <a:r>
              <a:rPr lang="th-TH" sz="2400" dirty="0"/>
              <a:t>ระดับแรก ไม่เกิน 25</a:t>
            </a:r>
            <a:r>
              <a:rPr lang="en-US" sz="2400" dirty="0"/>
              <a:t>,</a:t>
            </a:r>
            <a:r>
              <a:rPr lang="th-TH" sz="2400" dirty="0"/>
              <a:t>000 บาท</a:t>
            </a:r>
          </a:p>
          <a:p>
            <a:pPr lvl="1"/>
            <a:r>
              <a:rPr lang="th-TH" sz="2400" dirty="0"/>
              <a:t>ระดับถัดไป ไม่เกิน 12</a:t>
            </a:r>
            <a:r>
              <a:rPr lang="en-US" sz="2400" dirty="0"/>
              <a:t>,</a:t>
            </a:r>
            <a:r>
              <a:rPr lang="th-TH" sz="2400" dirty="0"/>
              <a:t>500 บาท ต่อระดับ</a:t>
            </a:r>
          </a:p>
          <a:p>
            <a:pPr lvl="1"/>
            <a:r>
              <a:rPr lang="th-TH" sz="2400" dirty="0"/>
              <a:t>ยึดตรึงกระดูกสันหลังส่วนอก เอว ที่หักหรือข้อถูกทำลายจากความเสื่อม หรือ</a:t>
            </a:r>
            <a:r>
              <a:rPr lang="th-TH" sz="2400" dirty="0" err="1"/>
              <a:t>โร</a:t>
            </a:r>
            <a:r>
              <a:rPr lang="th-TH" sz="2400" dirty="0"/>
              <a:t>ดที่ทำให้เกิดความไม่มั่นคง และไม่สามารถยึดตรึงด้วยการปลูกกระดูกได้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31FE74AE-CD4E-290C-EBA8-DDCB4F8E9E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5675" y="3885568"/>
            <a:ext cx="3651083" cy="2723278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1496014F-1528-365D-5EAD-CB9C4C8A1A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774" t="5474" b="44891"/>
          <a:stretch/>
        </p:blipFill>
        <p:spPr>
          <a:xfrm>
            <a:off x="2138331" y="3978442"/>
            <a:ext cx="3332028" cy="2723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825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A3EC9E9-0D52-C6C6-0441-73DBEB929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หมวด 7 </a:t>
            </a:r>
            <a:r>
              <a:rPr lang="en-US" dirty="0"/>
              <a:t>: </a:t>
            </a:r>
            <a:r>
              <a:rPr lang="th-TH" dirty="0"/>
              <a:t>กระดูก ข้อ กล้ามเนื้อ เส้นเอ็น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ED58790E-0189-8A4A-5674-A5894B462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2017"/>
            <a:ext cx="10515600" cy="2441570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7214A : </a:t>
            </a:r>
            <a:r>
              <a:rPr lang="th-TH" sz="3200" dirty="0"/>
              <a:t>แผ่นโลหะดามกระดูกชนิดหัวล็อค </a:t>
            </a:r>
            <a:r>
              <a:rPr lang="en-US" sz="3200" dirty="0"/>
              <a:t>(Locking compression plate)</a:t>
            </a:r>
          </a:p>
          <a:p>
            <a:pPr lvl="1"/>
            <a:r>
              <a:rPr lang="en-US" sz="2800" dirty="0"/>
              <a:t>10,000</a:t>
            </a:r>
            <a:r>
              <a:rPr lang="th-TH" sz="2800" dirty="0"/>
              <a:t> บาทต่อชิ้น</a:t>
            </a:r>
            <a:endParaRPr lang="en-US" sz="2800" dirty="0"/>
          </a:p>
          <a:p>
            <a:pPr lvl="1"/>
            <a:r>
              <a:rPr lang="th-TH" sz="2800" dirty="0"/>
              <a:t>ยึดตรึงกระดูกที่หักจากการบาดเจ็บ หรือโรคของกระดูกยาวบริเวณรยางค์ โดยที่เป็นการหักชนิดรุนแรง หรือรูปแบบการหักซับซ้อน</a:t>
            </a:r>
          </a:p>
          <a:p>
            <a:pPr lvl="1"/>
            <a:r>
              <a:rPr lang="th-TH" sz="2800" dirty="0"/>
              <a:t>กระดูกยาวบริเวณรยางค์หักเนื่องจากภาวะเนื้องอก หรือกระดูกพรุน หรือโรคทางเมตาบอลิซ</a:t>
            </a:r>
            <a:r>
              <a:rPr lang="th-TH" sz="2800" dirty="0" err="1"/>
              <a:t>ึ่ม</a:t>
            </a:r>
            <a:endParaRPr lang="th-TH" sz="2800" dirty="0"/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0068273B-7B17-43E0-DFDC-4D050352FD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7845" y="3653587"/>
            <a:ext cx="2381251" cy="2381251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CA57F3CD-A9D4-6B72-292C-CD866282E8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1052" y="3653587"/>
            <a:ext cx="3024167" cy="285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023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A3EC9E9-0D52-C6C6-0441-73DBEB929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หมวด 7 </a:t>
            </a:r>
            <a:r>
              <a:rPr lang="en-US" dirty="0"/>
              <a:t>: </a:t>
            </a:r>
            <a:r>
              <a:rPr lang="th-TH" dirty="0"/>
              <a:t>กระดูก ข้อ กล้ามเนื้อ เส้นเอ็น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ED58790E-0189-8A4A-5674-A5894B462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300" y="1330075"/>
            <a:ext cx="8915400" cy="3777622"/>
          </a:xfrm>
        </p:spPr>
        <p:txBody>
          <a:bodyPr>
            <a:normAutofit/>
          </a:bodyPr>
          <a:lstStyle/>
          <a:p>
            <a:r>
              <a:rPr lang="en-US" sz="2400" dirty="0"/>
              <a:t>7214B : </a:t>
            </a:r>
            <a:r>
              <a:rPr lang="th-TH" sz="2400" dirty="0"/>
              <a:t>แผ่นโลหะดามกระดูก ชนิดหัวล็อคสำหรับใส่บริเวณที่หักใกล้ข้อ </a:t>
            </a:r>
            <a:r>
              <a:rPr lang="en-US" sz="2400" dirty="0"/>
              <a:t>(Anatomical plate)</a:t>
            </a:r>
          </a:p>
          <a:p>
            <a:pPr lvl="1"/>
            <a:r>
              <a:rPr lang="en-US" sz="2000" dirty="0"/>
              <a:t>17,000 </a:t>
            </a:r>
            <a:r>
              <a:rPr lang="th-TH" sz="2000" dirty="0"/>
              <a:t>บาทต่อชิ้น</a:t>
            </a:r>
            <a:endParaRPr lang="en-US" sz="2000" dirty="0"/>
          </a:p>
          <a:p>
            <a:pPr lvl="1"/>
            <a:r>
              <a:rPr lang="th-TH" sz="2000" dirty="0"/>
              <a:t>ยึดตรึงกระดูกที่หักซับซ้อนในโรค ดังนี้</a:t>
            </a:r>
          </a:p>
          <a:p>
            <a:pPr lvl="2"/>
            <a:r>
              <a:rPr lang="th-TH" sz="1800" dirty="0"/>
              <a:t>เนื้อกระดูกผิดปกติจากภาวะเนื้องอก กระดูกพรุน หรือโรคทางเมตาบอลิซ</a:t>
            </a:r>
            <a:r>
              <a:rPr lang="th-TH" sz="1800" dirty="0" err="1"/>
              <a:t>ึ่ม</a:t>
            </a:r>
            <a:endParaRPr lang="th-TH" sz="1800" dirty="0"/>
          </a:p>
          <a:p>
            <a:pPr lvl="2"/>
            <a:r>
              <a:rPr lang="th-TH" sz="1800" dirty="0"/>
              <a:t>กระดูกหักบริเวณใกล้ข้อ หรือเข้าข้อ</a:t>
            </a:r>
          </a:p>
          <a:p>
            <a:pPr lvl="2"/>
            <a:r>
              <a:rPr lang="th-TH" sz="1800" dirty="0"/>
              <a:t>กระดูหักใกล้ข้อเทียม หรือใกล้โลหะดามกระดูกเดิม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F6459943-FFE4-1E96-9B57-564B9ADF45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864" y="4267033"/>
            <a:ext cx="3561348" cy="2225842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0DAB0130-CF37-0FAD-15F5-182A8E4F0B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9790" y="4001294"/>
            <a:ext cx="3831557" cy="255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216835"/>
      </p:ext>
    </p:extLst>
  </p:cSld>
  <p:clrMapOvr>
    <a:masterClrMapping/>
  </p:clrMapOvr>
</p:sld>
</file>

<file path=ppt/theme/theme1.xml><?xml version="1.0" encoding="utf-8"?>
<a:theme xmlns:a="http://schemas.openxmlformats.org/drawingml/2006/main" name="ช่อ">
  <a:themeElements>
    <a:clrScheme name="ช่อ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ช่อ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ช่อ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18</TotalTime>
  <Words>685</Words>
  <Application>Microsoft Office PowerPoint</Application>
  <PresentationFormat>แบบจอกว้าง</PresentationFormat>
  <Paragraphs>83</Paragraphs>
  <Slides>15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15</vt:i4>
      </vt:variant>
    </vt:vector>
  </HeadingPairs>
  <TitlesOfParts>
    <vt:vector size="19" baseType="lpstr">
      <vt:lpstr>Arial</vt:lpstr>
      <vt:lpstr>Century Gothic</vt:lpstr>
      <vt:lpstr>Wingdings 3</vt:lpstr>
      <vt:lpstr>ช่อ</vt:lpstr>
      <vt:lpstr>เงื่อนไขตรวจสอบก่อนการจ่ายชดเชย รายการอุปกรณ์และอวัยวะเทียม (Instrument)</vt:lpstr>
      <vt:lpstr>รายการตรวจสอบ</vt:lpstr>
      <vt:lpstr>หมวด 5 : ทางเดินอาหาร</vt:lpstr>
      <vt:lpstr>หมวด 5 : ทางเดินอาหาร</vt:lpstr>
      <vt:lpstr>หมวด 5 : ทางเดินอาหาร</vt:lpstr>
      <vt:lpstr>หมวด 5 : ทางเดินอาหาร</vt:lpstr>
      <vt:lpstr>หมวด 7 : กระดูก ข้อ กล้ามเนื้อ เส้นเอ็น</vt:lpstr>
      <vt:lpstr>หมวด 7 : กระดูก ข้อ กล้ามเนื้อ เส้นเอ็น</vt:lpstr>
      <vt:lpstr>หมวด 7 : กระดูก ข้อ กล้ามเนื้อ เส้นเอ็น</vt:lpstr>
      <vt:lpstr>หมวด 7 : กระดูก ข้อ กล้ามเนื้อ เส้นเอ็น</vt:lpstr>
      <vt:lpstr>การตรวจสอบ</vt:lpstr>
      <vt:lpstr>การตรวจสอบ</vt:lpstr>
      <vt:lpstr>การตรวจสอบ</vt:lpstr>
      <vt:lpstr>การตรวจสอบ</vt:lpstr>
      <vt:lpstr>การตรวจสอบ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เงื่อนไขตรวจสอบก่อนการจ่ายชดเชย รายการอุปกรณ์และอวัยวะเทียม (Instrument)</dc:title>
  <dc:creator>กรกฤษณ์ เลาหศักดิ์ประสิทธิ์</dc:creator>
  <cp:lastModifiedBy>กรกฤษณ์ เลาหศักดิ์ประสิทธิ์</cp:lastModifiedBy>
  <cp:revision>2</cp:revision>
  <dcterms:created xsi:type="dcterms:W3CDTF">2023-05-23T18:52:08Z</dcterms:created>
  <dcterms:modified xsi:type="dcterms:W3CDTF">2023-05-26T05:33:48Z</dcterms:modified>
</cp:coreProperties>
</file>