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3" r:id="rId5"/>
    <p:sldId id="2147469590" r:id="rId6"/>
    <p:sldId id="1993219699" r:id="rId7"/>
    <p:sldId id="2147469591" r:id="rId8"/>
    <p:sldId id="1607" r:id="rId9"/>
    <p:sldId id="1993219163" r:id="rId10"/>
    <p:sldId id="1993219711" r:id="rId11"/>
    <p:sldId id="2147469592" r:id="rId12"/>
    <p:sldId id="2147469585" r:id="rId13"/>
    <p:sldId id="2147469593" r:id="rId14"/>
    <p:sldId id="429" r:id="rId15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1DBEA"/>
    <a:srgbClr val="CCECFF"/>
    <a:srgbClr val="FFFFFF"/>
    <a:srgbClr val="FFCCFF"/>
    <a:srgbClr val="0066FF"/>
    <a:srgbClr val="009999"/>
    <a:srgbClr val="333300"/>
    <a:srgbClr val="FFCC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86427" autoAdjust="0"/>
  </p:normalViewPr>
  <p:slideViewPr>
    <p:cSldViewPr snapToGrid="0">
      <p:cViewPr varScale="1">
        <p:scale>
          <a:sx n="69" d="100"/>
          <a:sy n="69" d="100"/>
        </p:scale>
        <p:origin x="84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850F4-9C9E-4120-AACA-03D2D0529128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C258E-8485-4A92-B72D-1DA3DA4611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782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07537-6B38-412B-B68D-5C7482A205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07537-6B38-412B-B68D-5C7482A205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07537-6B38-412B-B68D-5C7482A205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5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07537-6B38-412B-B68D-5C7482A20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9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B42F-56B8-126D-5346-9D37067D3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FDD11-74D8-8078-77B1-3F0AC6562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23731-653B-463C-342C-113AF15F3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7C6E-BE15-44B4-89F3-1DA3E467D3B2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EC8BE-24F2-3493-5BB6-34A3E7DD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5FB1-2971-179F-A6B2-425CF965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7785-718C-4D92-BC4C-0D3E41B750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611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6EE3-588E-F813-1096-BF4F546F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387CC-0695-DFAD-3AFE-0443B1F2D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AED32-ACA3-9A4E-A010-8413F4FF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7C6E-BE15-44B4-89F3-1DA3E467D3B2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19F9B-A352-B07B-D98B-E1A036A6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48590-05BA-FE06-9618-107E2A76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7785-718C-4D92-BC4C-0D3E41B750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201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0FD23E-EA3C-CF3C-8779-9C383C587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35DD5-373A-0D2A-1F4F-7C24DE552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54B5-3323-F1FF-C4CE-39E4F2B5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7C6E-BE15-44B4-89F3-1DA3E467D3B2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4B007-013D-47B3-0F79-D325E453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57099-CDDD-3A5F-37BC-797651E5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7785-718C-4D92-BC4C-0D3E41B750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246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82B2-1B55-A24B-04C3-5DEA9466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B468A-5863-A866-45F7-84965DDC3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335CD-CF4A-882B-3019-6AA8AE7D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7C6E-BE15-44B4-89F3-1DA3E467D3B2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23688-BE1E-1802-4153-43045323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8EBC7-FA1A-3C6D-B28F-4D33742C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7785-718C-4D92-BC4C-0D3E41B750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255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AF42-77F5-9D40-FB3F-94CAA113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17121-FFB9-C685-56CE-4F56657CB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12F27-A06F-37EF-EB62-F5D82220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7C6E-BE15-44B4-89F3-1DA3E467D3B2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D70FA-2090-C3E2-0CD5-02C97FF2E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9DE50-121E-2393-9460-B393947B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7785-718C-4D92-BC4C-0D3E41B750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954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C488-5562-7C65-17C4-9D3B371F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FEB24-706F-9B79-B655-5E2E8E280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39532-D898-7B8F-A512-1388FFA0C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9CFDA-44F9-B062-B46E-E568BF654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7C6E-BE15-44B4-89F3-1DA3E467D3B2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E4774-4156-ABBA-9ECF-C31F3F72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2EDE6-8F6E-A4D8-E59F-69EE5202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7785-718C-4D92-BC4C-0D3E41B750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681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9A3B-064E-8AA1-56F1-E27346DD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392CE-A491-7C1B-7DD3-4DAF63223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38BF9-D9CE-5BED-84E0-2045ADCDC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6299E-7DC8-29E2-7E09-000F92E85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E0E9B-512E-97AE-A2F5-31C8A7F04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28861B-A98C-239D-FB4F-FCC3A7E7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7C6E-BE15-44B4-89F3-1DA3E467D3B2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210901-B957-820D-7988-259476AD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5EF5B3-2C6A-967D-8103-4A8EB14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7785-718C-4D92-BC4C-0D3E41B750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066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BDE0-2A68-144F-4D94-A10E1F02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24C8A-C62D-7E43-06BC-C34337C0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7C6E-BE15-44B4-89F3-1DA3E467D3B2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A0143-C639-044B-7217-2E619270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ED6D7-7F52-83CB-7ADB-65C5C771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7785-718C-4D92-BC4C-0D3E41B750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95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D7847A-E074-1447-E54C-84D1D577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7C6E-BE15-44B4-89F3-1DA3E467D3B2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9CF35-5511-CDC3-8486-CEA5B42A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2303D-98DF-3C88-6D72-75D744E8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7785-718C-4D92-BC4C-0D3E41B750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328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7EDB-8DB7-C646-106A-BDE3BFED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48FC-CC46-66EC-B79F-6ADE30183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9434E-AC19-6792-BD7D-17E612C52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190C4-003C-6FDB-1BA5-B395B5C8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7C6E-BE15-44B4-89F3-1DA3E467D3B2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B134C-FB0E-1C0B-084D-41CDB181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7A10-5CA6-F4F7-3E6D-755C8E7B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7785-718C-4D92-BC4C-0D3E41B750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744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D3AF-C7A6-70C9-9286-4A4FDAA4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9A5FFD-875A-AD8B-24A0-0E86BB20F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AB899-4BA3-A3ED-3C19-5515D32D6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AD661-551A-A993-3EA8-128E70AD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7C6E-BE15-44B4-89F3-1DA3E467D3B2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67AD0-8A92-5D82-D2F7-D41E525D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CC78C-A14D-9DA0-2A83-98937C8B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7785-718C-4D92-BC4C-0D3E41B750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69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8CB45D-5CC2-F78A-FADB-4952660E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63C64-2DC0-AD30-2CA5-F5B075531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1C23F-4C76-6D24-7D6B-AAD168AB5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67C6E-BE15-44B4-89F3-1DA3E467D3B2}" type="datetimeFigureOut">
              <a:rPr lang="th-TH" smtClean="0"/>
              <a:t>30/01/66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41C26-1AAD-C1A5-7ACA-762023DAD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590FE-9CF7-293D-6D7E-131924876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D7785-718C-4D92-BC4C-0D3E41B7505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778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2.jpe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tm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3.jpeg"/><Relationship Id="rId12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11" Type="http://schemas.openxmlformats.org/officeDocument/2006/relationships/image" Target="../media/image6.png"/><Relationship Id="rId5" Type="http://schemas.openxmlformats.org/officeDocument/2006/relationships/image" Target="../media/image12.tmp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3E8E-A401-410C-B50E-2AC79EBC3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658" y="960541"/>
            <a:ext cx="11288684" cy="2873565"/>
          </a:xfrm>
        </p:spPr>
        <p:txBody>
          <a:bodyPr anchor="ctr">
            <a:noAutofit/>
          </a:bodyPr>
          <a:lstStyle/>
          <a:p>
            <a:r>
              <a:rPr lang="th-TH" sz="4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การบริหารจัดการและการขอรับการชดเชยถุงยางอนามัย</a:t>
            </a:r>
            <a:br>
              <a:rPr lang="th-TH" sz="4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4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ในระบบหลักประกันสุขภาพแห่งชาติ</a:t>
            </a:r>
            <a:br>
              <a:rPr lang="en-US" sz="4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4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ปีงบประมาณ </a:t>
            </a:r>
            <a:r>
              <a:rPr lang="en-US" sz="4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2566</a:t>
            </a:r>
            <a:br>
              <a:rPr lang="en-US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th-TH" sz="54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34" descr="LOGO_THA">
            <a:extLst>
              <a:ext uri="{FF2B5EF4-FFF2-40B4-BE49-F238E27FC236}">
                <a16:creationId xmlns:a16="http://schemas.microsoft.com/office/drawing/2014/main" id="{3E0D60CC-293E-4F47-94C9-8F5D6592E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8882" y="106425"/>
            <a:ext cx="1382098" cy="5819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4A8B05-5445-48EB-A11B-348807AB0FB7}"/>
              </a:ext>
            </a:extLst>
          </p:cNvPr>
          <p:cNvSpPr txBox="1"/>
          <p:nvPr/>
        </p:nvSpPr>
        <p:spPr>
          <a:xfrm>
            <a:off x="2643054" y="4812168"/>
            <a:ext cx="82818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คุณธวัชชัย เรืองโรจน์ </a:t>
            </a:r>
          </a:p>
          <a:p>
            <a:pPr algn="r"/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ผู้อำนวยการฝ่ายบริหารการจัดสรรและชดเชยค่าบริการ</a:t>
            </a:r>
          </a:p>
          <a:p>
            <a:pPr algn="r"/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สายงานบริหารกองทุน สำนักงานหลักประกันสุขภาพแห่งชาติ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9F5569-8F14-4AB5-8BCB-DFEF91D53933}"/>
              </a:ext>
            </a:extLst>
          </p:cNvPr>
          <p:cNvCxnSpPr/>
          <p:nvPr/>
        </p:nvCxnSpPr>
        <p:spPr>
          <a:xfrm>
            <a:off x="1506582" y="3138252"/>
            <a:ext cx="91788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94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7CB6C-B58E-4440-8B78-8A7CF358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630" y="6492875"/>
            <a:ext cx="2743200" cy="365125"/>
          </a:xfrm>
        </p:spPr>
        <p:txBody>
          <a:bodyPr/>
          <a:lstStyle/>
          <a:p>
            <a:pPr defTabSz="1092294"/>
            <a:fld id="{FB3699E6-F452-431C-8233-0259C0C3A876}" type="slidenum">
              <a:rPr lang="th-TH">
                <a:solidFill>
                  <a:prstClr val="black">
                    <a:tint val="75000"/>
                  </a:prstClr>
                </a:solidFill>
              </a:rPr>
              <a:pPr defTabSz="1092294"/>
              <a:t>10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08FC0C-D417-4200-82C9-B2789BAF7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506274"/>
              </p:ext>
            </p:extLst>
          </p:nvPr>
        </p:nvGraphicFramePr>
        <p:xfrm>
          <a:off x="66000" y="1022558"/>
          <a:ext cx="12060000" cy="507574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19455">
                  <a:extLst>
                    <a:ext uri="{9D8B030D-6E8A-4147-A177-3AD203B41FA5}">
                      <a16:colId xmlns:a16="http://schemas.microsoft.com/office/drawing/2014/main" val="988767236"/>
                    </a:ext>
                  </a:extLst>
                </a:gridCol>
                <a:gridCol w="3377224">
                  <a:extLst>
                    <a:ext uri="{9D8B030D-6E8A-4147-A177-3AD203B41FA5}">
                      <a16:colId xmlns:a16="http://schemas.microsoft.com/office/drawing/2014/main" val="3407392555"/>
                    </a:ext>
                  </a:extLst>
                </a:gridCol>
                <a:gridCol w="4176222">
                  <a:extLst>
                    <a:ext uri="{9D8B030D-6E8A-4147-A177-3AD203B41FA5}">
                      <a16:colId xmlns:a16="http://schemas.microsoft.com/office/drawing/2014/main" val="853901416"/>
                    </a:ext>
                  </a:extLst>
                </a:gridCol>
                <a:gridCol w="3187099">
                  <a:extLst>
                    <a:ext uri="{9D8B030D-6E8A-4147-A177-3AD203B41FA5}">
                      <a16:colId xmlns:a16="http://schemas.microsoft.com/office/drawing/2014/main" val="4123884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อัตราจ่าย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388" algn="l"/>
                        </a:tabLs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หน่วยบริการในเขตภูมิภาค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เขต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1-12)</a:t>
                      </a:r>
                      <a:endParaRPr lang="th-TH" sz="1600" b="1" u="sng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82550" indent="-8255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lang="th-TH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หน่วยบริการประจำและหน่วยบริการปฐมภูมิ</a:t>
                      </a:r>
                      <a:r>
                        <a:rPr lang="th-TH" sz="1600" b="0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(PP capitation)</a:t>
                      </a:r>
                      <a:endParaRPr lang="th-TH" sz="1600" b="1" kern="1200" dirty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lang="th-TH" sz="1600" b="0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จ่ายชดเชยเป็นถุงยางอนามัยตามการบันทึกข้อมูลและให้บริการจริง</a:t>
                      </a:r>
                      <a:endParaRPr lang="th-TH" sz="1600" b="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388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หน่วยบริการรับการส่งต่อเฉพาะด้านการพยาบาลและการผดุงครรภ์, เภสัชกรรม, สร้างเสริมสุขภาพและป้องกันโรคและเวชกรรม </a:t>
                      </a:r>
                      <a:r>
                        <a:rPr lang="en-US" sz="1600" b="1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(Non PP capitation)</a:t>
                      </a:r>
                    </a:p>
                    <a:p>
                      <a:pPr marL="85725" marR="0" lvl="0" indent="-85725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จ่ายชดเชยเป็นถุงยางอนามัยตามการบันทึกข้อมูลและให้บริการจริง</a:t>
                      </a:r>
                    </a:p>
                    <a:p>
                      <a:pPr marL="85725" marR="0" lvl="0" indent="-85725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b="0" u="sng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จ่ายชดเชยเป็นค่าบริการให้คำปรึกษา 10 บาทต่อครั้ง ไม่เกิน 52 ครั้ง/คน/ปี</a:t>
                      </a:r>
                      <a:r>
                        <a:rPr lang="en-US" sz="1600" b="0" u="sng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0" u="none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0" u="none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 </a:t>
                      </a:r>
                      <a:r>
                        <a:rPr lang="en-US" sz="1600" b="0" u="none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 Fee schedule)</a:t>
                      </a:r>
                      <a:endParaRPr lang="th-TH" sz="1600" b="0" u="none" kern="12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หน่วยบริการในเขตพื้นที่กรุงเทพมหานคร</a:t>
                      </a:r>
                      <a:endParaRPr lang="en-US" sz="1600" b="1" u="sng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หน่วยบริการประจำและหน่วยบริการปฐมภูมิ </a:t>
                      </a:r>
                      <a:r>
                        <a:rPr lang="th-TH" sz="1600" b="1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Non capitation)</a:t>
                      </a:r>
                      <a:endParaRPr lang="en-US" sz="1600" b="1" u="sng" kern="1200" dirty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หน่วยบริการรับการส่งต่อเฉพาะด้านการพยาบาลและการผดุงครรภ์, เภสัชกรรม, สร้างเสริมสุขภาพและป้องกันโรค, เวชกรรม และ</a:t>
                      </a:r>
                      <a:r>
                        <a:rPr lang="th-TH" sz="1600" b="0" u="sng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คลินิกชุมชนอบอุ่น</a:t>
                      </a:r>
                      <a:r>
                        <a:rPr lang="th-TH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Non PP capitation)</a:t>
                      </a:r>
                    </a:p>
                    <a:p>
                      <a:pPr marL="85725" marR="0" lvl="0" indent="-85725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จ่ายชดเชยเป็นถุงยางอนามัยตามการบันทึกข้อมูลและให้บริการจริง</a:t>
                      </a:r>
                    </a:p>
                    <a:p>
                      <a:pPr marL="85725" marR="0" lvl="0" indent="-85725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b="0" u="sng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จ่ายชดเชยเป็นค่าบริการให้คำปรึกษา 10 บาทต่อครั้ง ไม่เกิน 52 ครั้ง/คน/ปี</a:t>
                      </a:r>
                      <a:r>
                        <a:rPr lang="en-US" sz="1600" b="0" u="sng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0" u="none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(งบ </a:t>
                      </a:r>
                      <a:r>
                        <a:rPr lang="en-US" sz="1600" b="0" u="none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 Fee schedule)</a:t>
                      </a:r>
                      <a:endParaRPr lang="th-TH" sz="1600" b="0" u="none" kern="12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79388" indent="-179388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600" b="1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ยกเว้น รพ. ราชทัณฑ์ (</a:t>
                      </a:r>
                      <a:r>
                        <a:rPr lang="en-US" sz="1600" b="1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 capitation)</a:t>
                      </a:r>
                      <a:endParaRPr lang="th-TH" sz="1600" b="1" u="sng" kern="12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จ่ายชดเชยเป็นถุงยางอนามัยตามการบันทึกข้อมูลและให้บริการจริง เท่านั้น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หน่วยบริการที่มีศักยภาพด้านเอชไอวี</a:t>
                      </a:r>
                      <a:endParaRPr lang="th-TH" sz="1600" b="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จ่ายชดเชยเป็นถุงยางอนามัยหรือ สารหล่อลื่นตามการบันทึกข้อมูลและให้บริการจริง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208129"/>
                  </a:ext>
                </a:extLst>
              </a:tr>
              <a:tr h="482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โปรแกรมการบันทึกข้อมูลและการพิสูจน์ตัวตน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(Authentication)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15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บริการสร้างเสริมสุขภาพและป้องกันโรค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บันทึกใน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Krungthai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Digital Health Platform (KDHP/KTB)</a:t>
                      </a:r>
                    </a:p>
                    <a:p>
                      <a:pPr marL="265113" marR="0" lvl="0" indent="-2492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app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เป๋าตัง  สำหรับกลุ่มมี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smart phone  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65113" marR="0" lvl="0" indent="-2492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บัตรประชาชน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สำหรับกลุ่มไม่มี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smart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phone </a:t>
                      </a:r>
                    </a:p>
                    <a:p>
                      <a:pPr marL="15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u="sng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r>
                        <a:rPr lang="en-US" sz="1600" b="1" u="sng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600" b="0" u="none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สามารถรับบริการได้ทั้งชายและหญิง</a:t>
                      </a:r>
                      <a:endParaRPr lang="en-US" sz="1600" b="0" u="none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บริการด้านเอชไอวีเอดส์ (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RRTTR,VCT,PrEP,PEP,ARV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บันทึกในโปรแกรม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National AIDS Program : NAP</a:t>
                      </a:r>
                      <a:endParaRPr lang="th-TH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94749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รายงานการชดเชย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265113" marR="0" lvl="0" indent="-2492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รายงานการชดเชยถุงยางอนามัย ในระบบ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KTB Platform 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65113" marR="0" lvl="0" indent="-2492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รายงานค่าให้คำปรึกษาใน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NHSO Budget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5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National AIDS Program : NAP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05235927"/>
                  </a:ext>
                </a:extLst>
              </a:tr>
            </a:tbl>
          </a:graphicData>
        </a:graphic>
      </p:graphicFrame>
      <p:pic>
        <p:nvPicPr>
          <p:cNvPr id="8" name="รูปภาพ 9" descr="nhso.jpg">
            <a:extLst>
              <a:ext uri="{FF2B5EF4-FFF2-40B4-BE49-F238E27FC236}">
                <a16:creationId xmlns:a16="http://schemas.microsoft.com/office/drawing/2014/main" id="{55603D3C-9B45-D092-5E2A-F2F059D67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306" y="114780"/>
            <a:ext cx="1214437" cy="52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A9A179-78FD-4FBD-857A-AE62E302771C}"/>
              </a:ext>
            </a:extLst>
          </p:cNvPr>
          <p:cNvSpPr txBox="1"/>
          <p:nvPr/>
        </p:nvSpPr>
        <p:spPr>
          <a:xfrm>
            <a:off x="0" y="10092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แนวทางการจ่ายชดเชย กรณีบริการถุงยางอนามัยในระบบหลักประกันสุขภาพแห่งชาติ </a:t>
            </a:r>
          </a:p>
          <a:p>
            <a:pPr algn="ctr"/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67C81-EFE5-4068-AF1F-0FB3C6D08F79}"/>
              </a:ext>
            </a:extLst>
          </p:cNvPr>
          <p:cNvSpPr txBox="1"/>
          <p:nvPr/>
        </p:nvSpPr>
        <p:spPr>
          <a:xfrm>
            <a:off x="210778" y="6073264"/>
            <a:ext cx="1126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16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กรณีหน่วยบริการ </a:t>
            </a:r>
            <a:r>
              <a:rPr lang="en-US" sz="1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Non PP capitation </a:t>
            </a:r>
            <a:r>
              <a:rPr lang="th-TH" sz="1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ที่มีบริการจ่ายถุงยางอนามัยผ่านตู้อัตโนมัติ</a:t>
            </a:r>
            <a:r>
              <a:rPr lang="en-US" sz="1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(Vending machine) </a:t>
            </a:r>
            <a:r>
              <a:rPr lang="th-TH" sz="1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สปสช. จะจ่ายชดเชย ดังนี้</a:t>
            </a:r>
          </a:p>
          <a:p>
            <a:r>
              <a:rPr lang="th-TH" sz="1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en-US" sz="1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จ่ายชดเชยเป็นถุงยางอนามัยตามการบันทึกข้อมูลและให้บริการจริง</a:t>
            </a:r>
          </a:p>
          <a:p>
            <a:r>
              <a:rPr lang="en-US" sz="1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2. </a:t>
            </a:r>
            <a:r>
              <a:rPr lang="th-TH" sz="1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จ่ายชดเชยเป็นค่าบริการให้คำปรึกษา 10 บาทต่อครั้ง 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(TBC)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 52 ครั้ง/คน/ปี </a:t>
            </a:r>
            <a:r>
              <a:rPr lang="en-US" sz="1600" b="0" u="sng" kern="12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600" b="0" u="sng" kern="12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งบ </a:t>
            </a:r>
            <a:r>
              <a:rPr lang="en-US" sz="1600" b="0" u="sng" kern="12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PP Fee schedule)</a:t>
            </a:r>
            <a:endParaRPr lang="th-TH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932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4858603" y="1816719"/>
            <a:ext cx="6728347" cy="2952328"/>
          </a:xfrm>
          <a:prstGeom prst="round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defTabSz="914377">
              <a:defRPr/>
            </a:pPr>
            <a:endParaRPr lang="en-US" sz="3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Center : 1330 </a:t>
            </a: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 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 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pPr defTabSz="914377">
              <a:defRPr/>
            </a:pPr>
            <a:endParaRPr lang="en-US" sz="1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Provider Center : 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02 554 0505 </a:t>
            </a:r>
          </a:p>
          <a:p>
            <a:pPr lvl="0">
              <a:defRPr/>
            </a:pPr>
            <a:r>
              <a:rPr lang="th-TH" alt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เว็บบอร์ด </a:t>
            </a:r>
            <a:r>
              <a:rPr lang="en-US" alt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(http://eclaim.nhso.go.th)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377">
              <a:defRPr/>
            </a:pPr>
            <a:r>
              <a:rPr lang="th-TH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339" y="1582633"/>
            <a:ext cx="3319124" cy="1235355"/>
          </a:xfrm>
          <a:prstGeom prst="rect">
            <a:avLst/>
          </a:prstGeom>
          <a:noFill/>
        </p:spPr>
      </p:pic>
      <p:pic>
        <p:nvPicPr>
          <p:cNvPr id="48130" name="Picture 2" descr="คำถามที่พบบ่อ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520" y="480322"/>
            <a:ext cx="2190765" cy="171999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6524605" y="1315047"/>
            <a:ext cx="2381267" cy="77152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th-TH" sz="59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ติดต่อเรา </a:t>
            </a:r>
            <a:endParaRPr lang="th-TH" sz="59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777" y="4653136"/>
            <a:ext cx="3798231" cy="1906824"/>
          </a:xfrm>
          <a:prstGeom prst="rect">
            <a:avLst/>
          </a:prstGeom>
        </p:spPr>
      </p:pic>
      <p:pic>
        <p:nvPicPr>
          <p:cNvPr id="2" name="Picture 2" descr="C:\Users\tanasak.k\AppData\Local\Temp\SNAGHTMLe651ede.PNG">
            <a:extLst>
              <a:ext uri="{FF2B5EF4-FFF2-40B4-BE49-F238E27FC236}">
                <a16:creationId xmlns:a16="http://schemas.microsoft.com/office/drawing/2014/main" id="{7CE8BA43-D04F-4C57-BC2B-68868BB50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464" y="3134557"/>
            <a:ext cx="4143057" cy="23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9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7CB6C-B58E-4440-8B78-8A7CF358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630" y="6492875"/>
            <a:ext cx="2743200" cy="365125"/>
          </a:xfrm>
        </p:spPr>
        <p:txBody>
          <a:bodyPr/>
          <a:lstStyle/>
          <a:p>
            <a:pPr defTabSz="1092294"/>
            <a:fld id="{FB3699E6-F452-431C-8233-0259C0C3A876}" type="slidenum">
              <a:rPr lang="th-TH">
                <a:solidFill>
                  <a:prstClr val="black">
                    <a:tint val="75000"/>
                  </a:prstClr>
                </a:solidFill>
              </a:rPr>
              <a:pPr defTabSz="1092294"/>
              <a:t>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58478-7051-98C2-6FFA-886E942AE850}"/>
              </a:ext>
            </a:extLst>
          </p:cNvPr>
          <p:cNvSpPr txBox="1"/>
          <p:nvPr/>
        </p:nvSpPr>
        <p:spPr>
          <a:xfrm>
            <a:off x="316194" y="1494780"/>
            <a:ext cx="114596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สำนักงานหลักประกันสุขภาพแห่งชาติ ได้รับงบประมาณสำหรับการจัดหาถุงยางอนามัยในปี 2565 ดังนี้</a:t>
            </a:r>
          </a:p>
          <a:p>
            <a:pPr marL="742950" indent="-382588">
              <a:buFont typeface="+mj-lt"/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งบสร้างเสริมสุขภาพป้องกันโรค (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P&amp;P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จำนวน 47.5 ล้านบาท สำหรับบริการวางแผนครอบครัวและการป้องกันการตั้งครรภ์ไม่พึงประสงค์ </a:t>
            </a:r>
          </a:p>
          <a:p>
            <a:pPr marL="742950" indent="-382588">
              <a:buFont typeface="+mj-lt"/>
              <a:buAutoNum type="arabicPeriod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กองทุนเพื่อบริการผู้ติดเชื้อเอชไอวี เอดส์ จำนวน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95.1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ล้านบาท สำหรับการลดการถ่ายทอด และป้องกันการติดเชื้อเอชไอวีในกลุ่มเสี่ยง</a:t>
            </a:r>
          </a:p>
          <a:p>
            <a:pPr marL="742950" indent="-382588">
              <a:buFont typeface="+mj-lt"/>
              <a:buAutoNum type="arabicPeriod"/>
            </a:pPr>
            <a:endParaRPr lang="th-TH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803275"/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เพื่อการบริหารจัดการและเพิ่มการเข้าถึงบริการถุงยางอนามัย ในปีงบประมาณ 2566 จึงมีการบริหารจัดการถุงยางอนามัยในภาพรวมระดับประเทศ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87B97-E621-C0F6-24A1-1B77062507A9}"/>
              </a:ext>
            </a:extLst>
          </p:cNvPr>
          <p:cNvSpPr txBox="1">
            <a:spLocks/>
          </p:cNvSpPr>
          <p:nvPr/>
        </p:nvSpPr>
        <p:spPr>
          <a:xfrm>
            <a:off x="5344" y="732926"/>
            <a:ext cx="12186656" cy="528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การบริหารจัดการถุงยางอนามัย ในระบบหลักประกันสุขภาพแห่งชาติ ปีงบประมาณ 2566</a:t>
            </a:r>
          </a:p>
        </p:txBody>
      </p:sp>
      <p:pic>
        <p:nvPicPr>
          <p:cNvPr id="5" name="รูปภาพ 9" descr="nhso.jpg">
            <a:extLst>
              <a:ext uri="{FF2B5EF4-FFF2-40B4-BE49-F238E27FC236}">
                <a16:creationId xmlns:a16="http://schemas.microsoft.com/office/drawing/2014/main" id="{1288F379-2ADD-18F8-9C15-AA9A74025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306" y="114780"/>
            <a:ext cx="1214437" cy="52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83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7CB6C-B58E-4440-8B78-8A7CF358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630" y="6492875"/>
            <a:ext cx="2743200" cy="365125"/>
          </a:xfrm>
        </p:spPr>
        <p:txBody>
          <a:bodyPr/>
          <a:lstStyle/>
          <a:p>
            <a:pPr defTabSz="1092294"/>
            <a:fld id="{FB3699E6-F452-431C-8233-0259C0C3A876}" type="slidenum">
              <a:rPr lang="th-TH">
                <a:solidFill>
                  <a:prstClr val="black">
                    <a:tint val="75000"/>
                  </a:prstClr>
                </a:solidFill>
              </a:rPr>
              <a:pPr defTabSz="1092294"/>
              <a:t>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08FC0C-D417-4200-82C9-B2789BAF7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830317"/>
              </p:ext>
            </p:extLst>
          </p:nvPr>
        </p:nvGraphicFramePr>
        <p:xfrm>
          <a:off x="59646" y="956698"/>
          <a:ext cx="12072706" cy="5892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67502">
                  <a:extLst>
                    <a:ext uri="{9D8B030D-6E8A-4147-A177-3AD203B41FA5}">
                      <a16:colId xmlns:a16="http://schemas.microsoft.com/office/drawing/2014/main" val="988767236"/>
                    </a:ext>
                  </a:extLst>
                </a:gridCol>
                <a:gridCol w="3837579">
                  <a:extLst>
                    <a:ext uri="{9D8B030D-6E8A-4147-A177-3AD203B41FA5}">
                      <a16:colId xmlns:a16="http://schemas.microsoft.com/office/drawing/2014/main" val="3407392555"/>
                    </a:ext>
                  </a:extLst>
                </a:gridCol>
                <a:gridCol w="4433455">
                  <a:extLst>
                    <a:ext uri="{9D8B030D-6E8A-4147-A177-3AD203B41FA5}">
                      <a16:colId xmlns:a16="http://schemas.microsoft.com/office/drawing/2014/main" val="291480491"/>
                    </a:ext>
                  </a:extLst>
                </a:gridCol>
                <a:gridCol w="2434170">
                  <a:extLst>
                    <a:ext uri="{9D8B030D-6E8A-4147-A177-3AD203B41FA5}">
                      <a16:colId xmlns:a16="http://schemas.microsoft.com/office/drawing/2014/main" val="2750828206"/>
                    </a:ext>
                  </a:extLst>
                </a:gridCol>
              </a:tblGrid>
              <a:tr h="1984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Bef>
                          <a:spcPct val="20000"/>
                        </a:spcBef>
                        <a:buFont typeface="+mj-lt"/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งบกองทุนเอดส์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ct val="20000"/>
                        </a:spcBef>
                        <a:buFont typeface="+mj-lt"/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งบบริการส่งเสริมสุขภาพ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P&amp;P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Bef>
                          <a:spcPct val="20000"/>
                        </a:spcBef>
                        <a:buFont typeface="+mj-lt"/>
                        <a:buNone/>
                      </a:pP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680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Font typeface="+mj-lt"/>
                        <a:buNone/>
                      </a:pP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Central Procurement &amp; NPP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(Non capitation)</a:t>
                      </a:r>
                      <a:endParaRPr lang="th-TH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P&amp;P basic service         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(PP capitation)</a:t>
                      </a:r>
                      <a:endParaRPr lang="th-TH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22682"/>
                  </a:ext>
                </a:extLst>
              </a:tr>
              <a:tr h="198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วัตถุประสงค์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265113" indent="-265113">
                        <a:spcBef>
                          <a:spcPct val="20000"/>
                        </a:spcBef>
                        <a:buFont typeface="+mj-lt"/>
                        <a:buAutoNum type="arabicPeriod"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เพื่อป้องกันและลดการถ่ายทอดการติดเชื้อเอชไอวี และโรคติดต่อทางเพศสัมพันธ์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65113" indent="-265113">
                        <a:spcBef>
                          <a:spcPct val="20000"/>
                        </a:spcBef>
                        <a:buFont typeface="+mj-lt"/>
                        <a:buAutoNum type="arabicPeriod"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เพื่อเพิ่มช่องทางการเข้ารับบริการถุงยางอนามัยของประชาชน อย่างทั่วถึงและเพียงพอในทุกพื้นที่ โดยเฉพาะในกลุ่มหน่วยบริการ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Non Cap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65113" indent="-265113">
                        <a:spcBef>
                          <a:spcPct val="20000"/>
                        </a:spcBef>
                        <a:buFont typeface="+mj-lt"/>
                        <a:buAutoNum type="arabicPeriod"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เพื่อการวางแผนครอบครัวและป้องกันการตั้งครรภ์ไม่พึ่งประสงค์ โดยเฉพาะในกลุ่มวัยรุ่น </a:t>
                      </a:r>
                    </a:p>
                    <a:p>
                      <a:pPr marL="265113" indent="-265113">
                        <a:spcBef>
                          <a:spcPct val="20000"/>
                        </a:spcBef>
                        <a:buFont typeface="+mj-lt"/>
                        <a:buAutoNum type="arabicPeriod"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เพื่อเพิ่มความปลอดภัยจากโรคติดต่อทางเพศสัมพันธ์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safe sex) </a:t>
                      </a:r>
                    </a:p>
                    <a:p>
                      <a:pPr marL="265113" indent="-265113">
                        <a:spcBef>
                          <a:spcPct val="20000"/>
                        </a:spcBef>
                        <a:buFont typeface="+mj-lt"/>
                        <a:buAutoNum type="arabicPeriod"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เพื่อส่งเสริมให้การใช้ถุงยางอนามัยเป็นวิถีชีวิตประจำวันของประชาชน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Normalize condom use)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ตามยุทธศาสตร์ด้านถุงยางอนามัยพ.ศ. 2563–2573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65113" indent="-265113">
                        <a:spcBef>
                          <a:spcPct val="20000"/>
                        </a:spcBef>
                        <a:buFont typeface="+mj-lt"/>
                        <a:buAutoNum type="arabicPeriod"/>
                      </a:pPr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7641782"/>
                  </a:ext>
                </a:extLst>
              </a:tr>
              <a:tr h="29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0" kern="1200" spc="-6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000" b="0" kern="1200" spc="-6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ผู้ติดเชื้อ </a:t>
                      </a:r>
                      <a:r>
                        <a:rPr lang="en-US" sz="2000" b="0" kern="1200" spc="-6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HIV </a:t>
                      </a:r>
                      <a:r>
                        <a:rPr lang="th-TH" sz="2000" b="0" kern="1200" spc="-6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ผู้ป่วยเอดส์ และกลุ่มเสี่ยงทุกคน ในระบบหลักประกันสุขภาพแห่งชาติ </a:t>
                      </a:r>
                      <a:r>
                        <a:rPr lang="en-US" sz="2000" b="0" kern="1200" spc="-6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(UC)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0" kern="1200" spc="-6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000" b="0" kern="1200" spc="-6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ประชาชนไทยวัยเจริญพันธ์ทุกคน ในระบบหลักประกันสุขภาพแห่งชาติ</a:t>
                      </a:r>
                      <a:r>
                        <a:rPr lang="en-US" sz="2000" b="0" kern="1200" spc="-6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(UC)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45186"/>
                  </a:ext>
                </a:extLst>
              </a:tr>
              <a:tr h="29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หน่วยบริการศักยภาพหน่วย  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หน่วยบริการในระบบหลักประกันสุขภาพ ที่มีศักยภาพบริการด้านเอชไอวี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RRTTR, VCT,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PrEP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PEP, ARV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หน่วยนวัตกรรมบริการสร้างเสริมสุขภาพและป้องกันโรค 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รับส่งต่อเฉพาะด้าน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4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400" b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หน่วยบริการที่รับการส่งต่อเฉพาะด้านการพยาบาลและการผดุงครรภ์ (คลินิกพยาบาล) 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หน่วยบริการรับส่งต่อเฉพาะด้านเภสัชกรรม (ร้านยา)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400" b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หน่วยบริการที่รับการส่งต่อเฉพาะด้านสร้างเสริมสุขภาพและป้องกัน (รพ.เอกชน 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PP,</a:t>
                      </a:r>
                      <a:r>
                        <a:rPr lang="th-TH" sz="1400" b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คลีนิกพยาบาล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PP)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หน่วยรับส่งต่อเฉพาะด้านเวชกรรม (คลินิกเวชกรรม)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หน่วยปฐมภูมิใน กทม. (คลินิกชุมชนอบอุ่น)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หน่วยบริการที่รับงบเหมาจ่าย</a:t>
                      </a:r>
                      <a:r>
                        <a:rPr lang="en-US" sz="20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ได้แก่ หน่วยบริการปฐมภูมิและหน่วยบริการประจำ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485684"/>
                  </a:ext>
                </a:extLst>
              </a:tr>
              <a:tr h="29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ขอบเขตบริการ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200"/>
                        </a:lnSpc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บริการถุงยางอนามัย และสารหล่อลื่น</a:t>
                      </a:r>
                    </a:p>
                    <a:p>
                      <a:pPr marL="0" indent="0">
                        <a:lnSpc>
                          <a:spcPts val="2200"/>
                        </a:lnSpc>
                        <a:buFont typeface="+mj-lt"/>
                        <a:buNone/>
                      </a:pPr>
                      <a:r>
                        <a:rPr lang="en-US" sz="2000" b="0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000" b="0" strike="noStrik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บริการให้คำปรึกษา</a:t>
                      </a:r>
                    </a:p>
                  </a:txBody>
                  <a:tcPr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265113">
                        <a:lnSpc>
                          <a:spcPts val="2200"/>
                        </a:lnSpc>
                        <a:buFont typeface="+mj-lt"/>
                        <a:buAutoNum type="arabicPeriod"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บริการถุงยางอนามัย </a:t>
                      </a:r>
                    </a:p>
                    <a:p>
                      <a:pPr marL="265113" indent="-265113">
                        <a:lnSpc>
                          <a:spcPts val="2200"/>
                        </a:lnSpc>
                        <a:buFont typeface="+mj-lt"/>
                        <a:buAutoNum type="arabicPeriod"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บริการให้คำปรึกษาเพื่อการวางแผนครอบครัวและการใช้ถุงยางอนามัย</a:t>
                      </a:r>
                      <a:endParaRPr lang="th-TH" sz="2000" b="0" strike="sngStrike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265113">
                        <a:lnSpc>
                          <a:spcPts val="2200"/>
                        </a:lnSpc>
                        <a:buFont typeface="+mj-lt"/>
                        <a:buAutoNum type="arabicPeriod"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บริการถุงยางอนามัย</a:t>
                      </a:r>
                    </a:p>
                    <a:p>
                      <a:pPr marL="265113" indent="-265113">
                        <a:lnSpc>
                          <a:spcPts val="2200"/>
                        </a:lnSpc>
                        <a:buFont typeface="+mj-lt"/>
                        <a:buAutoNum type="arabicPeriod"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บริการให้คำปรึกษา</a:t>
                      </a:r>
                      <a:endParaRPr lang="th-TH" sz="2000" b="0" strike="sngStrike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08484"/>
                  </a:ext>
                </a:extLst>
              </a:tr>
            </a:tbl>
          </a:graphicData>
        </a:graphic>
      </p:graphicFrame>
      <p:pic>
        <p:nvPicPr>
          <p:cNvPr id="5" name="รูปภาพ 9" descr="nhso.jpg">
            <a:extLst>
              <a:ext uri="{FF2B5EF4-FFF2-40B4-BE49-F238E27FC236}">
                <a16:creationId xmlns:a16="http://schemas.microsoft.com/office/drawing/2014/main" id="{C8F51189-1B50-440B-9387-20CEEE2A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306" y="114780"/>
            <a:ext cx="1214437" cy="52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4FDD00-C141-4271-B013-9C9BF0071747}"/>
              </a:ext>
            </a:extLst>
          </p:cNvPr>
          <p:cNvSpPr txBox="1"/>
          <p:nvPr/>
        </p:nvSpPr>
        <p:spPr>
          <a:xfrm>
            <a:off x="290944" y="14169"/>
            <a:ext cx="10576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แนวทางการบริหารจัดการถุงยางอนามัย ในระบบหลักประกันสุขภาพแห่งชาติ </a:t>
            </a:r>
            <a:b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</a:t>
            </a:r>
            <a:r>
              <a:rPr 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u="sng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422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F59493C-96D1-1F7B-BEDC-8CD4029AD688}"/>
              </a:ext>
            </a:extLst>
          </p:cNvPr>
          <p:cNvSpPr txBox="1">
            <a:spLocks/>
          </p:cNvSpPr>
          <p:nvPr/>
        </p:nvSpPr>
        <p:spPr>
          <a:xfrm>
            <a:off x="5344" y="710977"/>
            <a:ext cx="12186656" cy="528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การขึ้นทะเบียนและเพิ่มศักยภาพหน่วยบริการถุงยางอนามัย ปีงบประมาณ 2566</a:t>
            </a:r>
          </a:p>
        </p:txBody>
      </p:sp>
      <p:pic>
        <p:nvPicPr>
          <p:cNvPr id="7" name="รูปภาพ 9" descr="nhso.jpg">
            <a:extLst>
              <a:ext uri="{FF2B5EF4-FFF2-40B4-BE49-F238E27FC236}">
                <a16:creationId xmlns:a16="http://schemas.microsoft.com/office/drawing/2014/main" id="{93FEA618-CF0F-5B2C-DBE9-287814BF0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650" y="117183"/>
            <a:ext cx="1214437" cy="52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1B8B706-3085-AEE0-870F-E792132A0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050751"/>
              </p:ext>
            </p:extLst>
          </p:nvPr>
        </p:nvGraphicFramePr>
        <p:xfrm>
          <a:off x="495656" y="1408978"/>
          <a:ext cx="11160808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1858">
                  <a:extLst>
                    <a:ext uri="{9D8B030D-6E8A-4147-A177-3AD203B41FA5}">
                      <a16:colId xmlns:a16="http://schemas.microsoft.com/office/drawing/2014/main" val="3011439714"/>
                    </a:ext>
                  </a:extLst>
                </a:gridCol>
                <a:gridCol w="5588950">
                  <a:extLst>
                    <a:ext uri="{9D8B030D-6E8A-4147-A177-3AD203B41FA5}">
                      <a16:colId xmlns:a16="http://schemas.microsoft.com/office/drawing/2014/main" val="1777762140"/>
                    </a:ext>
                  </a:extLst>
                </a:gridCol>
              </a:tblGrid>
              <a:tr h="84413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หน่วยบริการในระบบหลักปะกันสุขภาพห่งชาติ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ประสงค์จัดบริการถุงยางอนามัย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หน่วยบริการใหม่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218813"/>
                  </a:ext>
                </a:extLst>
              </a:tr>
              <a:tr h="3893911">
                <a:tc>
                  <a:txBody>
                    <a:bodyPr/>
                    <a:lstStyle/>
                    <a:p>
                      <a:pPr marL="360000" indent="-360000">
                        <a:buFont typeface="+mj-lt"/>
                        <a:buAutoNum type="arabicPeriod"/>
                      </a:pP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หน่วยบริการแจ้งความประสงค์เข้าร่วมดำเนินการมาที่ สปสช.เขต พร้อมกำหนดค่า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Initial stock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60000" indent="-360000">
                        <a:buFont typeface="+mj-lt"/>
                        <a:buAutoNum type="arabicPeriod"/>
                      </a:pPr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สปสช.เขต แจ้งฝ่ายบริหารงานทะเบียนเพื่อ       เพิ่มศักยภาพและจัดทำทะเบียนหน่วยบริการถุงยาง</a:t>
                      </a:r>
                    </a:p>
                    <a:p>
                      <a:pPr marL="360000" indent="-360000">
                        <a:buFont typeface="+mj-lt"/>
                        <a:buAutoNum type="arabicPeriod"/>
                      </a:pPr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สปสช.เขต นำเข้าข้อมูล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initial stock </a:t>
                      </a:r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ในระบบ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Pool PO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: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กรณีเป็นหน่วยศักยภาพด้าน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HIV 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จะสามารถกำหนดค่า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Initial stock 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ผ่านโปรแกรม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NAP 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โดยไม่ต้องสมัครหน่วยจ่ายถุงยางเพิ่ม และสามารถปรับค่าคงคลัง (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Adjust) 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ตามจำนวนผู้รับบริการในโปรแกรม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NAP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indent="-360000">
                        <a:buFont typeface="+mj-lt"/>
                        <a:buAutoNum type="arabicPeriod"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สถานบริการ แสดงความจำนงสมัครเป็นหน่วยบริการ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ตามระบบบริหารงานทะเบียน</a:t>
                      </a:r>
                    </a:p>
                    <a:p>
                      <a:pPr marL="360000" indent="-360000">
                        <a:buFont typeface="+mj-lt"/>
                        <a:buAutoNum type="arabicPeriod"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ฝ่ายบริหารงานทะเบียนประกาศขึ้นทะเบียนหน่วย </a:t>
                      </a:r>
                    </a:p>
                    <a:p>
                      <a:pPr marL="360000" indent="-360000">
                        <a:buFont typeface="+mj-lt"/>
                        <a:buAutoNum type="arabicPeriod"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สปสช.เขต ประสานหน่วยบริการ กำหนดค่า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Initial stock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360000" indent="-360000">
                        <a:buFont typeface="+mj-lt"/>
                        <a:buAutoNum type="arabicPeriod"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สปสช.เขต </a:t>
                      </a:r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นำเข้าข้อมูล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initial stock </a:t>
                      </a:r>
                      <a:r>
                        <a:rPr lang="th-TH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ในระบบ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Pool PO</a:t>
                      </a:r>
                      <a:endParaRPr lang="th-TH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12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C31F25-335B-2A0E-E3F0-54A84A9823F0}"/>
              </a:ext>
            </a:extLst>
          </p:cNvPr>
          <p:cNvSpPr/>
          <p:nvPr/>
        </p:nvSpPr>
        <p:spPr>
          <a:xfrm>
            <a:off x="10065513" y="3122265"/>
            <a:ext cx="1863248" cy="203786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4DD9B9-F2E3-4898-9F4C-F5F602F20B05}"/>
              </a:ext>
            </a:extLst>
          </p:cNvPr>
          <p:cNvSpPr/>
          <p:nvPr/>
        </p:nvSpPr>
        <p:spPr>
          <a:xfrm>
            <a:off x="1842300" y="2316100"/>
            <a:ext cx="2378297" cy="1726694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Wingdings" panose="05000000000000000000" pitchFamily="2" charset="2"/>
              <a:buChar char="Ø"/>
            </a:pP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หน่วยรับส่งต่อเฉพาะด้านเอชไอวี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รพศ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รพท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รพช.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รพ.สังกัดอื่นๆ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CBO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</a:t>
            </a: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รับงบ </a:t>
            </a: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RRTTR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2FAF44-55B6-4112-AD4E-13819D240ABC}"/>
              </a:ext>
            </a:extLst>
          </p:cNvPr>
          <p:cNvSpPr txBox="1">
            <a:spLocks/>
          </p:cNvSpPr>
          <p:nvPr/>
        </p:nvSpPr>
        <p:spPr>
          <a:xfrm>
            <a:off x="-4538" y="629061"/>
            <a:ext cx="12196537" cy="58284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ภาพรวมการเบิกชดเชยและการกระจายถุงยางอนามัย  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โรงพยาบาล อิสระ ไอคอน ของ 780 Free Vector Emoji">
            <a:extLst>
              <a:ext uri="{FF2B5EF4-FFF2-40B4-BE49-F238E27FC236}">
                <a16:creationId xmlns:a16="http://schemas.microsoft.com/office/drawing/2014/main" id="{75664C75-8F89-45A5-B0E8-B8E25FF79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42" y="2484286"/>
            <a:ext cx="782125" cy="7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D4A061-69A2-411A-9C37-1B7D3AF75EEE}"/>
              </a:ext>
            </a:extLst>
          </p:cNvPr>
          <p:cNvSpPr/>
          <p:nvPr/>
        </p:nvSpPr>
        <p:spPr>
          <a:xfrm>
            <a:off x="1856151" y="4144127"/>
            <a:ext cx="2364447" cy="1643325"/>
          </a:xfrm>
          <a:prstGeom prst="rect">
            <a:avLst/>
          </a:prstGeom>
          <a:solidFill>
            <a:srgbClr val="00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defTabSz="16002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หน่วยบริการรับส่งต่อเฉพาะด้าน</a:t>
            </a:r>
          </a:p>
          <a:p>
            <a:pPr marL="324000" lvl="1" indent="-182563" defTabSz="1600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ด้านพยาบาลและผดุงครรภ์</a:t>
            </a:r>
          </a:p>
          <a:p>
            <a:pPr marL="324000" lvl="1" indent="-182563" defTabSz="1600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เวชกรรม</a:t>
            </a:r>
          </a:p>
          <a:p>
            <a:pPr marL="324000" lvl="1" indent="-182563" defTabSz="1600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เภสัชกรรม</a:t>
            </a:r>
          </a:p>
          <a:p>
            <a:pPr marL="324000" lvl="1" indent="-182563" defTabSz="1600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PP (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ร้านยา+รพ.)</a:t>
            </a:r>
          </a:p>
          <a:p>
            <a:pPr marL="285750" lvl="0" indent="-285750" defTabSz="16002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หน่วยบริการปฐมภูมิเอกชน (คลินิกชุมชนอบอุ่น </a:t>
            </a:r>
            <a:r>
              <a:rPr lang="th-TH" sz="16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กทม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D6404C-3359-4D8F-9B23-F59F5D7982E9}"/>
              </a:ext>
            </a:extLst>
          </p:cNvPr>
          <p:cNvSpPr/>
          <p:nvPr/>
        </p:nvSpPr>
        <p:spPr>
          <a:xfrm>
            <a:off x="6063350" y="2388406"/>
            <a:ext cx="1334835" cy="3214734"/>
          </a:xfrm>
          <a:prstGeom prst="rect">
            <a:avLst/>
          </a:prstGeom>
          <a:solidFill>
            <a:srgbClr val="66FF66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NHSO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543EA82-C049-4C41-ACD8-3A13EC910A09}"/>
              </a:ext>
            </a:extLst>
          </p:cNvPr>
          <p:cNvSpPr/>
          <p:nvPr/>
        </p:nvSpPr>
        <p:spPr>
          <a:xfrm>
            <a:off x="1503380" y="2894967"/>
            <a:ext cx="300468" cy="49368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01BC76F9-4231-450A-9CEE-E58111220D4B}"/>
              </a:ext>
            </a:extLst>
          </p:cNvPr>
          <p:cNvSpPr/>
          <p:nvPr/>
        </p:nvSpPr>
        <p:spPr>
          <a:xfrm>
            <a:off x="1482843" y="4589291"/>
            <a:ext cx="300468" cy="49368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6C2D562-B8E9-4069-BA7C-C6ACCC984C1C}"/>
              </a:ext>
            </a:extLst>
          </p:cNvPr>
          <p:cNvSpPr/>
          <p:nvPr/>
        </p:nvSpPr>
        <p:spPr>
          <a:xfrm>
            <a:off x="4260597" y="2685421"/>
            <a:ext cx="300468" cy="49368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F9E14A20-C0AD-4C7A-93C2-B599E15F4736}"/>
              </a:ext>
            </a:extLst>
          </p:cNvPr>
          <p:cNvSpPr/>
          <p:nvPr/>
        </p:nvSpPr>
        <p:spPr>
          <a:xfrm>
            <a:off x="4298328" y="4681477"/>
            <a:ext cx="300468" cy="49368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2D39D43B-8648-4AD5-90EB-696D0CF1A55D}"/>
              </a:ext>
            </a:extLst>
          </p:cNvPr>
          <p:cNvSpPr/>
          <p:nvPr/>
        </p:nvSpPr>
        <p:spPr>
          <a:xfrm>
            <a:off x="5612431" y="4681477"/>
            <a:ext cx="300468" cy="49368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8D7583F1-B429-4D3C-BD9F-5AF239736450}"/>
              </a:ext>
            </a:extLst>
          </p:cNvPr>
          <p:cNvSpPr/>
          <p:nvPr/>
        </p:nvSpPr>
        <p:spPr>
          <a:xfrm>
            <a:off x="5708747" y="2747744"/>
            <a:ext cx="300468" cy="49368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30B854C1-A96B-44EB-B9A5-13F2CDAFD023}"/>
              </a:ext>
            </a:extLst>
          </p:cNvPr>
          <p:cNvCxnSpPr>
            <a:cxnSpLocks/>
            <a:stCxn id="6" idx="0"/>
            <a:endCxn id="18" idx="0"/>
          </p:cNvCxnSpPr>
          <p:nvPr/>
        </p:nvCxnSpPr>
        <p:spPr>
          <a:xfrm rot="16200000" flipV="1">
            <a:off x="6611211" y="-1263661"/>
            <a:ext cx="806165" cy="7965688"/>
          </a:xfrm>
          <a:prstGeom prst="bentConnector3">
            <a:avLst>
              <a:gd name="adj1" fmla="val 128356"/>
            </a:avLst>
          </a:prstGeom>
          <a:ln w="28575">
            <a:solidFill>
              <a:srgbClr val="D51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6743EB70-0CC1-4FA7-AFD7-800B8A7EA4ED}"/>
              </a:ext>
            </a:extLst>
          </p:cNvPr>
          <p:cNvCxnSpPr>
            <a:cxnSpLocks/>
            <a:stCxn id="6" idx="2"/>
            <a:endCxn id="11" idx="2"/>
          </p:cNvCxnSpPr>
          <p:nvPr/>
        </p:nvCxnSpPr>
        <p:spPr>
          <a:xfrm rot="5400000">
            <a:off x="6704094" y="1494409"/>
            <a:ext cx="627324" cy="7958762"/>
          </a:xfrm>
          <a:prstGeom prst="bentConnector3">
            <a:avLst>
              <a:gd name="adj1" fmla="val 18956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1EA1B16-3E2B-4E17-9456-516F8DB87F7B}"/>
              </a:ext>
            </a:extLst>
          </p:cNvPr>
          <p:cNvSpPr/>
          <p:nvPr/>
        </p:nvSpPr>
        <p:spPr>
          <a:xfrm>
            <a:off x="1958945" y="1124821"/>
            <a:ext cx="1810598" cy="627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หน่วยจ่ายถุงยาง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DB4C08-2C85-41AC-9449-FFBC1D0F75ED}"/>
              </a:ext>
            </a:extLst>
          </p:cNvPr>
          <p:cNvSpPr/>
          <p:nvPr/>
        </p:nvSpPr>
        <p:spPr>
          <a:xfrm>
            <a:off x="158502" y="1124821"/>
            <a:ext cx="1237391" cy="627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ผู้รับบริการ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AFB7D9D-9882-4229-A54B-227106BB99A8}"/>
              </a:ext>
            </a:extLst>
          </p:cNvPr>
          <p:cNvSpPr/>
          <p:nvPr/>
        </p:nvSpPr>
        <p:spPr>
          <a:xfrm>
            <a:off x="3561055" y="1124820"/>
            <a:ext cx="3310859" cy="627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ระบบข้อมูล และการรายงาน</a:t>
            </a:r>
          </a:p>
        </p:txBody>
      </p:sp>
      <p:pic>
        <p:nvPicPr>
          <p:cNvPr id="1032" name="Picture 8" descr="ไอคอนโรงพยาบาล, โรงพยาบาล, ดูแลสุขภาพ, ทางการแพทย์ภาพ PNG และ เวกเตอร์  สำหรับการดาวน์โหลดฟรี">
            <a:extLst>
              <a:ext uri="{FF2B5EF4-FFF2-40B4-BE49-F238E27FC236}">
                <a16:creationId xmlns:a16="http://schemas.microsoft.com/office/drawing/2014/main" id="{5A38408B-3B3E-4ABF-B537-8632A2B9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537" y="2542090"/>
            <a:ext cx="971353" cy="97135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79A7C26-6871-4D7A-8116-DE2C319C8C43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7398185" y="3971544"/>
            <a:ext cx="2615082" cy="2422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038376E3-9B64-4BC8-B5C2-D5831262B4DE}"/>
              </a:ext>
            </a:extLst>
          </p:cNvPr>
          <p:cNvSpPr/>
          <p:nvPr/>
        </p:nvSpPr>
        <p:spPr>
          <a:xfrm>
            <a:off x="7520223" y="2725307"/>
            <a:ext cx="355309" cy="49368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9B20A176-C427-4423-B2F2-EC3C2F7C1503}"/>
              </a:ext>
            </a:extLst>
          </p:cNvPr>
          <p:cNvSpPr/>
          <p:nvPr/>
        </p:nvSpPr>
        <p:spPr>
          <a:xfrm rot="2055746">
            <a:off x="9468371" y="2794496"/>
            <a:ext cx="372398" cy="49368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D90BC49-7FC1-4584-8C00-CAF47A7165AC}"/>
              </a:ext>
            </a:extLst>
          </p:cNvPr>
          <p:cNvSpPr/>
          <p:nvPr/>
        </p:nvSpPr>
        <p:spPr>
          <a:xfrm>
            <a:off x="7230814" y="2346830"/>
            <a:ext cx="1037183" cy="37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แผนใช้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A89F597-4EB5-416C-A137-AB2B9D2CA342}"/>
              </a:ext>
            </a:extLst>
          </p:cNvPr>
          <p:cNvSpPr/>
          <p:nvPr/>
        </p:nvSpPr>
        <p:spPr>
          <a:xfrm>
            <a:off x="5121121" y="1659997"/>
            <a:ext cx="5990214" cy="60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จัดส่งรายไตรมาส ด้วยระบบเติมเต็ม 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(Re-order point; ROP)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ไม่เกิน 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Initial stock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ผ่านระบบ 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Pool PO</a:t>
            </a:r>
            <a:endParaRPr lang="th-TH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CCE21F-FCE0-4766-9355-32F74CE9EA30}"/>
              </a:ext>
            </a:extLst>
          </p:cNvPr>
          <p:cNvSpPr/>
          <p:nvPr/>
        </p:nvSpPr>
        <p:spPr>
          <a:xfrm>
            <a:off x="7796461" y="2176593"/>
            <a:ext cx="1750560" cy="436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รพ.ราชวิถี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A7A54-8931-461F-A682-5EBF06E5B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410" y="2780052"/>
            <a:ext cx="1025199" cy="3384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8E4FF7-45C2-4E82-8B45-2B50223E46D5}"/>
              </a:ext>
            </a:extLst>
          </p:cNvPr>
          <p:cNvSpPr/>
          <p:nvPr/>
        </p:nvSpPr>
        <p:spPr>
          <a:xfrm>
            <a:off x="117230" y="2274226"/>
            <a:ext cx="1324429" cy="160452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HIV Risk gr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PLHIV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9B6D7-6FE6-4EB6-8A88-B54490DADBC5}"/>
              </a:ext>
            </a:extLst>
          </p:cNvPr>
          <p:cNvSpPr txBox="1"/>
          <p:nvPr/>
        </p:nvSpPr>
        <p:spPr>
          <a:xfrm>
            <a:off x="4683070" y="2431727"/>
            <a:ext cx="1035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Key In</a:t>
            </a:r>
            <a:endParaRPr lang="th-TH" sz="2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5D7E76-3C79-4761-BE8C-0EE6F157790A}"/>
              </a:ext>
            </a:extLst>
          </p:cNvPr>
          <p:cNvSpPr txBox="1"/>
          <p:nvPr/>
        </p:nvSpPr>
        <p:spPr>
          <a:xfrm>
            <a:off x="4410831" y="4273519"/>
            <a:ext cx="132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Scan &amp; Key In</a:t>
            </a:r>
            <a:endParaRPr lang="th-TH" sz="2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รูปภาพ 9" descr="nhso.jpg">
            <a:extLst>
              <a:ext uri="{FF2B5EF4-FFF2-40B4-BE49-F238E27FC236}">
                <a16:creationId xmlns:a16="http://schemas.microsoft.com/office/drawing/2014/main" id="{9297AEDA-555C-82CE-4A04-356A0425C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4324" y="70004"/>
            <a:ext cx="1214437" cy="52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24" descr="เป๋าตังค์หรือแอพเป๋าตัง ต้องการดาวน์โหลดแอปเป๋าตังค์ วิธีสมัครเป๋าตังพร้อมวิธีสแกนใบหน้าอย่างถูกวิธี  - เงินด่วน 10 นาที โอนเข้าบัญชีกับ www.yimsoo.org  รับสินเชื่อเงินสดด่วนอนุมัติเร็วใน 30 นาที">
            <a:extLst>
              <a:ext uri="{FF2B5EF4-FFF2-40B4-BE49-F238E27FC236}">
                <a16:creationId xmlns:a16="http://schemas.microsoft.com/office/drawing/2014/main" id="{DFFD008E-9D4B-460F-D185-0860F3D58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0" r="25597"/>
          <a:stretch/>
        </p:blipFill>
        <p:spPr bwMode="auto">
          <a:xfrm>
            <a:off x="4777119" y="4677380"/>
            <a:ext cx="648812" cy="6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7C384D4-CCF6-BAEA-43BA-0824CE713948}"/>
              </a:ext>
            </a:extLst>
          </p:cNvPr>
          <p:cNvSpPr/>
          <p:nvPr/>
        </p:nvSpPr>
        <p:spPr>
          <a:xfrm>
            <a:off x="114984" y="4046554"/>
            <a:ext cx="1324429" cy="1604525"/>
          </a:xfrm>
          <a:prstGeom prst="rect">
            <a:avLst/>
          </a:prstGeom>
          <a:solidFill>
            <a:srgbClr val="66FFFF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Gen pop</a:t>
            </a:r>
          </a:p>
        </p:txBody>
      </p:sp>
      <p:sp>
        <p:nvSpPr>
          <p:cNvPr id="45" name="Rounded Rectangle 39">
            <a:extLst>
              <a:ext uri="{FF2B5EF4-FFF2-40B4-BE49-F238E27FC236}">
                <a16:creationId xmlns:a16="http://schemas.microsoft.com/office/drawing/2014/main" id="{67A05F0E-6DD3-FBF0-0B38-3EF4111DAE0B}"/>
              </a:ext>
            </a:extLst>
          </p:cNvPr>
          <p:cNvSpPr/>
          <p:nvPr/>
        </p:nvSpPr>
        <p:spPr>
          <a:xfrm>
            <a:off x="10228048" y="3848262"/>
            <a:ext cx="1485932" cy="23074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GPO Receive</a:t>
            </a:r>
            <a:endParaRPr lang="th-TH" sz="1350" b="1" dirty="0">
              <a:solidFill>
                <a:srgbClr val="00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6" name="Rounded Rectangle 42">
            <a:extLst>
              <a:ext uri="{FF2B5EF4-FFF2-40B4-BE49-F238E27FC236}">
                <a16:creationId xmlns:a16="http://schemas.microsoft.com/office/drawing/2014/main" id="{8D309FD4-3D8E-5EE7-4904-D6800AD4147D}"/>
              </a:ext>
            </a:extLst>
          </p:cNvPr>
          <p:cNvSpPr/>
          <p:nvPr/>
        </p:nvSpPr>
        <p:spPr>
          <a:xfrm>
            <a:off x="10228048" y="4074742"/>
            <a:ext cx="1485932" cy="23074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Delivery Order D/O</a:t>
            </a:r>
            <a:endParaRPr lang="th-TH" sz="1350" b="1" dirty="0">
              <a:solidFill>
                <a:srgbClr val="00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9" name="Rounded Rectangle 40">
            <a:extLst>
              <a:ext uri="{FF2B5EF4-FFF2-40B4-BE49-F238E27FC236}">
                <a16:creationId xmlns:a16="http://schemas.microsoft.com/office/drawing/2014/main" id="{2435EA34-B71D-2B8B-DD8F-2BBDD046F0C2}"/>
              </a:ext>
            </a:extLst>
          </p:cNvPr>
          <p:cNvSpPr/>
          <p:nvPr/>
        </p:nvSpPr>
        <p:spPr>
          <a:xfrm>
            <a:off x="10228048" y="4312529"/>
            <a:ext cx="1485932" cy="23074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Pick</a:t>
            </a:r>
            <a:endParaRPr lang="th-TH" sz="1350" b="1" dirty="0">
              <a:solidFill>
                <a:srgbClr val="00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54" name="Rounded Rectangle 41">
            <a:extLst>
              <a:ext uri="{FF2B5EF4-FFF2-40B4-BE49-F238E27FC236}">
                <a16:creationId xmlns:a16="http://schemas.microsoft.com/office/drawing/2014/main" id="{EC8AA78D-116F-77F8-21C9-3F51DE4AEAE7}"/>
              </a:ext>
            </a:extLst>
          </p:cNvPr>
          <p:cNvSpPr/>
          <p:nvPr/>
        </p:nvSpPr>
        <p:spPr>
          <a:xfrm>
            <a:off x="10228049" y="4536885"/>
            <a:ext cx="1485932" cy="23074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Pack</a:t>
            </a:r>
            <a:endParaRPr lang="th-TH" sz="1350" b="1" dirty="0">
              <a:solidFill>
                <a:srgbClr val="00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55" name="Rounded Rectangle 50">
            <a:extLst>
              <a:ext uri="{FF2B5EF4-FFF2-40B4-BE49-F238E27FC236}">
                <a16:creationId xmlns:a16="http://schemas.microsoft.com/office/drawing/2014/main" id="{C32B4FF2-A433-51FD-971A-A0101D4D2A9D}"/>
              </a:ext>
            </a:extLst>
          </p:cNvPr>
          <p:cNvSpPr/>
          <p:nvPr/>
        </p:nvSpPr>
        <p:spPr>
          <a:xfrm>
            <a:off x="10227614" y="4773290"/>
            <a:ext cx="1485933" cy="24541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Ship</a:t>
            </a:r>
            <a:endParaRPr lang="th-TH" sz="1350" b="1" dirty="0">
              <a:solidFill>
                <a:srgbClr val="00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56" name="Picture 2" descr="http://parttimejobs.parttimejobb.com/wp-content/uploads/2011/03/%E0%B8%AD%E0%B8%87%E0%B8%84%E0%B9%8C%E0%B8%81%E0%B8%B2%E0%B8%A3%E0%B9%80%E0%B8%A0%E0%B8%AA%E0%B8%B1%E0%B8%8A%E0%B8%81%E0%B8%A3%E0%B8%A3%E0%B8%A1.jpeg">
            <a:extLst>
              <a:ext uri="{FF2B5EF4-FFF2-40B4-BE49-F238E27FC236}">
                <a16:creationId xmlns:a16="http://schemas.microsoft.com/office/drawing/2014/main" id="{17353864-9EA4-C191-9F8B-D598FF3CE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62108" y="3288055"/>
            <a:ext cx="1626341" cy="571412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ECA243-747A-864A-2744-F21475D17962}"/>
              </a:ext>
            </a:extLst>
          </p:cNvPr>
          <p:cNvSpPr txBox="1"/>
          <p:nvPr/>
        </p:nvSpPr>
        <p:spPr>
          <a:xfrm>
            <a:off x="7472558" y="3628437"/>
            <a:ext cx="2615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1.ข้อมูล 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Initial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stock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(เฉพาะเริ่มระบบครั้งแรก)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0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2.ข้อมูลเบิก</a:t>
            </a:r>
            <a:endParaRPr lang="th-TH" sz="14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B3BC0E-C178-C4A8-04C2-1F784AEBAE01}"/>
              </a:ext>
            </a:extLst>
          </p:cNvPr>
          <p:cNvSpPr/>
          <p:nvPr/>
        </p:nvSpPr>
        <p:spPr>
          <a:xfrm>
            <a:off x="9678474" y="2671009"/>
            <a:ext cx="1037183" cy="37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แผนจัดซื้อ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DB534F-FA6F-50ED-AED2-300677E131D7}"/>
              </a:ext>
            </a:extLst>
          </p:cNvPr>
          <p:cNvSpPr/>
          <p:nvPr/>
        </p:nvSpPr>
        <p:spPr>
          <a:xfrm>
            <a:off x="4536818" y="5802894"/>
            <a:ext cx="1351661" cy="37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ค่าให้คำปรึกษา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NHSO Budget</a:t>
            </a:r>
            <a:endParaRPr lang="th-TH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B2E1DE44-EA28-751F-B244-053E50B47BA7}"/>
              </a:ext>
            </a:extLst>
          </p:cNvPr>
          <p:cNvCxnSpPr>
            <a:cxnSpLocks/>
            <a:stCxn id="8" idx="2"/>
          </p:cNvCxnSpPr>
          <p:nvPr/>
        </p:nvCxnSpPr>
        <p:spPr>
          <a:xfrm rot="5400000">
            <a:off x="5992107" y="5276107"/>
            <a:ext cx="411629" cy="1065694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D8A6FC15-8272-DE78-9131-08AE18BADB0E}"/>
              </a:ext>
            </a:extLst>
          </p:cNvPr>
          <p:cNvCxnSpPr>
            <a:cxnSpLocks/>
          </p:cNvCxnSpPr>
          <p:nvPr/>
        </p:nvCxnSpPr>
        <p:spPr>
          <a:xfrm rot="10800000">
            <a:off x="3367045" y="5811638"/>
            <a:ext cx="1410074" cy="178030"/>
          </a:xfrm>
          <a:prstGeom prst="bentConnector3">
            <a:avLst>
              <a:gd name="adj1" fmla="val 10030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F83513-A0FD-5FF3-FAF8-2C49F978AF5C}"/>
              </a:ext>
            </a:extLst>
          </p:cNvPr>
          <p:cNvSpPr txBox="1"/>
          <p:nvPr/>
        </p:nvSpPr>
        <p:spPr>
          <a:xfrm>
            <a:off x="121777" y="6432777"/>
            <a:ext cx="116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1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r>
              <a:rPr lang="th-TH" sz="1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สำหรับหน่วย </a:t>
            </a:r>
            <a:r>
              <a:rPr lang="en-US" sz="1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PP capitation </a:t>
            </a:r>
            <a:r>
              <a:rPr lang="th-TH" sz="1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จัดหาถุงยางอนามัยโดยใช้งบเหมาจ่ายตามจำนวนประชากรภายใต้งบประมาณ </a:t>
            </a:r>
            <a:r>
              <a:rPr lang="en-US" sz="1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P&amp;P basic service </a:t>
            </a:r>
            <a:r>
              <a:rPr lang="en-US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กรณีไม่ประสงเข้าร่วมดำเนินการ</a:t>
            </a:r>
            <a:r>
              <a:rPr lang="en-US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F560D1-4C73-4544-A51D-6ACF1120DBB2}"/>
              </a:ext>
            </a:extLst>
          </p:cNvPr>
          <p:cNvSpPr/>
          <p:nvPr/>
        </p:nvSpPr>
        <p:spPr>
          <a:xfrm>
            <a:off x="5029202" y="5929313"/>
            <a:ext cx="6060462" cy="60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จัดส่งรายไตรมาส ด้วยระบบเติมเต็ม 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(Re-order point; ROP)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ไม่เกิน 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Initial stock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ผ่านระบบ 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Pool PO </a:t>
            </a:r>
            <a:endParaRPr lang="th-TH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813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C7966-EFEF-E3D1-5869-784A7B581488}"/>
              </a:ext>
            </a:extLst>
          </p:cNvPr>
          <p:cNvSpPr txBox="1">
            <a:spLocks/>
          </p:cNvSpPr>
          <p:nvPr/>
        </p:nvSpPr>
        <p:spPr>
          <a:xfrm>
            <a:off x="0" y="584760"/>
            <a:ext cx="12191999" cy="85259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การรับบริการของ </a:t>
            </a:r>
            <a:r>
              <a:rPr lang="th-TH" sz="32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ประชาชนกลุ่มมี </a:t>
            </a:r>
            <a:r>
              <a:rPr lang="en-US" sz="32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phone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Authentication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 แอ๊ฟเป๋าตัง 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กรณีถุงยางอนามัย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PP)</a:t>
            </a:r>
          </a:p>
        </p:txBody>
      </p:sp>
      <p:sp>
        <p:nvSpPr>
          <p:cNvPr id="10" name="AutoShape 10" descr="Search Icon | Plump Iconset | zerode"/>
          <p:cNvSpPr>
            <a:spLocks noChangeAspect="1" noChangeArrowheads="1"/>
          </p:cNvSpPr>
          <p:nvPr/>
        </p:nvSpPr>
        <p:spPr bwMode="auto">
          <a:xfrm>
            <a:off x="190500" y="1632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" name="AutoShape 12" descr="Search Icon | Plump Iconset | zerode"/>
          <p:cNvSpPr>
            <a:spLocks noChangeAspect="1" noChangeArrowheads="1"/>
          </p:cNvSpPr>
          <p:nvPr/>
        </p:nvSpPr>
        <p:spPr bwMode="auto">
          <a:xfrm>
            <a:off x="342900" y="3156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40" name="Picture 16" descr="Booking icon PNG and SVG Vect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94" y="2657356"/>
            <a:ext cx="1954651" cy="10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octor, find, health, healthcare, hospital, medical, search icon - Download  on Iconfi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7421"/>
            <a:ext cx="1102899" cy="110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ree Icon | Qr co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84" y="5088053"/>
            <a:ext cx="1216346" cy="121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รูปภาพ 2">
            <a:extLst>
              <a:ext uri="{FF2B5EF4-FFF2-40B4-BE49-F238E27FC236}">
                <a16:creationId xmlns:a16="http://schemas.microsoft.com/office/drawing/2014/main" id="{DCA279E1-86A4-4E5A-841C-560332FD9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540" y="5227745"/>
            <a:ext cx="1064691" cy="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D35766B0-0A91-49B7-B961-92F103F88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091" y="5189414"/>
            <a:ext cx="947581" cy="89881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5697E9-22C5-45DF-87AF-DFBC7CEDA47E}"/>
              </a:ext>
            </a:extLst>
          </p:cNvPr>
          <p:cNvSpPr txBox="1"/>
          <p:nvPr/>
        </p:nvSpPr>
        <p:spPr>
          <a:xfrm>
            <a:off x="15182" y="1816287"/>
            <a:ext cx="3155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กลุ่มประชาชนไทยวัยเจริญพันธุ์ทุกคน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ในระบบหลักประกันสุขภาพแห่งชาติ </a:t>
            </a:r>
            <a:r>
              <a: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(UC)</a:t>
            </a:r>
          </a:p>
        </p:txBody>
      </p:sp>
      <p:pic>
        <p:nvPicPr>
          <p:cNvPr id="37" name="รูปภาพ 9" descr="nhso.jpg">
            <a:extLst>
              <a:ext uri="{FF2B5EF4-FFF2-40B4-BE49-F238E27FC236}">
                <a16:creationId xmlns:a16="http://schemas.microsoft.com/office/drawing/2014/main" id="{388CAB39-C95E-E2F1-E6FD-1F428CD2F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2036" y="101591"/>
            <a:ext cx="1214437" cy="52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남성과 여성의 큰 그룹과 사회 구성원의 평면 그림 로열티 무료 사진, 그림, 이미지 그리고 스톡포토그래피. Image 42154791.">
            <a:extLst>
              <a:ext uri="{FF2B5EF4-FFF2-40B4-BE49-F238E27FC236}">
                <a16:creationId xmlns:a16="http://schemas.microsoft.com/office/drawing/2014/main" id="{60AE8408-6000-DB08-1B1B-3EC8D68EF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1" b="10573"/>
          <a:stretch/>
        </p:blipFill>
        <p:spPr bwMode="auto">
          <a:xfrm>
            <a:off x="512357" y="2486016"/>
            <a:ext cx="1466317" cy="9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593959-CF5F-45FD-1DE9-034A4A310441}"/>
              </a:ext>
            </a:extLst>
          </p:cNvPr>
          <p:cNvSpPr txBox="1"/>
          <p:nvPr/>
        </p:nvSpPr>
        <p:spPr>
          <a:xfrm>
            <a:off x="2803176" y="3564395"/>
            <a:ext cx="2917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-179388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เข้าแอปฯ เป๋าตัง</a:t>
            </a:r>
            <a:r>
              <a:rPr lang="en-US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/</a:t>
            </a:r>
            <a:r>
              <a:rPr lang="th-TH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กระเป๋าสุขภาพ</a:t>
            </a:r>
          </a:p>
          <a:p>
            <a:pPr marL="179388" marR="0" lvl="0" indent="-179388"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เลือก</a:t>
            </a:r>
            <a:r>
              <a:rPr lang="th-TH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สิทธิประโยชน์ </a:t>
            </a:r>
            <a:r>
              <a:rPr lang="en-US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&gt; </a:t>
            </a:r>
            <a:r>
              <a:rPr lang="th-TH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ถุงยางอนามัย</a:t>
            </a:r>
          </a:p>
        </p:txBody>
      </p:sp>
      <p:pic>
        <p:nvPicPr>
          <p:cNvPr id="14" name="Picture 24" descr="เป๋าตังค์หรือแอพเป๋าตัง ต้องการดาวน์โหลดแอปเป๋าตังค์ วิธีสมัครเป๋าตังพร้อมวิธีสแกนใบหน้าอย่างถูกวิธี  - เงินด่วน 10 นาที โอนเข้าบัญชีกับ www.yimsoo.org  รับสินเชื่อเงินสดด่วนอนุมัติเร็วใน 30 นาที">
            <a:extLst>
              <a:ext uri="{FF2B5EF4-FFF2-40B4-BE49-F238E27FC236}">
                <a16:creationId xmlns:a16="http://schemas.microsoft.com/office/drawing/2014/main" id="{CBAE1324-39EA-8138-02B7-58D895059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4" r="23021"/>
          <a:stretch/>
        </p:blipFill>
        <p:spPr bwMode="auto">
          <a:xfrm>
            <a:off x="3544831" y="2595537"/>
            <a:ext cx="1044298" cy="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E051B08-86F0-2D0A-4343-73F6AF5C6A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49" y="1606687"/>
            <a:ext cx="472618" cy="94979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7130A1-10E7-F67F-7160-497B205EF80D}"/>
              </a:ext>
            </a:extLst>
          </p:cNvPr>
          <p:cNvSpPr txBox="1"/>
          <p:nvPr/>
        </p:nvSpPr>
        <p:spPr>
          <a:xfrm>
            <a:off x="5042020" y="2141088"/>
            <a:ext cx="3203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th-TH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เลือกหน่วยบริการใกล้บ้านที่ต้องการไปรับ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BB588A-9CFD-CF94-9E02-1589555B305A}"/>
              </a:ext>
            </a:extLst>
          </p:cNvPr>
          <p:cNvSpPr txBox="1"/>
          <p:nvPr/>
        </p:nvSpPr>
        <p:spPr>
          <a:xfrm>
            <a:off x="9540451" y="2195427"/>
            <a:ext cx="16592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th-TH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กดยืนยันจองสิทธิ</a:t>
            </a:r>
          </a:p>
        </p:txBody>
      </p:sp>
      <p:pic>
        <p:nvPicPr>
          <p:cNvPr id="2054" name="Picture 6" descr="pharmacy (ฟามะซี) แปลว่าอะไร? ดูความหมาย ภาพประกอบ ตัวอย่างประโยค |  ENGDICT.COM">
            <a:extLst>
              <a:ext uri="{FF2B5EF4-FFF2-40B4-BE49-F238E27FC236}">
                <a16:creationId xmlns:a16="http://schemas.microsoft.com/office/drawing/2014/main" id="{98AE1C97-9FF8-C681-1119-EC28902A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59" y="4998455"/>
            <a:ext cx="1202224" cy="12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Condom - Free healthcare and medical icons">
            <a:extLst>
              <a:ext uri="{FF2B5EF4-FFF2-40B4-BE49-F238E27FC236}">
                <a16:creationId xmlns:a16="http://schemas.microsoft.com/office/drawing/2014/main" id="{D79C5398-534A-46D4-CBE6-1B33604A8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71" y="5183934"/>
            <a:ext cx="674539" cy="6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778FC052-2945-ECC5-0D93-0152CCF080A9}"/>
              </a:ext>
            </a:extLst>
          </p:cNvPr>
          <p:cNvSpPr/>
          <p:nvPr/>
        </p:nvSpPr>
        <p:spPr>
          <a:xfrm>
            <a:off x="2101762" y="2595537"/>
            <a:ext cx="1290918" cy="82100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B290A3C-C272-61C6-8275-04B5AA855554}"/>
              </a:ext>
            </a:extLst>
          </p:cNvPr>
          <p:cNvSpPr/>
          <p:nvPr/>
        </p:nvSpPr>
        <p:spPr>
          <a:xfrm>
            <a:off x="4697105" y="2610364"/>
            <a:ext cx="1290918" cy="82100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7902339-E994-616C-6A17-2CB575688538}"/>
              </a:ext>
            </a:extLst>
          </p:cNvPr>
          <p:cNvSpPr/>
          <p:nvPr/>
        </p:nvSpPr>
        <p:spPr>
          <a:xfrm>
            <a:off x="7378332" y="2610364"/>
            <a:ext cx="1290918" cy="82100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6E22541-DA50-B2A8-43AA-52407E5FEA3D}"/>
              </a:ext>
            </a:extLst>
          </p:cNvPr>
          <p:cNvSpPr/>
          <p:nvPr/>
        </p:nvSpPr>
        <p:spPr>
          <a:xfrm rot="5400000">
            <a:off x="9606632" y="3977071"/>
            <a:ext cx="1290918" cy="82100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953497E-F730-7CEA-AED3-B78D5E88DD81}"/>
              </a:ext>
            </a:extLst>
          </p:cNvPr>
          <p:cNvSpPr/>
          <p:nvPr/>
        </p:nvSpPr>
        <p:spPr>
          <a:xfrm rot="10800000">
            <a:off x="7912076" y="5225945"/>
            <a:ext cx="1290918" cy="82100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AEC8252-2F52-703F-5E0A-6874066B881F}"/>
              </a:ext>
            </a:extLst>
          </p:cNvPr>
          <p:cNvSpPr/>
          <p:nvPr/>
        </p:nvSpPr>
        <p:spPr>
          <a:xfrm rot="10800000">
            <a:off x="4636513" y="5182855"/>
            <a:ext cx="1290918" cy="82100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11C6F4-C30A-E8B0-38C3-3F3D7E032EBA}"/>
              </a:ext>
            </a:extLst>
          </p:cNvPr>
          <p:cNvSpPr txBox="1"/>
          <p:nvPr/>
        </p:nvSpPr>
        <p:spPr>
          <a:xfrm>
            <a:off x="9363761" y="6147648"/>
            <a:ext cx="2083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th-TH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หน่วยบริการที่จองสิทธิไว้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EF871FF-DF37-2047-28E7-8384E651B743}"/>
              </a:ext>
            </a:extLst>
          </p:cNvPr>
          <p:cNvSpPr txBox="1"/>
          <p:nvPr/>
        </p:nvSpPr>
        <p:spPr>
          <a:xfrm>
            <a:off x="5988023" y="6347703"/>
            <a:ext cx="2559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en-US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Scan QR Code</a:t>
            </a:r>
            <a:r>
              <a:rPr lang="th-TH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 พิสูจน์ตัวตน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16D9D0-0A21-BFF6-7185-03A8AA0CAE3A}"/>
              </a:ext>
            </a:extLst>
          </p:cNvPr>
          <p:cNvSpPr txBox="1"/>
          <p:nvPr/>
        </p:nvSpPr>
        <p:spPr>
          <a:xfrm>
            <a:off x="2612285" y="6370016"/>
            <a:ext cx="2559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th-TH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รับคำปรึกษาและถุงยางอนามัย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0C9F4B-3BF2-4132-9738-B5F8193C2E78}"/>
              </a:ext>
            </a:extLst>
          </p:cNvPr>
          <p:cNvSpPr txBox="1"/>
          <p:nvPr/>
        </p:nvSpPr>
        <p:spPr>
          <a:xfrm>
            <a:off x="3260655" y="4290740"/>
            <a:ext cx="5670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เริ่มให้บริการวันที่ </a:t>
            </a:r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กุมภาพันธ์ 2566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เป็นต้นไป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7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0">
            <a:extLst>
              <a:ext uri="{FF2B5EF4-FFF2-40B4-BE49-F238E27FC236}">
                <a16:creationId xmlns:a16="http://schemas.microsoft.com/office/drawing/2014/main" id="{AA1738D3-9C20-442F-C60B-B0F870F8C7F3}"/>
              </a:ext>
            </a:extLst>
          </p:cNvPr>
          <p:cNvGrpSpPr>
            <a:grpSpLocks/>
          </p:cNvGrpSpPr>
          <p:nvPr/>
        </p:nvGrpSpPr>
        <p:grpSpPr bwMode="auto">
          <a:xfrm>
            <a:off x="8465304" y="2364869"/>
            <a:ext cx="1636902" cy="1182214"/>
            <a:chOff x="2510122" y="638546"/>
            <a:chExt cx="2785945" cy="2094092"/>
          </a:xfrm>
        </p:grpSpPr>
        <p:pic>
          <p:nvPicPr>
            <p:cNvPr id="4" name="Picture 41" descr="A close up of a phone&#10;&#10;Description automatically generated">
              <a:extLst>
                <a:ext uri="{FF2B5EF4-FFF2-40B4-BE49-F238E27FC236}">
                  <a16:creationId xmlns:a16="http://schemas.microsoft.com/office/drawing/2014/main" id="{3200D138-2705-6F91-55FF-670C4893F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1143">
              <a:off x="2510122" y="638546"/>
              <a:ext cx="2785945" cy="2094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25D0E6C-67BB-88B7-748F-DAF28D5469B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2745" y="1377812"/>
              <a:ext cx="1264939" cy="7931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5C7966-EFEF-E3D1-5869-784A7B581488}"/>
              </a:ext>
            </a:extLst>
          </p:cNvPr>
          <p:cNvSpPr txBox="1">
            <a:spLocks/>
          </p:cNvSpPr>
          <p:nvPr/>
        </p:nvSpPr>
        <p:spPr>
          <a:xfrm>
            <a:off x="0" y="655343"/>
            <a:ext cx="12191999" cy="77310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การรับบริการของ </a:t>
            </a:r>
            <a:r>
              <a:rPr lang="th-TH" sz="28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ประชาชนกลุ่ม </a:t>
            </a:r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 </a:t>
            </a:r>
            <a:r>
              <a:rPr lang="en-US" sz="28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phone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Authentication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ผ่านบัตรประจำตัวประชาชน 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กรณีถุงยางอนามัย 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PP)</a:t>
            </a:r>
          </a:p>
        </p:txBody>
      </p:sp>
      <p:sp>
        <p:nvSpPr>
          <p:cNvPr id="10" name="AutoShape 10" descr="Search Icon | Plump Iconset | zerode"/>
          <p:cNvSpPr>
            <a:spLocks noChangeAspect="1" noChangeArrowheads="1"/>
          </p:cNvSpPr>
          <p:nvPr/>
        </p:nvSpPr>
        <p:spPr bwMode="auto">
          <a:xfrm>
            <a:off x="190500" y="1632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" name="AutoShape 12" descr="Search Icon | Plump Iconset | zerode"/>
          <p:cNvSpPr>
            <a:spLocks noChangeAspect="1" noChangeArrowheads="1"/>
          </p:cNvSpPr>
          <p:nvPr/>
        </p:nvSpPr>
        <p:spPr bwMode="auto">
          <a:xfrm>
            <a:off x="342900" y="3156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8" name="รูปภาพ 2">
            <a:extLst>
              <a:ext uri="{FF2B5EF4-FFF2-40B4-BE49-F238E27FC236}">
                <a16:creationId xmlns:a16="http://schemas.microsoft.com/office/drawing/2014/main" id="{DCA279E1-86A4-4E5A-841C-560332FD9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3" y="2157910"/>
            <a:ext cx="1064691" cy="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D35766B0-0A91-49B7-B961-92F103F88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94" y="2146200"/>
            <a:ext cx="947581" cy="89881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5697E9-22C5-45DF-87AF-DFBC7CEDA47E}"/>
              </a:ext>
            </a:extLst>
          </p:cNvPr>
          <p:cNvSpPr txBox="1"/>
          <p:nvPr/>
        </p:nvSpPr>
        <p:spPr>
          <a:xfrm>
            <a:off x="-2926" y="1452830"/>
            <a:ext cx="3311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กลุ่มประชาชนไทยวัยเจริญพันธุ์ทุกคน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ในระบบหลักประกันสุขภาพแห่งชาติ (</a:t>
            </a:r>
            <a:r>
              <a:rPr lang="en-US" sz="2000" b="1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UC)</a:t>
            </a:r>
            <a:endParaRPr lang="en-US" sz="2000" b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37" name="รูปภาพ 9" descr="nhso.jpg">
            <a:extLst>
              <a:ext uri="{FF2B5EF4-FFF2-40B4-BE49-F238E27FC236}">
                <a16:creationId xmlns:a16="http://schemas.microsoft.com/office/drawing/2014/main" id="{388CAB39-C95E-E2F1-E6FD-1F428CD2F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2036" y="101591"/>
            <a:ext cx="1214437" cy="52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남성과 여성의 큰 그룹과 사회 구성원의 평면 그림 로열티 무료 사진, 그림, 이미지 그리고 스톡포토그래피. Image 42154791.">
            <a:extLst>
              <a:ext uri="{FF2B5EF4-FFF2-40B4-BE49-F238E27FC236}">
                <a16:creationId xmlns:a16="http://schemas.microsoft.com/office/drawing/2014/main" id="{60AE8408-6000-DB08-1B1B-3EC8D68EF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1" b="10573"/>
          <a:stretch/>
        </p:blipFill>
        <p:spPr bwMode="auto">
          <a:xfrm>
            <a:off x="618390" y="2080546"/>
            <a:ext cx="1466317" cy="9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armacy (ฟามะซี) แปลว่าอะไร? ดูความหมาย ภาพประกอบ ตัวอย่างประโยค |  ENGDICT.COM">
            <a:extLst>
              <a:ext uri="{FF2B5EF4-FFF2-40B4-BE49-F238E27FC236}">
                <a16:creationId xmlns:a16="http://schemas.microsoft.com/office/drawing/2014/main" id="{98AE1C97-9FF8-C681-1119-EC28902A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76" y="4866735"/>
            <a:ext cx="1202224" cy="12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Condom - Free healthcare and medical icons">
            <a:extLst>
              <a:ext uri="{FF2B5EF4-FFF2-40B4-BE49-F238E27FC236}">
                <a16:creationId xmlns:a16="http://schemas.microsoft.com/office/drawing/2014/main" id="{D79C5398-534A-46D4-CBE6-1B33604A8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61" y="5099916"/>
            <a:ext cx="674539" cy="6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778FC052-2945-ECC5-0D93-0152CCF080A9}"/>
              </a:ext>
            </a:extLst>
          </p:cNvPr>
          <p:cNvSpPr/>
          <p:nvPr/>
        </p:nvSpPr>
        <p:spPr>
          <a:xfrm>
            <a:off x="2424763" y="2185103"/>
            <a:ext cx="1290918" cy="82100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B290A3C-C272-61C6-8275-04B5AA855554}"/>
              </a:ext>
            </a:extLst>
          </p:cNvPr>
          <p:cNvSpPr/>
          <p:nvPr/>
        </p:nvSpPr>
        <p:spPr>
          <a:xfrm>
            <a:off x="6691828" y="2215563"/>
            <a:ext cx="1290918" cy="82100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6E22541-DA50-B2A8-43AA-52407E5FEA3D}"/>
              </a:ext>
            </a:extLst>
          </p:cNvPr>
          <p:cNvSpPr/>
          <p:nvPr/>
        </p:nvSpPr>
        <p:spPr>
          <a:xfrm rot="10800000">
            <a:off x="6537532" y="4916385"/>
            <a:ext cx="1290918" cy="82100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21382-D951-81E8-9A05-A91B8EBBEC36}"/>
              </a:ext>
            </a:extLst>
          </p:cNvPr>
          <p:cNvSpPr txBox="1"/>
          <p:nvPr/>
        </p:nvSpPr>
        <p:spPr>
          <a:xfrm>
            <a:off x="8191106" y="1504799"/>
            <a:ext cx="2851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-179388">
              <a:buFont typeface="+mj-lt"/>
              <a:buAutoNum type="arabicPeriod"/>
            </a:pPr>
            <a:r>
              <a:rPr lang="en-US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Dip Chip </a:t>
            </a:r>
            <a:r>
              <a:rPr lang="th-TH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บัตรประจำตัวประชาชน</a:t>
            </a:r>
          </a:p>
          <a:p>
            <a:pPr marL="179388" marR="0" lvl="0" indent="-179388">
              <a:buFont typeface="+mj-lt"/>
              <a:buAutoNum type="arabicPeriod"/>
            </a:pPr>
            <a:r>
              <a:rPr lang="th-TH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กรอกข้อมูลบัตรประจำตัวประชาชน</a:t>
            </a:r>
          </a:p>
        </p:txBody>
      </p:sp>
      <p:pic>
        <p:nvPicPr>
          <p:cNvPr id="3074" name="Picture 2" descr="คิวอาร์โค้ดเป๋าตัง - แอปพลิเคชันใน Google Play">
            <a:extLst>
              <a:ext uri="{FF2B5EF4-FFF2-40B4-BE49-F238E27FC236}">
                <a16:creationId xmlns:a16="http://schemas.microsoft.com/office/drawing/2014/main" id="{CCDF303E-7AA4-21F9-86F7-F1F693E40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24" y="2588880"/>
            <a:ext cx="622324" cy="6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เป๋าตังค์หรือแอพเป๋าตัง ต้องการดาวน์โหลดแอปเป๋าตังค์ วิธีสมัครเป๋าตังพร้อมวิธีสแกนใบหน้าอย่างถูกวิธี  - เงินด่วน 10 นาที โอนเข้าบัญชีกับ www.yimsoo.org  รับสินเชื่อเงินสดด่วนอนุมัติเร็วใน 30 นาที">
            <a:extLst>
              <a:ext uri="{FF2B5EF4-FFF2-40B4-BE49-F238E27FC236}">
                <a16:creationId xmlns:a16="http://schemas.microsoft.com/office/drawing/2014/main" id="{0E04F93F-B608-94D4-32D2-64E1635FE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4" r="23021"/>
          <a:stretch/>
        </p:blipFill>
        <p:spPr bwMode="auto">
          <a:xfrm>
            <a:off x="10290000" y="2476194"/>
            <a:ext cx="498411" cy="4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0 อันดับ ถุงยางอนามัย ยี่ห้อไหนดี ปี 2022 รวมแบบปุ่ม แบบบาง แบบขรุขระ |  mybest">
            <a:extLst>
              <a:ext uri="{FF2B5EF4-FFF2-40B4-BE49-F238E27FC236}">
                <a16:creationId xmlns:a16="http://schemas.microsoft.com/office/drawing/2014/main" id="{F9539B93-B0AA-D033-F2A7-9776DBFEC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2" b="15809"/>
          <a:stretch/>
        </p:blipFill>
        <p:spPr bwMode="auto">
          <a:xfrm>
            <a:off x="8322802" y="4610502"/>
            <a:ext cx="2568416" cy="12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D363B8-BFD0-D6DF-784D-99033A9736E2}"/>
              </a:ext>
            </a:extLst>
          </p:cNvPr>
          <p:cNvSpPr txBox="1"/>
          <p:nvPr/>
        </p:nvSpPr>
        <p:spPr>
          <a:xfrm>
            <a:off x="8739391" y="5903939"/>
            <a:ext cx="1921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-179388">
              <a:buFont typeface="+mj-lt"/>
              <a:buAutoNum type="arabicPeriod"/>
            </a:pPr>
            <a:r>
              <a:rPr lang="th-TH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บันทึกข้อมูลบริการ</a:t>
            </a:r>
          </a:p>
          <a:p>
            <a:pPr marL="179388" marR="0" lvl="0" indent="-179388">
              <a:buFont typeface="+mj-lt"/>
              <a:buAutoNum type="arabicPeriod"/>
            </a:pPr>
            <a:r>
              <a:rPr lang="th-TH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เลือกขนาดถุงยาง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EDA8CD9-24BB-E8A9-F223-74FCE3AC0428}"/>
              </a:ext>
            </a:extLst>
          </p:cNvPr>
          <p:cNvSpPr/>
          <p:nvPr/>
        </p:nvSpPr>
        <p:spPr>
          <a:xfrm rot="5400000">
            <a:off x="8993631" y="3752585"/>
            <a:ext cx="1290918" cy="82100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A7FC2F-41B4-524D-8ACC-27F533F0BB1B}"/>
              </a:ext>
            </a:extLst>
          </p:cNvPr>
          <p:cNvSpPr txBox="1"/>
          <p:nvPr/>
        </p:nvSpPr>
        <p:spPr>
          <a:xfrm>
            <a:off x="4258579" y="1664280"/>
            <a:ext cx="2325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th-TH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ค้นหาหน่วยบริการใกล้บ้าน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7643DD-477C-CB89-7EA0-6DDEDABB64F3}"/>
              </a:ext>
            </a:extLst>
          </p:cNvPr>
          <p:cNvSpPr txBox="1"/>
          <p:nvPr/>
        </p:nvSpPr>
        <p:spPr>
          <a:xfrm>
            <a:off x="4460508" y="6068959"/>
            <a:ext cx="1921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-179388">
              <a:buFont typeface="+mj-lt"/>
              <a:buAutoNum type="arabicPeriod"/>
            </a:pPr>
            <a:r>
              <a:rPr lang="th-TH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รับบริการให้คำปรึกษา</a:t>
            </a:r>
          </a:p>
          <a:p>
            <a:pPr marL="179388" marR="0" lvl="0" indent="-179388">
              <a:buFont typeface="+mj-lt"/>
              <a:buAutoNum type="arabicPeriod"/>
            </a:pPr>
            <a:r>
              <a:rPr lang="th-TH" sz="2000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  <a:sym typeface="Tahoma"/>
              </a:rPr>
              <a:t>ถุงยางอนามัย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641699-D6E5-4F7C-AF9C-46204FF5D3C8}"/>
              </a:ext>
            </a:extLst>
          </p:cNvPr>
          <p:cNvSpPr txBox="1"/>
          <p:nvPr/>
        </p:nvSpPr>
        <p:spPr>
          <a:xfrm>
            <a:off x="3105007" y="3834784"/>
            <a:ext cx="5670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เริ่มให้บริการวันที่ </a:t>
            </a:r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กุมภาพันธ์ 2566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เป็นต้นไป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4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3E8E-A401-410C-B50E-2AC79EBC3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658" y="960542"/>
            <a:ext cx="11288684" cy="2073604"/>
          </a:xfrm>
        </p:spPr>
        <p:txBody>
          <a:bodyPr anchor="ctr">
            <a:noAutofit/>
          </a:bodyPr>
          <a:lstStyle/>
          <a:p>
            <a:r>
              <a:rPr lang="th-TH" sz="4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แนวทางการขอรับค่าใช้จ่าย กรณีบริการถุงยางอนามัย</a:t>
            </a:r>
            <a:br>
              <a:rPr lang="th-TH" sz="4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4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ในระบบหลักประกันสุขภาพแห่งชาติ ปีงบประมาณ </a:t>
            </a:r>
            <a:r>
              <a:rPr lang="en-US" sz="4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2566</a:t>
            </a:r>
            <a:endParaRPr lang="th-TH" sz="88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34" descr="LOGO_THA">
            <a:extLst>
              <a:ext uri="{FF2B5EF4-FFF2-40B4-BE49-F238E27FC236}">
                <a16:creationId xmlns:a16="http://schemas.microsoft.com/office/drawing/2014/main" id="{3E0D60CC-293E-4F47-94C9-8F5D6592E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8882" y="106425"/>
            <a:ext cx="1382098" cy="5819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4A8B05-5445-48EB-A11B-348807AB0FB7}"/>
              </a:ext>
            </a:extLst>
          </p:cNvPr>
          <p:cNvSpPr txBox="1"/>
          <p:nvPr/>
        </p:nvSpPr>
        <p:spPr>
          <a:xfrm>
            <a:off x="2643054" y="4812168"/>
            <a:ext cx="82818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คุณโยธิน ถนอมวัฒน์  </a:t>
            </a:r>
          </a:p>
          <a:p>
            <a:pPr algn="r"/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ผู้เชี่ยวชาญ ฝ่ายบริหารการจัดสรรและชดเชยค่าบริการ</a:t>
            </a:r>
          </a:p>
          <a:p>
            <a:pPr algn="r"/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สายงานบริหารกองทุน สำนักงานหลักประกันสุขภาพแห่งชาติ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9F5569-8F14-4AB5-8BCB-DFEF91D53933}"/>
              </a:ext>
            </a:extLst>
          </p:cNvPr>
          <p:cNvCxnSpPr/>
          <p:nvPr/>
        </p:nvCxnSpPr>
        <p:spPr>
          <a:xfrm>
            <a:off x="1506582" y="3138252"/>
            <a:ext cx="91788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24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7CB6C-B58E-4440-8B78-8A7CF358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630" y="6492875"/>
            <a:ext cx="2743200" cy="365125"/>
          </a:xfrm>
        </p:spPr>
        <p:txBody>
          <a:bodyPr/>
          <a:lstStyle/>
          <a:p>
            <a:pPr defTabSz="1092294"/>
            <a:fld id="{FB3699E6-F452-431C-8233-0259C0C3A876}" type="slidenum">
              <a:rPr lang="th-TH">
                <a:solidFill>
                  <a:prstClr val="black">
                    <a:tint val="75000"/>
                  </a:prstClr>
                </a:solidFill>
              </a:rPr>
              <a:pPr defTabSz="1092294"/>
              <a:t>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08FC0C-D417-4200-82C9-B2789BAF7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499140"/>
              </p:ext>
            </p:extLst>
          </p:nvPr>
        </p:nvGraphicFramePr>
        <p:xfrm>
          <a:off x="66000" y="729685"/>
          <a:ext cx="12060000" cy="539578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92904">
                  <a:extLst>
                    <a:ext uri="{9D8B030D-6E8A-4147-A177-3AD203B41FA5}">
                      <a16:colId xmlns:a16="http://schemas.microsoft.com/office/drawing/2014/main" val="988767236"/>
                    </a:ext>
                  </a:extLst>
                </a:gridCol>
                <a:gridCol w="3503775">
                  <a:extLst>
                    <a:ext uri="{9D8B030D-6E8A-4147-A177-3AD203B41FA5}">
                      <a16:colId xmlns:a16="http://schemas.microsoft.com/office/drawing/2014/main" val="3407392555"/>
                    </a:ext>
                  </a:extLst>
                </a:gridCol>
                <a:gridCol w="4176222">
                  <a:extLst>
                    <a:ext uri="{9D8B030D-6E8A-4147-A177-3AD203B41FA5}">
                      <a16:colId xmlns:a16="http://schemas.microsoft.com/office/drawing/2014/main" val="853901416"/>
                    </a:ext>
                  </a:extLst>
                </a:gridCol>
                <a:gridCol w="3187099">
                  <a:extLst>
                    <a:ext uri="{9D8B030D-6E8A-4147-A177-3AD203B41FA5}">
                      <a16:colId xmlns:a16="http://schemas.microsoft.com/office/drawing/2014/main" val="4123884466"/>
                    </a:ext>
                  </a:extLst>
                </a:gridCol>
              </a:tblGrid>
              <a:tr h="212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หลักเกณฑ์และเงื่อนไข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เป็นบริการถุงยางอนามัย พร้อมบริการให้คำปรึกษา เพื่อการวางแผนครอบครัวและป้องกันการตั้งครรภ์ไม่พึ่งประสงค์ สำหรับประชาชนไทยวัยเจริญพันธุ์ โดยเฉพาะในกลุ่มวัยรุ่น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เป็นบริการถุงยางอนามัย และสารหล่อลื่น พร้อมบริการให้คำปรึกษา เพื่อการป้องกันและลดการถ่ายทอดการติดเชื้อเอชไอวี และโรคติดต่อทางเพศสัมพันธ์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สำหรับผู้ติดเชื้อ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HIV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และกลุ่มเสี่ยง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68088"/>
                  </a:ext>
                </a:extLst>
              </a:tr>
              <a:tr h="7673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ขอบเขตบริการ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บริการถุงยางอนามัย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บริการสารหล่อลื่น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บริการให้คำปรึกษาเพื่อการวางแผนครอบครัวและการใช้ถุงยางอนามัย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641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ผู้มีสิทธิ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kern="1200" spc="-6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600" b="0" kern="1200" spc="-6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ประชาชนไทยวัยเจริญพันธุ์ทุกคน ในระบบหลักประกันสุขภาพแห่งชาติ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ผู้ติดเชื่อ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HIV </a:t>
                      </a: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ผู้ป่วยเอดส์ และกลุ่มเสี่ยงทุกคน ในระบบหลักประกันสุขภาพแห่งชาติ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04518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หน่วยบริการ/บริการ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หน่วยหน่วยบริการปฐมภูมิและหน่วยบริการประจำ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หน่วยบริการที่รับการส่งต่อเฉพาะด้าน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การพยาบาลและการผดุงครรภ์,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เภสัชกรรม,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3)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สร้างเสริมสุขภาพและป้องกันโรค,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4)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เวชกรรม, และ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5)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หน่วยบริการปฐมภูมิเอกชน (คลินิกชุมชนอบอุ่น)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หน่วยบริการที่ให้บริการ ดูแลรักษาด้วยยาต้านไวรัส, การป้องกันการติดเชื้อเอชไอวี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(RRTTPR)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การป้องกันการติดเชื้อเอชไอวีด้วยยาต้านไวรัส และบริการ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VCT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4856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388" algn="l"/>
                        </a:tabLs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หน่วยบริการในเขตภูมิภาค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1-12)</a:t>
                      </a:r>
                      <a:endParaRPr lang="th-TH" sz="1600" b="1" u="sng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82550" indent="-8255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lang="th-TH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หน่วยบริการประจำและหน่วยบริการปฐมภูมิ </a:t>
                      </a:r>
                      <a:r>
                        <a:rPr lang="en-US" sz="1600" b="1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(PP capitation)</a:t>
                      </a:r>
                      <a:endParaRPr lang="th-TH" sz="1600" b="1" kern="1200" dirty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9388" algn="l"/>
                        </a:tabLs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หน่วยบริการรับการส่งต่อเฉพาะด้านการพยาบาลและการผดุงครรภ์, เภสัชกรรม, สร้างเสริมสุขภาพและป้องกันโรคและเวชกรรม </a:t>
                      </a:r>
                      <a:r>
                        <a:rPr lang="en-US" sz="1600" b="1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(Non PP capitation)</a:t>
                      </a:r>
                      <a:endParaRPr lang="th-TH" sz="1600" b="1" kern="1200" dirty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85725" indent="-85725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ถุงยางอนามัย ครั้งละ10 ชิ้น/คน/สัปดาห์ ไม่เกิน 52 ครั้ง/คน/ปี </a:t>
                      </a:r>
                    </a:p>
                    <a:p>
                      <a:pPr marL="85725" indent="-85725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การให้คำปรึกษา ไม่เกิน 52 ครั้ง/คน/ปี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หน่วยบริการในเขตพื้นที่กรุงเทพมหานคร</a:t>
                      </a:r>
                      <a:endParaRPr lang="en-US" sz="1600" b="1" u="sng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หน่วยบริการประจำและหน่วยบริการปฐมภูมิ </a:t>
                      </a:r>
                      <a:r>
                        <a:rPr lang="th-TH" sz="1600" b="1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Non PP capitation) </a:t>
                      </a:r>
                      <a:r>
                        <a:rPr lang="th-TH" sz="1600" b="1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ยกเว้น รพ. ราชทัณฑ์ </a:t>
                      </a:r>
                      <a:r>
                        <a:rPr lang="en-US" sz="1600" b="1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(PP capitation)</a:t>
                      </a:r>
                    </a:p>
                    <a:p>
                      <a:pPr marL="0" inden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หน่วยบริการรับการส่งต่อเฉพาะด้านการพยาบาลและการผดุงครรภ์, เภสัชกรรม, สร้างเสริมสุขภาพและป้องกันโรค, เวชกรรม และ</a:t>
                      </a:r>
                      <a:r>
                        <a:rPr lang="th-TH" sz="1600" b="0" u="sng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คลินิกชุมชนอบอุ่น </a:t>
                      </a:r>
                      <a:r>
                        <a:rPr lang="th-TH" sz="1600" b="1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Non PP capitation)</a:t>
                      </a:r>
                      <a:endParaRPr lang="th-TH" sz="1600" b="1" kern="1200" dirty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85725" indent="-85725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ถุงยางอนามัย ครั้งละ 10 ชิ้น/คน/สัปดาห์ ไม่เกิน 52 ครั้ง/คน/ปี</a:t>
                      </a:r>
                    </a:p>
                    <a:p>
                      <a:pPr marL="85725" indent="-85725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6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การให้คำปรึกษา ไม่เกิน 52 ครั้ง/คน/ปี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หน่วยบริการที่มีศักยภาพด้านเอชไอวี</a:t>
                      </a: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ถุงยางอนามัย</a:t>
                      </a: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สารหล่อลื่น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67665"/>
                  </a:ext>
                </a:extLst>
              </a:tr>
            </a:tbl>
          </a:graphicData>
        </a:graphic>
      </p:graphicFrame>
      <p:pic>
        <p:nvPicPr>
          <p:cNvPr id="8" name="รูปภาพ 9" descr="nhso.jpg">
            <a:extLst>
              <a:ext uri="{FF2B5EF4-FFF2-40B4-BE49-F238E27FC236}">
                <a16:creationId xmlns:a16="http://schemas.microsoft.com/office/drawing/2014/main" id="{55603D3C-9B45-D092-5E2A-F2F059D67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306" y="114780"/>
            <a:ext cx="1214437" cy="52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A9A179-78FD-4FBD-857A-AE62E302771C}"/>
              </a:ext>
            </a:extLst>
          </p:cNvPr>
          <p:cNvSpPr txBox="1"/>
          <p:nvPr/>
        </p:nvSpPr>
        <p:spPr>
          <a:xfrm>
            <a:off x="0" y="-5148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แนวทางการจ่ายชดเชย กรณีบริการถุงยางอนามัยในระบบหลักประกันสุขภาพแห่งชาติ </a:t>
            </a:r>
          </a:p>
          <a:p>
            <a:pPr algn="ctr"/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A62ED-612D-4465-8D96-8CAA432714E1}"/>
              </a:ext>
            </a:extLst>
          </p:cNvPr>
          <p:cNvSpPr txBox="1"/>
          <p:nvPr/>
        </p:nvSpPr>
        <p:spPr>
          <a:xfrm>
            <a:off x="235527" y="6007950"/>
            <a:ext cx="1154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1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</a:p>
          <a:p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1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PP-Capitation</a:t>
            </a:r>
            <a:r>
              <a:rPr lang="th-TH" sz="1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หน่วยบริการที่ได้รับงบเหมาจ่ายรายหัวบริการสร้างเสริมสุขภาพและป้องกันโรคสำหรับบริการพื้นฐาน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Non PP-Capitation</a:t>
            </a:r>
            <a:r>
              <a:rPr lang="th-TH" sz="1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หน่</a:t>
            </a:r>
            <a:r>
              <a:rPr lang="th-TH" sz="1800" kern="12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วยบริการที่ </a:t>
            </a:r>
            <a:r>
              <a:rPr lang="th-TH" sz="1800" kern="12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ไม่ได้รับ </a:t>
            </a:r>
            <a:r>
              <a:rPr lang="th-TH" sz="1800" kern="12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งบเหมาจ่ายรายหัวบริการสร้างเสริมสุขภาพและป้องกันโรคสำหรับบริการพื้นฐาน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3955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DC19A20D0464199007C3176EC3B60" ma:contentTypeVersion="9" ma:contentTypeDescription="Create a new document." ma:contentTypeScope="" ma:versionID="7cdad5f74eaa8d2640051e73122bfc16">
  <xsd:schema xmlns:xsd="http://www.w3.org/2001/XMLSchema" xmlns:xs="http://www.w3.org/2001/XMLSchema" xmlns:p="http://schemas.microsoft.com/office/2006/metadata/properties" xmlns:ns3="e87071c8-cbb1-4189-a467-4723a363ccad" xmlns:ns4="8bd72105-81a3-43b2-876a-4c49ddabdd13" targetNamespace="http://schemas.microsoft.com/office/2006/metadata/properties" ma:root="true" ma:fieldsID="5cafef95afea517acd721b1222b41fa7" ns3:_="" ns4:_="">
    <xsd:import namespace="e87071c8-cbb1-4189-a467-4723a363ccad"/>
    <xsd:import namespace="8bd72105-81a3-43b2-876a-4c49ddabdd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071c8-cbb1-4189-a467-4723a363cc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72105-81a3-43b2-876a-4c49ddabdd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E571F2-0ED3-418B-A398-FDC6104DD543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bd72105-81a3-43b2-876a-4c49ddabdd13"/>
    <ds:schemaRef ds:uri="e87071c8-cbb1-4189-a467-4723a363ccad"/>
  </ds:schemaRefs>
</ds:datastoreItem>
</file>

<file path=customXml/itemProps2.xml><?xml version="1.0" encoding="utf-8"?>
<ds:datastoreItem xmlns:ds="http://schemas.openxmlformats.org/officeDocument/2006/customXml" ds:itemID="{413B34E9-C0A9-4D5F-9DC8-15683F9101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6DC6C8-19A4-4AC2-B25E-B02635920D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7071c8-cbb1-4189-a467-4723a363ccad"/>
    <ds:schemaRef ds:uri="8bd72105-81a3-43b2-876a-4c49ddabdd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12350</TotalTime>
  <Words>2028</Words>
  <Application>Microsoft Office PowerPoint</Application>
  <PresentationFormat>Widescreen</PresentationFormat>
  <Paragraphs>199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BrowalliaUPC</vt:lpstr>
      <vt:lpstr>Calibri</vt:lpstr>
      <vt:lpstr>Calibri Light</vt:lpstr>
      <vt:lpstr>Tahoma</vt:lpstr>
      <vt:lpstr>TH SarabunPSK</vt:lpstr>
      <vt:lpstr>Wingdings</vt:lpstr>
      <vt:lpstr>Office Theme</vt:lpstr>
      <vt:lpstr>การบริหารจัดการและการขอรับการชดเชยถุงยางอนามัย ในระบบหลักประกันสุขภาพแห่งชาติ ปีงบประมาณ 2566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แนวทางการขอรับค่าใช้จ่าย กรณีบริการถุงยางอนามัย ในระบบหลักประกันสุขภาพแห่งชาติ ปีงบประมาณ 2566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nhso 093</dc:creator>
  <cp:lastModifiedBy>NHSO 198</cp:lastModifiedBy>
  <cp:revision>422</cp:revision>
  <cp:lastPrinted>2023-01-30T02:17:17Z</cp:lastPrinted>
  <dcterms:created xsi:type="dcterms:W3CDTF">2022-07-12T05:45:29Z</dcterms:created>
  <dcterms:modified xsi:type="dcterms:W3CDTF">2023-01-30T07:26:53Z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0x01010079FDC19A20D0464199007C3176EC3B60</vt:lpwstr>
  </property>
</Properties>
</file>