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993219444" r:id="rId2"/>
    <p:sldId id="266" r:id="rId3"/>
    <p:sldId id="1993219452" r:id="rId4"/>
    <p:sldId id="1993219488" r:id="rId5"/>
    <p:sldId id="1993219475" r:id="rId6"/>
    <p:sldId id="1993219480" r:id="rId7"/>
    <p:sldId id="258" r:id="rId8"/>
    <p:sldId id="1993219476" r:id="rId9"/>
    <p:sldId id="1993219486" r:id="rId10"/>
    <p:sldId id="1993219487" r:id="rId11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CCCC"/>
    <a:srgbClr val="009999"/>
    <a:srgbClr val="0000CC"/>
    <a:srgbClr val="FFFFCC"/>
    <a:srgbClr val="CCFFCC"/>
    <a:srgbClr val="CCCCFF"/>
    <a:srgbClr val="99FFCC"/>
    <a:srgbClr val="CC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3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5776597-AE4D-436C-8433-922D3FBC6598}" type="datetimeFigureOut">
              <a:rPr lang="th-TH" smtClean="0"/>
              <a:t>16/08/65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F22E09-6E75-4184-83FF-3C9E9C0210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42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43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20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54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3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91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72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6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03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1E7-4FD2-4696-89D5-9B3E0D4C9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44BB3-AB34-4219-BC18-0598F8BAD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0996-EE83-4BE1-B48B-1EE7D535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AF3A-4C82-435A-A491-98C55D12CAC3}" type="datetime1">
              <a:rPr lang="th-TH" smtClean="0"/>
              <a:t>16/08/65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844B-6F82-4B17-A029-325A34D5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8A92-E2FB-4014-89B7-0D928101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1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C5F9-61E2-4E14-A47F-0CCD027D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80407-A366-4D69-97A2-1AC38AE5D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87E73-5000-41EE-A815-69D1D7DC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8FA5-3CEE-4CC8-9D8F-E7C815053E8D}" type="datetime1">
              <a:rPr lang="th-TH" smtClean="0"/>
              <a:t>16/08/65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4861B-F711-48B8-BBB0-DC7971D4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6639-3C96-41CB-9ADC-846069A2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32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23839-012D-472A-B81E-15BB87930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6A726-8B9C-4865-A706-07CA36339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5D50E-3EE8-4EAB-AE55-FD5673F4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DE2-B976-4514-B4C1-C15A72440B6F}" type="datetime1">
              <a:rPr lang="th-TH" smtClean="0"/>
              <a:t>16/08/65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485C-1DB7-4165-B993-6515A4EB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AD14-8BBC-4D1C-8E51-E0FA357B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94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8DCC-4C2B-454E-BF26-EB3904D0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4923-AFA9-4BB2-813E-2AE49038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8FD4C-D806-439D-A16D-E3087CBE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0F03-1624-464D-AB9A-6A6A1C9715B7}" type="datetime1">
              <a:rPr lang="th-TH" smtClean="0"/>
              <a:t>16/08/65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585EF-8ECF-4504-A8CE-FAB99233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3371A-6DEB-43D6-A97A-CF4A5DC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084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EE5F-2103-4C65-AE8E-86EE5957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14B1D-F825-400B-8DF4-307397B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F1536-8E90-4FA4-BDA2-0F7CA5A1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11A9-1B9B-4D52-B743-60C198968B7D}" type="datetime1">
              <a:rPr lang="th-TH" smtClean="0"/>
              <a:t>16/08/65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30AE2-B338-4AA9-900D-7655D2FB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9765C-E4E9-4EA6-BECF-79769666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98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9F67-1B15-4EEA-A038-C2BB56CA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C66A-B5C9-4F09-BA4B-3474492BE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F966B-EFB8-482E-A797-4BD0635C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3E787-80E1-4A58-B040-852F57E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2E2D-4967-419C-8961-B5EE340FB6FC}" type="datetime1">
              <a:rPr lang="th-TH" smtClean="0"/>
              <a:t>16/08/65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5D106-1694-4746-8530-A5E37097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C64E-F9E7-4A7E-AE11-D4C34BC7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537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2720-B2C0-460C-9258-CF15A27C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C5F53-D083-4FBF-B36A-CC9A0CC43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1A323-4D37-41F5-9022-3946540AF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85F3C-6B9E-4FF6-B5C6-5BE5CD12C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539E5-5DD2-4A4C-8F6E-17F39979E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7A1E8-5ACE-43B4-9545-94440F6E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9B4-A9E3-4A59-B632-7AFB34C7BB17}" type="datetime1">
              <a:rPr lang="th-TH" smtClean="0"/>
              <a:t>16/08/65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216B7-D1E8-4021-82DD-17889CB7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6CFF1-3896-4690-A143-42A458C5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82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5073-D406-490A-A4D5-5CAAD2A3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29B58-48C9-479E-89C0-BE359A3D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34B7-2289-4DBA-AE0B-2F5A91BD8C03}" type="datetime1">
              <a:rPr lang="th-TH" smtClean="0"/>
              <a:t>16/08/65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69EB7-F50A-431A-B959-66ED8A14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633AA-6E56-450D-A7E3-58F9D851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12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E74B2-606B-4917-AA18-39866C3E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39C-2880-4FFA-B147-E128316645E6}" type="datetime1">
              <a:rPr lang="th-TH" smtClean="0"/>
              <a:t>16/08/65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0D517-A63B-4D7C-8F9E-ED47789B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59219-A9B2-437B-B523-AFF123C0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52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5865-373C-4796-BFFC-312A7321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1B32-E979-4A9F-8409-86B57292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8C162-DD5A-4A85-88ED-7823F12DC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0B145-A453-4E29-AF90-9913F5A7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4B13-4CCF-4D13-9A0F-28A821E84F24}" type="datetime1">
              <a:rPr lang="th-TH" smtClean="0"/>
              <a:t>16/08/65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E216E-E0D4-4142-9A16-E217637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39F38-CA9D-4A39-AF12-0758B665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6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806C-D7BA-42DB-AAE1-4247469E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C06C-A4E7-4511-961F-FED41B364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4BBE6-8A32-447E-8C6E-7548F8880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1FE24-C61E-4BB8-B73E-4F3ADA85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3AB-0C4C-419B-BF08-721FDA6A8CCF}" type="datetime1">
              <a:rPr lang="th-TH" smtClean="0"/>
              <a:t>16/08/65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77D7-1A6E-4097-85A5-3CD7929E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CDBF7-FCCF-434E-B143-AF973566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872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D67DD-F570-49EE-9909-0F3AC48F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7837-E7ED-4C5F-84AB-41106572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99D9-B21D-4624-BBB6-9E92EDB28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F349-0F83-4806-987C-7803EEAC7989}" type="datetime1">
              <a:rPr lang="th-TH" smtClean="0"/>
              <a:t>16/08/65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D0E1B-D636-499B-B025-D1FF9C711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17B66-E049-4DE4-BBD6-36546A964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ED20-DFB0-4F40-9552-70ECC6447E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33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4E5A29-93FE-4433-8F30-B61260F1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66" y="1489109"/>
            <a:ext cx="11630068" cy="2674928"/>
          </a:xfrm>
          <a:solidFill>
            <a:srgbClr val="009999"/>
          </a:solidFill>
        </p:spPr>
        <p:txBody>
          <a:bodyPr anchor="ctr">
            <a:noAutofit/>
          </a:bodyPr>
          <a:lstStyle/>
          <a:p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วิธีการและเงื่อนไขการจ่ายค่าใช้จ่าย</a:t>
            </a:r>
            <a:b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กรณีการดูแลแบบผู้ป่วยในที่บ้าน (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Home ward</a:t>
            </a: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D23EDE-731F-40CF-99E3-B30715C1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3" y="4633201"/>
            <a:ext cx="2059748" cy="1924535"/>
          </a:xfrm>
          <a:prstGeom prst="rect">
            <a:avLst/>
          </a:prstGeom>
        </p:spPr>
      </p:pic>
      <p:pic>
        <p:nvPicPr>
          <p:cNvPr id="7" name="Picture 6" descr="โลโก้">
            <a:extLst>
              <a:ext uri="{FF2B5EF4-FFF2-40B4-BE49-F238E27FC236}">
                <a16:creationId xmlns:a16="http://schemas.microsoft.com/office/drawing/2014/main" id="{2A7B9A63-4A34-4543-A9FF-4A052F96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852" y="314072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5A9D8-3F4C-1A54-094A-6D03E1307470}"/>
              </a:ext>
            </a:extLst>
          </p:cNvPr>
          <p:cNvSpPr txBox="1"/>
          <p:nvPr/>
        </p:nvSpPr>
        <p:spPr>
          <a:xfrm>
            <a:off x="7146389" y="5950635"/>
            <a:ext cx="310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ฝ่ายบริหารการจัดสรรและชดเชยค่าบริการ</a:t>
            </a:r>
          </a:p>
          <a:p>
            <a:pPr algn="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สิงหาคม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773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0DEA-2235-483D-A0FE-0D82954D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2059"/>
            <a:ext cx="9577039" cy="8673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มาตรฐานการดูแลผู้ป่วยในที่บ้าน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013-07D9-442C-BCC5-CFED6E7F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9" y="1343125"/>
            <a:ext cx="11195384" cy="5301515"/>
          </a:xfrm>
          <a:ln w="28575">
            <a:solidFill>
              <a:srgbClr val="009999"/>
            </a:solidFill>
          </a:ln>
        </p:spPr>
        <p:txBody>
          <a:bodyPr>
            <a:normAutofit lnSpcReduction="1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การเตรียมความพร้อมของหน่วยบริการ</a:t>
            </a:r>
          </a:p>
          <a:p>
            <a:pPr marL="717550" lvl="1" indent="-26035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ทีมประกอบด้วย แพทย์ พยาบาลวิชาชีพ เภสัชการ และสหสาขาวิชาชีพ ในการร่วมดูแลผู้ป่วยที่บ้าน</a:t>
            </a:r>
          </a:p>
          <a:p>
            <a:pPr marL="717550" lvl="1" indent="-26035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อุปกรณ์และเครื่องมือแพทย์ที่จำเป็นในการติดตามอาการของผู้ป่วยที่บ้าน</a:t>
            </a:r>
          </a:p>
          <a:p>
            <a:pPr marL="717550" lvl="1" indent="-26035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ยาและเวชภัณฑ์ที่จำเป็นตามมาตรฐานการรักษาของผู้ป่วยแต่ละคน</a:t>
            </a:r>
          </a:p>
          <a:p>
            <a:pPr marL="717550" lvl="1" indent="-26035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ระบบการเก็บสิ่งส่งตรวจและเอ็กซเรย์</a:t>
            </a:r>
          </a:p>
          <a:p>
            <a:pPr marL="717550" lvl="1" indent="-26035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ระบบการติดตามอาการ ช่องทางการสื่อสารสองทางทั้งภาพและเสียง และระบบการส่งต่อตลอด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ชั่วโมง</a:t>
            </a:r>
          </a:p>
          <a:p>
            <a:pPr marL="717550" lvl="1" indent="-26035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ระบบการบันทึกเวชระเบียนตามมาตรฐานผู้ป่วยใน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การประเมินความพร้อมของผู้ป่วย ผู้ดูแล และที่พักอาศัยระหว่างการดูแลแบบผู้ป่วยในที่บ้าน</a:t>
            </a:r>
          </a:p>
          <a:p>
            <a:pPr marL="717550" lvl="1" indent="-260350">
              <a:lnSpc>
                <a:spcPct val="100000"/>
              </a:lnSpc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ผู้ป่วยได้รับข้อมูลแนวทางการรักษาฯ จากแพทย์อย่างครบถ้วน และให้คำยินยอมก่อนรับบริการ</a:t>
            </a:r>
          </a:p>
          <a:p>
            <a:pPr marL="717550" lvl="1" indent="-260350">
              <a:lnSpc>
                <a:spcPct val="100000"/>
              </a:lnSpc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ที่พักอาศัยระหว่างการดูแลผู้ป่วยในที่บ้าน ต้องมีความปลอดภัย</a:t>
            </a:r>
          </a:p>
          <a:p>
            <a:pPr marL="717550" lvl="1" indent="-260350">
              <a:lnSpc>
                <a:spcPct val="100000"/>
              </a:lnSpc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ที่พักอาศัยระหว่างการดูแลผู้ป่วยในที่บ้าน ควรอยู่ห่างจากสถานพยาบาล ไม่เกิน 20 กิโลเมตร</a:t>
            </a:r>
          </a:p>
          <a:p>
            <a:pPr marL="717550" lvl="1" indent="-260350">
              <a:lnSpc>
                <a:spcPct val="100000"/>
              </a:lnSpc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ที่พักอาศัยระหว่างการดูแลผู้ป่วยในที่บ้าน สามารถเข้าถึงช่องทางสื่อสารทางโทรศัพท์ หรืออินเตอร์เน็ตได้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BFBD-120B-43E1-B836-34E6EAA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BD8981-7A80-499F-91E6-0634975901B4}" type="slidenum">
              <a:rPr lang="th-TH" sz="2400" smtClean="0">
                <a:solidFill>
                  <a:schemeClr val="tx1"/>
                </a:solidFill>
              </a:rPr>
              <a:t>10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โลโก้">
            <a:extLst>
              <a:ext uri="{FF2B5EF4-FFF2-40B4-BE49-F238E27FC236}">
                <a16:creationId xmlns:a16="http://schemas.microsoft.com/office/drawing/2014/main" id="{A04ED45D-C9A9-735A-2EC3-79A827F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0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013-07D9-442C-BCC5-CFED6E7F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9" y="1606799"/>
            <a:ext cx="11065042" cy="2078301"/>
          </a:xfrm>
          <a:ln w="28575"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มติการประชุมคณะกรรมการหลักประกันสุขภาพแห่งชาติ 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 กรกฎาคม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2565</a:t>
            </a:r>
            <a:endParaRPr lang="th-TH" sz="3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เห็นชอบข้อเสนอหลักเกณฑ์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 เงื่อนไขการจ่ายชดเชยบริการผู้ป่วยในที่บ้าน (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Home ward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และให้มีผลปฏิบัติได้ทันทีโดยไม่ต้องรอการลงนามในประกาศ และมอบ สปสช.ดำเนินการตามมติโดยทันที </a:t>
            </a:r>
            <a:endParaRPr lang="en-US" sz="3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th-TH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BFBD-120B-43E1-B836-34E6EAA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BD8981-7A80-499F-91E6-0634975901B4}" type="slidenum">
              <a:rPr lang="th-TH" sz="2400" smtClean="0">
                <a:solidFill>
                  <a:schemeClr val="tx1"/>
                </a:solidFill>
              </a:rPr>
              <a:t>2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โลโก้">
            <a:extLst>
              <a:ext uri="{FF2B5EF4-FFF2-40B4-BE49-F238E27FC236}">
                <a16:creationId xmlns:a16="http://schemas.microsoft.com/office/drawing/2014/main" id="{A04ED45D-C9A9-735A-2EC3-79A827F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3950C-C818-CE08-093D-7FE43942D582}"/>
              </a:ext>
            </a:extLst>
          </p:cNvPr>
          <p:cNvSpPr txBox="1"/>
          <p:nvPr/>
        </p:nvSpPr>
        <p:spPr>
          <a:xfrm>
            <a:off x="3706585" y="437404"/>
            <a:ext cx="477882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</a:p>
        </p:txBody>
      </p:sp>
    </p:spTree>
    <p:extLst>
      <p:ext uri="{BB962C8B-B14F-4D97-AF65-F5344CB8AC3E}">
        <p14:creationId xmlns:p14="http://schemas.microsoft.com/office/powerpoint/2010/main" val="410757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74606-FAB8-4B7C-80FA-D8B6247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z="2400" smtClean="0">
                <a:solidFill>
                  <a:schemeClr val="tx1"/>
                </a:solidFill>
              </a:rPr>
              <a:t>3</a:t>
            </a:fld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A0D17-0CBE-4676-846F-1766DB7021CC}"/>
              </a:ext>
            </a:extLst>
          </p:cNvPr>
          <p:cNvSpPr txBox="1"/>
          <p:nvPr/>
        </p:nvSpPr>
        <p:spPr>
          <a:xfrm>
            <a:off x="417095" y="1197386"/>
            <a:ext cx="11357799" cy="1523494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 </a:t>
            </a:r>
          </a:p>
          <a:p>
            <a:pPr fontAlgn="t">
              <a:spcAft>
                <a:spcPts val="600"/>
              </a:spcAft>
              <a:defRPr/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rdia New" panose="020B0304020202020204" pitchFamily="34" charset="-34"/>
                <a:cs typeface="TH SarabunPSK" panose="020B0500040200020003" pitchFamily="34" charset="-34"/>
              </a:rPr>
              <a:t>การดูแลแบบผู้ป่วยในที่บ้าน” 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หมายความว่า การให้บริการสาธารณสุขกรณีผู้ป่วยในของหน่วยบริการ ณ สถานที่พำนักของผู้รับบริการนอกหน่วยบริการ โดยมีมาตรฐานการดูแลตามแนวทางที่กระทรวงสาธารณสุขกำหนด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99B22-C9D5-4648-B836-7D5E48473C1E}"/>
              </a:ext>
            </a:extLst>
          </p:cNvPr>
          <p:cNvSpPr txBox="1"/>
          <p:nvPr/>
        </p:nvSpPr>
        <p:spPr>
          <a:xfrm>
            <a:off x="417095" y="271740"/>
            <a:ext cx="107948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วิธีการและเงื่อนไขการจ่ายกรณีบริการดูแลผู้ป่วยในที่บ้าน</a:t>
            </a:r>
          </a:p>
        </p:txBody>
      </p:sp>
      <p:pic>
        <p:nvPicPr>
          <p:cNvPr id="9" name="Picture 8" descr="โลโก้">
            <a:extLst>
              <a:ext uri="{FF2B5EF4-FFF2-40B4-BE49-F238E27FC236}">
                <a16:creationId xmlns:a16="http://schemas.microsoft.com/office/drawing/2014/main" id="{8FFB18BB-EDF2-7574-CEE8-A661C67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88EB4-4A58-BE01-BE5F-486CEF948DED}"/>
              </a:ext>
            </a:extLst>
          </p:cNvPr>
          <p:cNvSpPr txBox="1"/>
          <p:nvPr/>
        </p:nvSpPr>
        <p:spPr>
          <a:xfrm>
            <a:off x="417095" y="3122722"/>
            <a:ext cx="11357799" cy="3370153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2600" b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หลักเกณฑ์การจ่าย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เป็นการให้บริการแก่ผู้มีสิทธิหลักประกันสุขภาพแห่งชาติ 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sz="2600" b="1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เป็นการให้บริการแบบผู้ป่วยใน แก่ผู้รับบริการที่ได้รับการวินิจฉัย</a:t>
            </a: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โรคตามกลุ่มโรค หรือกลุ่มอาการ ตามข้อบ่งชี้ที่แนวทางและมาตรฐานการดูแลผู้ป่วยในที่บ้าน ของกระทรวงสาธารณสุขกำหนด โดยมีรหัสโรค (</a:t>
            </a:r>
            <a:r>
              <a:rPr lang="en-US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ICD-10</a:t>
            </a: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ตามที่กำหนด</a:t>
            </a:r>
          </a:p>
          <a:p>
            <a:pPr marL="365125" indent="-365125" fontAlgn="t">
              <a:buAutoNum type="arabicParenR" startAt="3"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หน่วยบริการรับส่งต่อทั่วไปภาครัฐ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ที่สามารถให้บริการผู้ป่วยใน และผ่านเกณฑ์ประเมินศักยภาพการดูแลแบบผู้ป่วยในที่บ้าน  ตามที่กระทรวงสาธารณสุขกำหนด </a:t>
            </a:r>
          </a:p>
          <a:p>
            <a:pPr marL="365125" indent="-365125" fontAlgn="t">
              <a:defRPr/>
            </a:pP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สำหรับหน่วยบริการที่ให้บริการผ่าตัดไส้ติ่งอักเสบเฉียบพลันต้องผ่านการประเมินการให้บริการผ่าตัดแบบวันเดียวกลับตามมาตรฐานกรมการแพทย์ด้วย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979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013-07D9-442C-BCC5-CFED6E7F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0" y="1174706"/>
            <a:ext cx="11919419" cy="1935735"/>
          </a:xfrm>
          <a:ln w="38100">
            <a:solidFill>
              <a:srgbClr val="009999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เริ่มดำเนินการใน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กลุ่มโรคที่ไม่มีความซับซ้อนมากนัก ได้แก่ 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โรคเบาหวาน ที่มีภาวะน้ำตาลในเลือดสูง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โรคความดันโลหิตสูง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3.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โรคแผลกดทับและพื้นที่กดทับ              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โรคติดเชื้อในระบบทางเดินปัสสาวะ</a:t>
            </a:r>
            <a:endParaRPr lang="en-US" sz="22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5.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โรคปอดอักเสบ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   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โรคไส้ติ่งอักเสบเฉียบพลัน ภายหลังได้รับการผ่าตัด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7. </a:t>
            </a:r>
            <a:r>
              <a:rPr lang="th-TH" sz="22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โรคติดเชื้อไวรัสโค</a:t>
            </a:r>
            <a:r>
              <a:rPr lang="th-TH" sz="2200" b="1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</a:t>
            </a:r>
            <a:r>
              <a:rPr lang="th-TH" sz="22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2019 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BFBD-120B-43E1-B836-34E6EAA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BD8981-7A80-499F-91E6-0634975901B4}" type="slidenum">
              <a:rPr lang="th-TH" sz="2400" smtClean="0">
                <a:solidFill>
                  <a:schemeClr val="tx1"/>
                </a:solidFill>
              </a:rPr>
              <a:t>4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โลโก้">
            <a:extLst>
              <a:ext uri="{FF2B5EF4-FFF2-40B4-BE49-F238E27FC236}">
                <a16:creationId xmlns:a16="http://schemas.microsoft.com/office/drawing/2014/main" id="{A04ED45D-C9A9-735A-2EC3-79A827F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FD9CB-40B2-4BDC-B4AE-538D5E38FF62}"/>
              </a:ext>
            </a:extLst>
          </p:cNvPr>
          <p:cNvSpPr txBox="1"/>
          <p:nvPr/>
        </p:nvSpPr>
        <p:spPr>
          <a:xfrm>
            <a:off x="136290" y="3282765"/>
            <a:ext cx="11919419" cy="3210110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468312" indent="-285750" algn="thaiDi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การนับวันนอน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length of stay; LOS)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นับแบบต่อเนื่องกัน ตั้งแต่วันที่ผู้ป่วยเข้ารับบริการผู้ป่วยในทั้งการให้บริการ ณ หน่วยบริการ หรือสถานที่พำนักของผู้รับบริการนอกหน่วยบริการ จนกระทั่งผู้ป่วยถูกจำหน่าย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discharge)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ออกจากบริการผู้ป่วยใน </a:t>
            </a:r>
            <a:endParaRPr lang="en-US" sz="2200" b="1" dirty="0">
              <a:solidFill>
                <a:srgbClr val="33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82563" indent="274638" algn="thaiDist"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สปสช.สามารถปฏิเสธการจ่ายค่าใช้จ่ายกรณีการดูแลแบบผู้ป่วยในที่บ้าน ดังกรณีต่อไปนี้</a:t>
            </a:r>
            <a:endParaRPr lang="th-TH" sz="2200" b="1" dirty="0">
              <a:solidFill>
                <a:srgbClr val="33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82563" algn="thaiDist">
              <a:spcAft>
                <a:spcPts val="800"/>
              </a:spcAft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กลุ่มโรค หรือกลุ่มอาการของผู้รับบริการไม่เป็นไปตามเงื่อนไขที่กำหนดในแนวทางและมาตรฐานการดูแลผู้ป่วยในที่บ้าน ของกระทรวงสาธารณสุข </a:t>
            </a:r>
            <a:endParaRPr lang="th-TH" sz="2200" b="1" dirty="0">
              <a:solidFill>
                <a:srgbClr val="33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00113" indent="-717550" algn="thaiDist">
              <a:spcAft>
                <a:spcPts val="800"/>
              </a:spcAft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เป็นผู้ป่วยอยู่ระหว่างรับบริการฟื้นฟูสมรรถภาพด้านการแพทย์ระยะกลาง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intermediate care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200" b="1" u="sng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ยกเว้น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ในกรณีที่ผู้ป่วยดังกล่าวมีอาการเจ็บป่วย ที่ต้องได้รับการดูแลแบบผู้ป่วยในตามที่กำหนดในแนวทางและมาตรฐานการดูแลผู้ป่วยในที่บ้าน ของกระทรวงสาธารณสุข</a:t>
            </a:r>
            <a:endParaRPr lang="en-US" sz="2200" b="1" dirty="0">
              <a:solidFill>
                <a:srgbClr val="33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00113" indent="-900113" algn="thaiDist">
              <a:spcAft>
                <a:spcPts val="800"/>
              </a:spcAft>
              <a:tabLst>
                <a:tab pos="1143000" algn="l"/>
                <a:tab pos="1257300" algn="l"/>
              </a:tabLst>
            </a:pPr>
            <a:r>
              <a:rPr lang="th-TH" sz="2200" b="1" dirty="0">
                <a:solidFill>
                  <a:srgbClr val="33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</a:t>
            </a:r>
            <a:r>
              <a:rPr lang="en-US" sz="2200" b="1" dirty="0">
                <a:solidFill>
                  <a:srgbClr val="33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เป็นผู้รับบริการแบบประคับประคอง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สำหรับผู้ป่วยระยะสุดท้ายที่บ้าน </a:t>
            </a:r>
            <a:r>
              <a:rPr lang="th-TH" sz="2200" b="1" u="sng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ยกเว้น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รณีที่ผู้ป่วยดังกล่าวมีอาการเจ็บป่วยที่ต้องได้รับการดูแลแบบผู้ป่วยในตามที่กำหนดในแนวทางและมาตรฐานการดูแลผู้ป่วยในที่บ้าน ของกระทรวงสาธารณสุข</a:t>
            </a:r>
            <a:endParaRPr lang="en-US" sz="2200" b="1" dirty="0">
              <a:solidFill>
                <a:srgbClr val="33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B4023-F680-61DF-C0DA-4507C50A6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43" y="213360"/>
            <a:ext cx="991295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74606-FAB8-4B7C-80FA-D8B6247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z="2400" smtClean="0">
                <a:solidFill>
                  <a:schemeClr val="tx1"/>
                </a:solidFill>
              </a:rPr>
              <a:t>5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9" name="Picture 8" descr="โลโก้">
            <a:extLst>
              <a:ext uri="{FF2B5EF4-FFF2-40B4-BE49-F238E27FC236}">
                <a16:creationId xmlns:a16="http://schemas.microsoft.com/office/drawing/2014/main" id="{8FFB18BB-EDF2-7574-CEE8-A661C67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BF38E4-F9B6-7E96-2943-5DCD74979D21}"/>
              </a:ext>
            </a:extLst>
          </p:cNvPr>
          <p:cNvSpPr txBox="1"/>
          <p:nvPr/>
        </p:nvSpPr>
        <p:spPr>
          <a:xfrm>
            <a:off x="633046" y="1290479"/>
            <a:ext cx="10569089" cy="1954381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อัตราจ่าย</a:t>
            </a:r>
            <a:endParaRPr lang="th-TH" sz="3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fontAlgn="t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จ่ายจากกองทุนผู้ป่วยใน ตามระบบ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DRGs with global budget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 </a:t>
            </a:r>
          </a:p>
          <a:p>
            <a:pPr fontAlgn="t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โดยจ่ายเบื้องต้นในอัตรา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8,350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บาทต่อ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adj.RW</a:t>
            </a:r>
          </a:p>
          <a:p>
            <a:pPr fontAlgn="t">
              <a:defRPr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EDF33-101D-7533-50F2-C882524E6410}"/>
              </a:ext>
            </a:extLst>
          </p:cNvPr>
          <p:cNvSpPr txBox="1"/>
          <p:nvPr/>
        </p:nvSpPr>
        <p:spPr>
          <a:xfrm>
            <a:off x="633046" y="3584386"/>
            <a:ext cx="10569089" cy="1954381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วิธีการเบิกจ่าย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ผ่านโปรแกรม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หรือเชื่อมต่อ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API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สปสช.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โปรแกรมรายงานข้อมูลติดตามสุขภาพประจำวันของผู้ป่วยที่บ้าน  ( โปรแกรม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AMED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มีการพิสูจน์ตัวตนเพื่อยืนยันการเข้ารับบริการ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6A795-67D0-FE53-9CEF-44D1B3E3A588}"/>
              </a:ext>
            </a:extLst>
          </p:cNvPr>
          <p:cNvSpPr txBox="1"/>
          <p:nvPr/>
        </p:nvSpPr>
        <p:spPr>
          <a:xfrm>
            <a:off x="417095" y="271740"/>
            <a:ext cx="990859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วิธีการและเงื่อนไขการจ่ายกรณีบริการดูแลผู้ป่วยในที่บ้าน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42640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74606-FAB8-4B7C-80FA-D8B6247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z="2400" smtClean="0">
                <a:solidFill>
                  <a:schemeClr val="tx1"/>
                </a:solidFill>
              </a:rPr>
              <a:t>6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9" name="Picture 8" descr="โลโก้">
            <a:extLst>
              <a:ext uri="{FF2B5EF4-FFF2-40B4-BE49-F238E27FC236}">
                <a16:creationId xmlns:a16="http://schemas.microsoft.com/office/drawing/2014/main" id="{8FFB18BB-EDF2-7574-CEE8-A661C67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BF38E4-F9B6-7E96-2943-5DCD74979D21}"/>
              </a:ext>
            </a:extLst>
          </p:cNvPr>
          <p:cNvSpPr txBox="1"/>
          <p:nvPr/>
        </p:nvSpPr>
        <p:spPr>
          <a:xfrm>
            <a:off x="633046" y="1290479"/>
            <a:ext cx="10569089" cy="3123932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พบการบันทึกข้อมูลการส่งผู้ป่วยไปดูแลแบบผู้ป่วยในที่บ้าน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หน่วยบริการที่ให้บริการ ตามรายชื่อที่กำหนด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มีรหัสโรคตามที่กำหนด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 code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มีข้อมูลในระบบ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AMED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6A795-67D0-FE53-9CEF-44D1B3E3A588}"/>
              </a:ext>
            </a:extLst>
          </p:cNvPr>
          <p:cNvSpPr txBox="1"/>
          <p:nvPr/>
        </p:nvSpPr>
        <p:spPr>
          <a:xfrm>
            <a:off x="417095" y="271740"/>
            <a:ext cx="990859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วิธีการและเงื่อนไขการจ่ายกรณีบริการดูแลผู้ป่วยในที่บ้าน (ต่อ)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31FB8-CCDB-C485-D2B8-0A8D2FDC85DC}"/>
              </a:ext>
            </a:extLst>
          </p:cNvPr>
          <p:cNvSpPr txBox="1"/>
          <p:nvPr/>
        </p:nvSpPr>
        <p:spPr>
          <a:xfrm>
            <a:off x="633046" y="4631879"/>
            <a:ext cx="10569089" cy="1523494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รอบการจ่าย และการอุทธรณ์การจ่าย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จ่ายเป็นรายเดือน  โดยจะมีการตัดข้อมูลทุกวันสิ้นเดือน และโอนเงินไม่เกินวันที่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ของเดือนถัดไป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การอุทธรณ์การเบิกจ่าย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สามารถอุทธรณ์ได้ภายใน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วันนับจากรับทราบการจ่าย</a:t>
            </a:r>
          </a:p>
        </p:txBody>
      </p:sp>
    </p:spTree>
    <p:extLst>
      <p:ext uri="{BB962C8B-B14F-4D97-AF65-F5344CB8AC3E}">
        <p14:creationId xmlns:p14="http://schemas.microsoft.com/office/powerpoint/2010/main" val="233547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n - Free people icons">
            <a:extLst>
              <a:ext uri="{FF2B5EF4-FFF2-40B4-BE49-F238E27FC236}">
                <a16:creationId xmlns:a16="http://schemas.microsoft.com/office/drawing/2014/main" id="{F5C005D9-EA39-4A2A-90A2-D64E3850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7" y="2500081"/>
            <a:ext cx="1314254" cy="13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61AE28-00C2-4F70-B3AF-B5BF90AF108F}"/>
              </a:ext>
            </a:extLst>
          </p:cNvPr>
          <p:cNvSpPr txBox="1"/>
          <p:nvPr/>
        </p:nvSpPr>
        <p:spPr>
          <a:xfrm>
            <a:off x="215855" y="1873710"/>
            <a:ext cx="15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A1A90B6-3E3D-4B92-851C-13A624BCC277}"/>
              </a:ext>
            </a:extLst>
          </p:cNvPr>
          <p:cNvSpPr txBox="1"/>
          <p:nvPr/>
        </p:nvSpPr>
        <p:spPr>
          <a:xfrm>
            <a:off x="7144102" y="608422"/>
            <a:ext cx="392253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 err="1">
                <a:latin typeface="Kanit Light" panose="00000400000000000000" pitchFamily="2" charset="-34"/>
                <a:cs typeface="Kanit Light"/>
              </a:rPr>
              <a:t>Authen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 IPD/OPD/PP</a:t>
            </a:r>
            <a:endParaRPr lang="th-TH" sz="20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r>
              <a:rPr lang="th-TH" sz="2000" i="1" dirty="0">
                <a:solidFill>
                  <a:schemeClr val="accent1"/>
                </a:solidFill>
                <a:latin typeface="Kanit Light" panose="00000400000000000000" pitchFamily="2" charset="-34"/>
                <a:cs typeface="Kanit Light"/>
              </a:rPr>
              <a:t>ระบบปกติ New </a:t>
            </a:r>
            <a:r>
              <a:rPr lang="th-TH" sz="2000" i="1" dirty="0" err="1">
                <a:solidFill>
                  <a:schemeClr val="accent1"/>
                </a:solidFill>
                <a:latin typeface="Kanit Light" panose="00000400000000000000" pitchFamily="2" charset="-34"/>
                <a:cs typeface="Kanit Light"/>
              </a:rPr>
              <a:t>Authen</a:t>
            </a:r>
            <a:r>
              <a:rPr lang="th-TH" sz="2000" i="1" dirty="0">
                <a:solidFill>
                  <a:schemeClr val="accent1"/>
                </a:solidFill>
                <a:latin typeface="Kanit Light" panose="00000400000000000000" pitchFamily="2" charset="-34"/>
                <a:cs typeface="Kanit Light"/>
              </a:rPr>
              <a:t> (สอนปกติ)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1D031A9-0E87-426E-870E-CD32082EAA52}"/>
              </a:ext>
            </a:extLst>
          </p:cNvPr>
          <p:cNvSpPr txBox="1"/>
          <p:nvPr/>
        </p:nvSpPr>
        <p:spPr>
          <a:xfrm>
            <a:off x="7144102" y="1874332"/>
            <a:ext cx="32043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h-TH" sz="2000" dirty="0">
                <a:latin typeface="Kanit Light" panose="00000400000000000000" pitchFamily="2" charset="-34"/>
                <a:cs typeface="Kanit Light"/>
              </a:rPr>
              <a:t>นอน รพ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.</a:t>
            </a:r>
            <a:r>
              <a:rPr lang="th-TH" sz="2000" dirty="0">
                <a:latin typeface="Kanit Light" panose="00000400000000000000" pitchFamily="2" charset="-34"/>
                <a:cs typeface="Kanit Light"/>
              </a:rPr>
              <a:t> 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2</a:t>
            </a:r>
            <a:r>
              <a:rPr lang="th-TH" sz="2000" dirty="0">
                <a:latin typeface="Kanit Light" panose="00000400000000000000" pitchFamily="2" charset="-34"/>
                <a:cs typeface="Kanit Light"/>
              </a:rPr>
              <a:t> คืน  </a:t>
            </a:r>
            <a:r>
              <a:rPr lang="th-TH" sz="2000" i="1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(ตัวอย่าง)</a:t>
            </a:r>
            <a:endParaRPr lang="th-TH" sz="2000" i="1" dirty="0">
              <a:solidFill>
                <a:srgbClr val="FF0000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67D305D-D748-460D-96FF-CAE183DAB08B}"/>
              </a:ext>
            </a:extLst>
          </p:cNvPr>
          <p:cNvSpPr txBox="1"/>
          <p:nvPr/>
        </p:nvSpPr>
        <p:spPr>
          <a:xfrm>
            <a:off x="7111135" y="3616278"/>
            <a:ext cx="484070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Kanit Light" panose="00000400000000000000" pitchFamily="2" charset="-34"/>
                <a:cs typeface="Kanit Light"/>
              </a:rPr>
              <a:t>อยู่บ้าน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Kanit Light" panose="00000400000000000000" pitchFamily="2" charset="-34"/>
                <a:cs typeface="Kanit Light"/>
              </a:rPr>
              <a:t> 3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Kanit Light" panose="00000400000000000000" pitchFamily="2" charset="-34"/>
                <a:cs typeface="Kanit Light"/>
              </a:rPr>
              <a:t>วัน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Kanit Light" panose="00000400000000000000" pitchFamily="2" charset="-34"/>
                <a:cs typeface="Kanit Light"/>
              </a:rPr>
              <a:t>  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Kanit Light" panose="00000400000000000000" pitchFamily="2" charset="-34"/>
                <a:cs typeface="Kanit Light"/>
              </a:rPr>
              <a:t>จะทำ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Kanit Light" panose="00000400000000000000" pitchFamily="2" charset="-34"/>
                <a:cs typeface="Kanit Light"/>
              </a:rPr>
              <a:t>Home ward </a:t>
            </a:r>
            <a:r>
              <a:rPr lang="th-TH" sz="2000" i="1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(ตัวอย่าง)</a:t>
            </a:r>
            <a:endParaRPr lang="en-US" sz="2000" dirty="0">
              <a:ea typeface="+mn-lt"/>
              <a:cs typeface="+mn-lt"/>
            </a:endParaRP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66A4F58-A9A3-4C21-AF75-3FBC32681EE9}"/>
              </a:ext>
            </a:extLst>
          </p:cNvPr>
          <p:cNvSpPr txBox="1"/>
          <p:nvPr/>
        </p:nvSpPr>
        <p:spPr>
          <a:xfrm>
            <a:off x="7144000" y="5458226"/>
            <a:ext cx="4394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Kanit Light" panose="00000400000000000000" pitchFamily="2" charset="-34"/>
                <a:cs typeface="Kanit Light"/>
              </a:rPr>
              <a:t>Discharge </a:t>
            </a:r>
            <a:r>
              <a:rPr lang="en-US" sz="2000" dirty="0" err="1">
                <a:latin typeface="Kanit Light" panose="00000400000000000000" pitchFamily="2" charset="-34"/>
                <a:cs typeface="Kanit Light"/>
              </a:rPr>
              <a:t>เมื่อสิ้นสุดการรักษา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 </a:t>
            </a:r>
            <a:endParaRPr lang="th-TH" sz="20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r>
              <a:rPr lang="en-US" sz="2000" dirty="0" err="1">
                <a:latin typeface="Kanit Light" panose="00000400000000000000" pitchFamily="2" charset="-34"/>
                <a:cs typeface="Kanit Light"/>
              </a:rPr>
              <a:t>และบันทึกที่ระบบ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 e-Claim</a:t>
            </a:r>
            <a:endParaRPr lang="th-TH" sz="2000" dirty="0">
              <a:latin typeface="Kanit Light" panose="00000400000000000000" pitchFamily="2" charset="-34"/>
              <a:cs typeface="Kanit Light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และทำการ</a:t>
            </a:r>
            <a:r>
              <a:rPr lang="en-US" sz="20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 Discharge </a:t>
            </a:r>
            <a:r>
              <a:rPr lang="en-US" sz="2000" dirty="0" err="1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ที่ระบบ</a:t>
            </a:r>
            <a:r>
              <a:rPr lang="en-US" sz="20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Amed</a:t>
            </a:r>
            <a:r>
              <a:rPr lang="en-US" sz="20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**</a:t>
            </a:r>
          </a:p>
          <a:p>
            <a:endParaRPr lang="en-US" sz="20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DA7997D-4EA6-4519-805A-75127D853057}"/>
              </a:ext>
            </a:extLst>
          </p:cNvPr>
          <p:cNvSpPr txBox="1"/>
          <p:nvPr/>
        </p:nvSpPr>
        <p:spPr>
          <a:xfrm>
            <a:off x="7144000" y="4064771"/>
            <a:ext cx="439401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Kanit Light" panose="00000400000000000000" pitchFamily="2" charset="-34"/>
                <a:cs typeface="Kanit Light"/>
              </a:rPr>
              <a:t>3.1 register Amed + </a:t>
            </a:r>
            <a:r>
              <a:rPr lang="en-US" sz="1600" dirty="0" err="1">
                <a:latin typeface="Kanit Light" panose="00000400000000000000" pitchFamily="2" charset="-34"/>
                <a:cs typeface="Kanit Light"/>
              </a:rPr>
              <a:t>Authen</a:t>
            </a:r>
            <a:r>
              <a:rPr lang="en-US" sz="1600" dirty="0">
                <a:latin typeface="Kanit Light" panose="00000400000000000000" pitchFamily="2" charset="-34"/>
                <a:cs typeface="Kanit Light"/>
              </a:rPr>
              <a:t> AMED (IP) +</a:t>
            </a:r>
            <a:r>
              <a:rPr lang="en-US" sz="16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 UCS / WEL / null</a:t>
            </a:r>
            <a:endParaRPr lang="th-TH" dirty="0">
              <a:solidFill>
                <a:srgbClr val="000000"/>
              </a:solidFill>
            </a:endParaRPr>
          </a:p>
          <a:p>
            <a:r>
              <a:rPr lang="en-US" sz="1600" dirty="0">
                <a:latin typeface="Kanit Light" panose="00000400000000000000" pitchFamily="2" charset="-34"/>
                <a:cs typeface="Kanit Light"/>
              </a:rPr>
              <a:t>3.2 </a:t>
            </a:r>
            <a:r>
              <a:rPr lang="th-TH" sz="1600" dirty="0">
                <a:latin typeface="Kanit Light" panose="00000400000000000000" pitchFamily="2" charset="-34"/>
                <a:cs typeface="Kanit Light"/>
              </a:rPr>
              <a:t>บันทึกตามจริง  + รูปถ่าย</a:t>
            </a:r>
            <a:endParaRPr lang="th-TH" sz="16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r>
              <a:rPr lang="en-US" sz="1600" dirty="0">
                <a:latin typeface="Kanit Light" panose="00000400000000000000" pitchFamily="2" charset="-34"/>
                <a:cs typeface="Kanit Light"/>
              </a:rPr>
              <a:t>3.3 Discharge</a:t>
            </a:r>
          </a:p>
          <a:p>
            <a:r>
              <a:rPr lang="en-US" sz="14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**</a:t>
            </a:r>
            <a:r>
              <a:rPr lang="en-US" sz="1400" dirty="0">
                <a:latin typeface="Kanit Light" panose="00000400000000000000" pitchFamily="2" charset="-34"/>
                <a:cs typeface="Kanit Ligh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Amed </a:t>
            </a:r>
            <a:r>
              <a:rPr lang="th-TH" sz="14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ส่งหลัง </a:t>
            </a:r>
            <a:r>
              <a:rPr lang="th-TH" sz="1400" dirty="0" err="1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dis</a:t>
            </a:r>
            <a:r>
              <a:rPr lang="th-TH" sz="1400" dirty="0">
                <a:solidFill>
                  <a:srgbClr val="FF0000"/>
                </a:solidFill>
                <a:latin typeface="Kanit Light" panose="00000400000000000000" pitchFamily="2" charset="-34"/>
                <a:cs typeface="Kanit Light"/>
              </a:rPr>
              <a:t>. ข้อมูลกลับรายวัน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6DE94E27-873E-4CB9-BE72-D7CAF2992CC6}"/>
              </a:ext>
            </a:extLst>
          </p:cNvPr>
          <p:cNvSpPr/>
          <p:nvPr/>
        </p:nvSpPr>
        <p:spPr>
          <a:xfrm>
            <a:off x="6169317" y="581028"/>
            <a:ext cx="591711" cy="58120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Kanit Light" panose="00000400000000000000" pitchFamily="2" charset="-34"/>
                <a:cs typeface="Kanit Light" panose="00000400000000000000" pitchFamily="2" charset="-34"/>
              </a:rPr>
              <a:t>1</a:t>
            </a:r>
            <a:endParaRPr lang="th-TH" sz="320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D571CE2B-FB2D-4490-84E2-2155E750CEA0}"/>
              </a:ext>
            </a:extLst>
          </p:cNvPr>
          <p:cNvSpPr/>
          <p:nvPr/>
        </p:nvSpPr>
        <p:spPr>
          <a:xfrm>
            <a:off x="6195592" y="2151646"/>
            <a:ext cx="591711" cy="58120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Kanit Light" panose="00000400000000000000" pitchFamily="2" charset="-34"/>
                <a:cs typeface="Kanit Light" panose="00000400000000000000" pitchFamily="2" charset="-34"/>
              </a:rPr>
              <a:t>2</a:t>
            </a:r>
            <a:endParaRPr lang="th-TH" sz="320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A9272E86-CF69-41CB-9B3B-7827A0F10929}"/>
              </a:ext>
            </a:extLst>
          </p:cNvPr>
          <p:cNvSpPr/>
          <p:nvPr/>
        </p:nvSpPr>
        <p:spPr>
          <a:xfrm>
            <a:off x="6195593" y="4017579"/>
            <a:ext cx="591711" cy="5812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Kanit Light" panose="00000400000000000000" pitchFamily="2" charset="-34"/>
                <a:cs typeface="Kanit Light" panose="00000400000000000000" pitchFamily="2" charset="-34"/>
              </a:rPr>
              <a:t>3</a:t>
            </a:r>
            <a:endParaRPr lang="th-TH" sz="320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2B3BE108-DC2F-4DE9-A28A-B34FBDE254FE}"/>
              </a:ext>
            </a:extLst>
          </p:cNvPr>
          <p:cNvSpPr/>
          <p:nvPr/>
        </p:nvSpPr>
        <p:spPr>
          <a:xfrm>
            <a:off x="6194166" y="5522481"/>
            <a:ext cx="591711" cy="58120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nit Light" panose="00000400000000000000" pitchFamily="2" charset="-34"/>
                <a:cs typeface="Kanit Light" panose="00000400000000000000" pitchFamily="2" charset="-34"/>
              </a:rPr>
              <a:t>4</a:t>
            </a:r>
            <a:endParaRPr lang="th-TH" sz="32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pic>
        <p:nvPicPr>
          <p:cNvPr id="1036" name="Picture 12" descr="Premium Vector | Hospital building icon in flat style">
            <a:extLst>
              <a:ext uri="{FF2B5EF4-FFF2-40B4-BE49-F238E27FC236}">
                <a16:creationId xmlns:a16="http://schemas.microsoft.com/office/drawing/2014/main" id="{DAD6281C-3F2C-430F-BD11-515EBDD0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8" y="2504953"/>
            <a:ext cx="2804822" cy="14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8054DD6-2C79-4C4F-8DEA-BFCCCA8A2696}"/>
              </a:ext>
            </a:extLst>
          </p:cNvPr>
          <p:cNvSpPr txBox="1"/>
          <p:nvPr/>
        </p:nvSpPr>
        <p:spPr>
          <a:xfrm>
            <a:off x="2620287" y="2082472"/>
            <a:ext cx="246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Kanit Light" panose="00000400000000000000" pitchFamily="2" charset="-34"/>
                <a:cs typeface="Kanit Light" panose="00000400000000000000" pitchFamily="2" charset="-34"/>
              </a:rPr>
              <a:t>รพ</a:t>
            </a:r>
            <a:r>
              <a:rPr lang="en-US" dirty="0">
                <a:latin typeface="Kanit Light" panose="00000400000000000000" pitchFamily="2" charset="-34"/>
                <a:cs typeface="Kanit Light" panose="00000400000000000000" pitchFamily="2" charset="-34"/>
              </a:rPr>
              <a:t>.</a:t>
            </a:r>
            <a:r>
              <a:rPr lang="th-TH" dirty="0">
                <a:latin typeface="Kanit Light" panose="00000400000000000000" pitchFamily="2" charset="-34"/>
                <a:cs typeface="Kanit Light" panose="00000400000000000000" pitchFamily="2" charset="-34"/>
              </a:rPr>
              <a:t> </a:t>
            </a:r>
            <a:r>
              <a:rPr lang="en-US" dirty="0">
                <a:latin typeface="Kanit Light" panose="00000400000000000000" pitchFamily="2" charset="-34"/>
                <a:cs typeface="Kanit Light" panose="00000400000000000000" pitchFamily="2" charset="-34"/>
              </a:rPr>
              <a:t>77</a:t>
            </a:r>
            <a:r>
              <a:rPr lang="th-TH" dirty="0">
                <a:latin typeface="Kanit Light" panose="00000400000000000000" pitchFamily="2" charset="-34"/>
                <a:cs typeface="Kanit Light" panose="00000400000000000000" pitchFamily="2" charset="-34"/>
              </a:rPr>
              <a:t> หน่วย</a:t>
            </a:r>
          </a:p>
        </p:txBody>
      </p:sp>
      <p:pic>
        <p:nvPicPr>
          <p:cNvPr id="23" name="Picture 28">
            <a:extLst>
              <a:ext uri="{FF2B5EF4-FFF2-40B4-BE49-F238E27FC236}">
                <a16:creationId xmlns:a16="http://schemas.microsoft.com/office/drawing/2014/main" id="{2684F5FD-C3B0-4534-AFDA-7EE0C9F1A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797" y="2406391"/>
            <a:ext cx="1114856" cy="61039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F5D04B-FEC4-44ED-9417-DA9CC486B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547" y="4537992"/>
            <a:ext cx="1084840" cy="469328"/>
          </a:xfrm>
          <a:prstGeom prst="rect">
            <a:avLst/>
          </a:prstGeom>
        </p:spPr>
      </p:pic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1AD19C9-8C6E-462F-BCE4-7894F4C7059F}"/>
              </a:ext>
            </a:extLst>
          </p:cNvPr>
          <p:cNvGrpSpPr/>
          <p:nvPr/>
        </p:nvGrpSpPr>
        <p:grpSpPr>
          <a:xfrm rot="5400000">
            <a:off x="1878265" y="3050131"/>
            <a:ext cx="447867" cy="515482"/>
            <a:chOff x="3404824" y="2036866"/>
            <a:chExt cx="1806397" cy="2079109"/>
          </a:xfrm>
          <a:solidFill>
            <a:srgbClr val="FFC000"/>
          </a:solidFill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BC869BFF-13A2-4708-A485-41961B8A2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622" y="2638132"/>
              <a:ext cx="1049294" cy="1477843"/>
            </a:xfrm>
            <a:custGeom>
              <a:avLst/>
              <a:gdLst>
                <a:gd name="T0" fmla="*/ 3539 w 3562"/>
                <a:gd name="T1" fmla="*/ 976 h 5018"/>
                <a:gd name="T2" fmla="*/ 1769 w 3562"/>
                <a:gd name="T3" fmla="*/ 0 h 5018"/>
                <a:gd name="T4" fmla="*/ 0 w 3562"/>
                <a:gd name="T5" fmla="*/ 976 h 5018"/>
                <a:gd name="T6" fmla="*/ 0 w 3562"/>
                <a:gd name="T7" fmla="*/ 5017 h 5018"/>
                <a:gd name="T8" fmla="*/ 1791 w 3562"/>
                <a:gd name="T9" fmla="*/ 4191 h 5018"/>
                <a:gd name="T10" fmla="*/ 3561 w 3562"/>
                <a:gd name="T11" fmla="*/ 5002 h 5018"/>
                <a:gd name="T12" fmla="*/ 3539 w 3562"/>
                <a:gd name="T13" fmla="*/ 976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2" h="5018">
                  <a:moveTo>
                    <a:pt x="3539" y="976"/>
                  </a:moveTo>
                  <a:lnTo>
                    <a:pt x="1769" y="0"/>
                  </a:lnTo>
                  <a:lnTo>
                    <a:pt x="0" y="976"/>
                  </a:lnTo>
                  <a:lnTo>
                    <a:pt x="0" y="5017"/>
                  </a:lnTo>
                  <a:lnTo>
                    <a:pt x="1791" y="4191"/>
                  </a:lnTo>
                  <a:lnTo>
                    <a:pt x="3561" y="5002"/>
                  </a:lnTo>
                  <a:lnTo>
                    <a:pt x="3539" y="976"/>
                  </a:lnTo>
                </a:path>
              </a:pathLst>
            </a:custGeom>
            <a:solidFill>
              <a:srgbClr val="FFDE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C0826D1-9355-40A7-8A17-7853DF97B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824" y="2036866"/>
              <a:ext cx="1806397" cy="1111629"/>
            </a:xfrm>
            <a:custGeom>
              <a:avLst/>
              <a:gdLst>
                <a:gd name="T0" fmla="*/ 3067 w 6136"/>
                <a:gd name="T1" fmla="*/ 0 h 3776"/>
                <a:gd name="T2" fmla="*/ 0 w 6136"/>
                <a:gd name="T3" fmla="*/ 1692 h 3776"/>
                <a:gd name="T4" fmla="*/ 0 w 6136"/>
                <a:gd name="T5" fmla="*/ 3775 h 3776"/>
                <a:gd name="T6" fmla="*/ 3067 w 6136"/>
                <a:gd name="T7" fmla="*/ 2082 h 3776"/>
                <a:gd name="T8" fmla="*/ 6135 w 6136"/>
                <a:gd name="T9" fmla="*/ 3775 h 3776"/>
                <a:gd name="T10" fmla="*/ 6135 w 6136"/>
                <a:gd name="T11" fmla="*/ 1692 h 3776"/>
                <a:gd name="T12" fmla="*/ 3067 w 6136"/>
                <a:gd name="T13" fmla="*/ 0 h 3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6" h="3776">
                  <a:moveTo>
                    <a:pt x="3067" y="0"/>
                  </a:moveTo>
                  <a:lnTo>
                    <a:pt x="0" y="1692"/>
                  </a:lnTo>
                  <a:lnTo>
                    <a:pt x="0" y="3775"/>
                  </a:lnTo>
                  <a:lnTo>
                    <a:pt x="3067" y="2082"/>
                  </a:lnTo>
                  <a:lnTo>
                    <a:pt x="6135" y="3775"/>
                  </a:lnTo>
                  <a:lnTo>
                    <a:pt x="6135" y="1692"/>
                  </a:lnTo>
                  <a:lnTo>
                    <a:pt x="306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/>
            </a:p>
          </p:txBody>
        </p:sp>
      </p:grpSp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25206124-2491-F5BA-7888-DB844099E4F7}"/>
              </a:ext>
            </a:extLst>
          </p:cNvPr>
          <p:cNvSpPr/>
          <p:nvPr/>
        </p:nvSpPr>
        <p:spPr>
          <a:xfrm>
            <a:off x="9729722" y="4599034"/>
            <a:ext cx="546131" cy="347245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9E29E31-C17F-1133-4462-3631A6362AAB}"/>
              </a:ext>
            </a:extLst>
          </p:cNvPr>
          <p:cNvSpPr/>
          <p:nvPr/>
        </p:nvSpPr>
        <p:spPr>
          <a:xfrm>
            <a:off x="6943288" y="466287"/>
            <a:ext cx="78828" cy="744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7E2B57B-50F1-1C03-5413-B2E5245284ED}"/>
              </a:ext>
            </a:extLst>
          </p:cNvPr>
          <p:cNvSpPr/>
          <p:nvPr/>
        </p:nvSpPr>
        <p:spPr>
          <a:xfrm>
            <a:off x="6943287" y="1876424"/>
            <a:ext cx="43793" cy="10422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B8274F2F-B54D-B830-E59F-9354C1FF650D}"/>
              </a:ext>
            </a:extLst>
          </p:cNvPr>
          <p:cNvSpPr/>
          <p:nvPr/>
        </p:nvSpPr>
        <p:spPr>
          <a:xfrm>
            <a:off x="6969562" y="3619390"/>
            <a:ext cx="43793" cy="14626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E144C95C-389C-AC24-D1AE-FCFD5FF9B478}"/>
              </a:ext>
            </a:extLst>
          </p:cNvPr>
          <p:cNvSpPr/>
          <p:nvPr/>
        </p:nvSpPr>
        <p:spPr>
          <a:xfrm>
            <a:off x="6958367" y="5491141"/>
            <a:ext cx="43793" cy="7795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BE89D190-282F-CBDE-2D96-EE968C75C189}"/>
              </a:ext>
            </a:extLst>
          </p:cNvPr>
          <p:cNvSpPr txBox="1"/>
          <p:nvPr/>
        </p:nvSpPr>
        <p:spPr>
          <a:xfrm>
            <a:off x="8501688" y="2504953"/>
            <a:ext cx="2328465" cy="408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h-TH" sz="2000" i="1">
                <a:latin typeface="Kanit Light" panose="00000400000000000000" pitchFamily="2" charset="-34"/>
                <a:cs typeface="Kanit Light"/>
              </a:rPr>
              <a:t>ให้ บริการตามปกติ</a:t>
            </a:r>
            <a:endParaRPr lang="th-TH" sz="2000" i="1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D48E1D7-4622-6FF4-BF37-3D88B7B39A60}"/>
              </a:ext>
            </a:extLst>
          </p:cNvPr>
          <p:cNvSpPr txBox="1"/>
          <p:nvPr/>
        </p:nvSpPr>
        <p:spPr>
          <a:xfrm>
            <a:off x="5204910" y="6104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Start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3288824-04DA-4784-7B39-9C810D2AD1B5}"/>
              </a:ext>
            </a:extLst>
          </p:cNvPr>
          <p:cNvSpPr txBox="1"/>
          <p:nvPr/>
        </p:nvSpPr>
        <p:spPr>
          <a:xfrm>
            <a:off x="5284511" y="180948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Day 1 – Day 2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89F380C-C0F5-1477-0849-860FAE0FA0E2}"/>
              </a:ext>
            </a:extLst>
          </p:cNvPr>
          <p:cNvSpPr txBox="1"/>
          <p:nvPr/>
        </p:nvSpPr>
        <p:spPr>
          <a:xfrm>
            <a:off x="5301082" y="359761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Day 3 - Day 5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1A0EABA9-37B5-AFC5-C897-45C78BAB0376}"/>
              </a:ext>
            </a:extLst>
          </p:cNvPr>
          <p:cNvSpPr txBox="1"/>
          <p:nvPr/>
        </p:nvSpPr>
        <p:spPr>
          <a:xfrm>
            <a:off x="4893415" y="4669405"/>
            <a:ext cx="21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anit Light" panose="00000400000000000000" pitchFamily="2" charset="-34"/>
                <a:cs typeface="Kanit Light"/>
              </a:rPr>
              <a:t>Home ward</a:t>
            </a:r>
            <a:r>
              <a:rPr lang="th-TH" sz="1800" dirty="0">
                <a:latin typeface="Kanit Light" panose="00000400000000000000" pitchFamily="2" charset="-34"/>
                <a:cs typeface="Kanit Light"/>
              </a:rPr>
              <a:t> 3 วัน </a:t>
            </a:r>
            <a:r>
              <a:rPr lang="en-US" sz="1800" dirty="0">
                <a:latin typeface="Kanit Light" panose="00000400000000000000" pitchFamily="2" charset="-34"/>
                <a:cs typeface="Kanit Light"/>
              </a:rPr>
              <a:t> 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F9CD28D-C8D3-7055-96C9-113A38864CC7}"/>
              </a:ext>
            </a:extLst>
          </p:cNvPr>
          <p:cNvSpPr txBox="1"/>
          <p:nvPr/>
        </p:nvSpPr>
        <p:spPr>
          <a:xfrm>
            <a:off x="4893415" y="562841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Discharge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01689A1E-892A-35FE-562F-12DC8E4562B7}"/>
              </a:ext>
            </a:extLst>
          </p:cNvPr>
          <p:cNvSpPr txBox="1"/>
          <p:nvPr/>
        </p:nvSpPr>
        <p:spPr>
          <a:xfrm>
            <a:off x="4982434" y="2744540"/>
            <a:ext cx="21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Kanit Light" panose="00000400000000000000" pitchFamily="2" charset="-34"/>
                <a:cs typeface="Kanit Light"/>
              </a:rPr>
              <a:t>รพ. 2 วัน </a:t>
            </a:r>
            <a:r>
              <a:rPr lang="en-US" sz="1800" dirty="0">
                <a:latin typeface="Kanit Light" panose="00000400000000000000" pitchFamily="2" charset="-34"/>
                <a:cs typeface="Kanit Light"/>
              </a:rPr>
              <a:t> 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CBA3D0-D087-B31A-3F5E-223BAFC6D1ED}"/>
              </a:ext>
            </a:extLst>
          </p:cNvPr>
          <p:cNvSpPr txBox="1"/>
          <p:nvPr/>
        </p:nvSpPr>
        <p:spPr>
          <a:xfrm>
            <a:off x="417095" y="271740"/>
            <a:ext cx="466582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116369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E9004-19F8-EA65-3A00-8F401FB4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mtClean="0"/>
              <a:t>8</a:t>
            </a:fld>
            <a:endParaRPr lang="th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9319E8-BF83-C492-0475-844CD71B74D5}"/>
              </a:ext>
            </a:extLst>
          </p:cNvPr>
          <p:cNvSpPr txBox="1">
            <a:spLocks/>
          </p:cNvSpPr>
          <p:nvPr/>
        </p:nvSpPr>
        <p:spPr>
          <a:xfrm>
            <a:off x="3296278" y="2211872"/>
            <a:ext cx="5599444" cy="1217128"/>
          </a:xfrm>
          <a:prstGeom prst="rect">
            <a:avLst/>
          </a:prstGeom>
          <a:solidFill>
            <a:srgbClr val="009999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7F06DF3-72D0-671F-D603-8869FCE32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6" y="3664998"/>
            <a:ext cx="2059748" cy="19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0DEA-2235-483D-A0FE-0D82954D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2059"/>
            <a:ext cx="9577039" cy="8673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มาตรฐานการดูแลผู้ป่วยในที่บ้าน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013-07D9-442C-BCC5-CFED6E7F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9" y="1343125"/>
            <a:ext cx="11065042" cy="5301515"/>
          </a:xfrm>
          <a:ln w="28575">
            <a:solidFill>
              <a:srgbClr val="009999"/>
            </a:solidFill>
          </a:ln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เริ่มดำเนินการใน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กลุ่มโรคที่ไม่มีความซับซ้อนมากนัก เพื่อพัฒนาระบบบริการและสร้างความมั่นใจให้ผู้ป่วย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การติดเชื้อในทางเดินปัสสาวะ (ภาวะกรวยไตอักเสบเฉียบพลัน) 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ปอดอักเสบติดเชื้อ 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แผลกดทับ </a:t>
            </a:r>
            <a:endParaRPr lang="en-US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การดูแลหลังผ่าตัดไส้ติ่งอักเสบ 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ภาวะน้ำตาลในเลือดสูงในผู้ป่วยเบาหวาน 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ความดันโลหิตสูงชนิดรุนแรง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เกณฑ์การพิจารณาคัดเลือกผู้ป่วยเข้าระบบการดูแลผู้ป่วยในที่บ้าน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สภาวะของผู้ป่วยมีสัญญาณชีพคงที่ไม่มีความเสี่ยงที่อาการจะแย่ลง และยังมีความจำเป็นที่ต้องดูแลแบบผู้ป่วยใน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เป็นการตัดสินร่วมกันระหว่าง แพทย์ ผู้ป่วย และครอบครัว โดยได้รับข้อมูลแนวทางการรักษาฯ จากแพทย์อย่างครบถ้วน รอบด้าน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มีการประเมินความพร้อมของผู้ป่วย ผู้ดูแล และที่พักอาศัย ร่วมกันแล้วสามารถให้การดูแลแบบผู้ป่วยในที่บ้านได้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BFBD-120B-43E1-B836-34E6EAA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BD8981-7A80-499F-91E6-0634975901B4}" type="slidenum">
              <a:rPr lang="th-TH" sz="2400" smtClean="0">
                <a:solidFill>
                  <a:schemeClr val="tx1"/>
                </a:solidFill>
              </a:rPr>
              <a:t>9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โลโก้">
            <a:extLst>
              <a:ext uri="{FF2B5EF4-FFF2-40B4-BE49-F238E27FC236}">
                <a16:creationId xmlns:a16="http://schemas.microsoft.com/office/drawing/2014/main" id="{A04ED45D-C9A9-735A-2EC3-79A827F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38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32732</TotalTime>
  <Words>1222</Words>
  <Application>Microsoft Office PowerPoint</Application>
  <PresentationFormat>Widescreen</PresentationFormat>
  <Paragraphs>104</Paragraphs>
  <Slides>10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Kanit Light</vt:lpstr>
      <vt:lpstr>TH SarabunPSK</vt:lpstr>
      <vt:lpstr>Wingdings</vt:lpstr>
      <vt:lpstr>Office Theme</vt:lpstr>
      <vt:lpstr>หลักเกณฑ์ วิธีการและเงื่อนไขการจ่ายค่าใช้จ่าย กรณีการดูแลแบบผู้ป่วยในที่บ้าน (Home ward) ปีงบประมาณ 2565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มาตรฐานการดูแลผู้ป่วยในที่บ้าน (1)</vt:lpstr>
      <vt:lpstr>มาตรฐานการดูแลผู้ป่วยในที่บ้าน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แนวทางการดำเนินงาน บริการคลินิกการพยาบาลและการผดุงครรภ์</dc:title>
  <dc:creator>Bumrung Chalodech</dc:creator>
  <cp:lastModifiedBy>NHSO 020</cp:lastModifiedBy>
  <cp:revision>139</cp:revision>
  <cp:lastPrinted>2022-03-16T02:37:50Z</cp:lastPrinted>
  <dcterms:created xsi:type="dcterms:W3CDTF">2021-11-23T22:47:26Z</dcterms:created>
  <dcterms:modified xsi:type="dcterms:W3CDTF">2022-08-16T13:46:03Z</dcterms:modified>
</cp:coreProperties>
</file>