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3" r:id="rId1"/>
    <p:sldMasterId id="2147483681" r:id="rId2"/>
  </p:sldMasterIdLst>
  <p:notesMasterIdLst>
    <p:notesMasterId r:id="rId20"/>
  </p:notesMasterIdLst>
  <p:sldIdLst>
    <p:sldId id="3190" r:id="rId3"/>
    <p:sldId id="1993219245" r:id="rId4"/>
    <p:sldId id="3189" r:id="rId5"/>
    <p:sldId id="1993219400" r:id="rId6"/>
    <p:sldId id="4801" r:id="rId7"/>
    <p:sldId id="2376" r:id="rId8"/>
    <p:sldId id="2374" r:id="rId9"/>
    <p:sldId id="2357" r:id="rId10"/>
    <p:sldId id="2375" r:id="rId11"/>
    <p:sldId id="2358" r:id="rId12"/>
    <p:sldId id="1993219405" r:id="rId13"/>
    <p:sldId id="1948" r:id="rId14"/>
    <p:sldId id="1949" r:id="rId15"/>
    <p:sldId id="1951" r:id="rId16"/>
    <p:sldId id="1993219402" r:id="rId17"/>
    <p:sldId id="4031" r:id="rId18"/>
    <p:sldId id="575" r:id="rId19"/>
  </p:sldIdLst>
  <p:sldSz cx="12192000" cy="6858000"/>
  <p:notesSz cx="6858000" cy="9144000"/>
  <p:embeddedFontLst>
    <p:embeddedFont>
      <p:font typeface="AngsanaUPC" panose="02020603050405020304" pitchFamily="18" charset="-34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TH SarabunPSK" panose="020B0500040200020003" pitchFamily="34" charset="-34"/>
      <p:regular r:id="rId31"/>
      <p:bold r:id="rId32"/>
      <p:italic r:id="rId33"/>
      <p:boldItalic r:id="rId34"/>
    </p:embeddedFont>
    <p:embeddedFont>
      <p:font typeface="Trebuchet MS" panose="020B0603020202020204" pitchFamily="34" charset="0"/>
      <p:regular r:id="rId35"/>
      <p:bold r:id="rId36"/>
      <p:italic r:id="rId37"/>
      <p:boldItalic r:id="rId38"/>
    </p:embeddedFont>
    <p:embeddedFont>
      <p:font typeface="Wingdings 3" panose="05040102010807070707" pitchFamily="18" charset="2"/>
      <p:regular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CCFF"/>
    <a:srgbClr val="FFFFCC"/>
    <a:srgbClr val="0000FF"/>
    <a:srgbClr val="E2FBFE"/>
    <a:srgbClr val="C8F9FE"/>
    <a:srgbClr val="CCFFFF"/>
    <a:srgbClr val="CCECFF"/>
    <a:srgbClr val="FF99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79" autoAdjust="0"/>
    <p:restoredTop sz="94660"/>
  </p:normalViewPr>
  <p:slideViewPr>
    <p:cSldViewPr snapToGrid="0">
      <p:cViewPr varScale="1">
        <p:scale>
          <a:sx n="86" d="100"/>
          <a:sy n="86" d="100"/>
        </p:scale>
        <p:origin x="36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05906-7219-45C0-9D18-20D3DDF841E3}" type="datetimeFigureOut">
              <a:rPr lang="th-TH" smtClean="0"/>
              <a:t>31/08/65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2C709-6A90-4AF2-8977-DE6EC749B2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78643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81113"/>
            <a:ext cx="6134100" cy="3451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BE32D-50B9-4D81-9662-1C5C376F94BC}" type="slidenum">
              <a:rPr lang="th-TH" smtClean="0"/>
              <a:pPr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1357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537" y="685712"/>
            <a:ext cx="10896862" cy="2310137"/>
          </a:xfrm>
          <a:solidFill>
            <a:srgbClr val="3C689E"/>
          </a:solidFill>
        </p:spPr>
        <p:txBody>
          <a:bodyPr tIns="216000" rIns="144000" anchor="ctr" anchorCtr="0">
            <a:normAutofit/>
          </a:bodyPr>
          <a:lstStyle>
            <a:lvl1pPr algn="l">
              <a:defRPr sz="4809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en-US" dirty="0"/>
              <a:t>Click to edit Master title style</a:t>
            </a:r>
            <a:endParaRPr lang="th-T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874" y="3645575"/>
            <a:ext cx="6376939" cy="1611897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b="1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546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2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8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84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30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7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23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69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th-T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82769" y="6356351"/>
            <a:ext cx="2844800" cy="365126"/>
          </a:xfr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5067" y="6373813"/>
            <a:ext cx="797332" cy="347663"/>
          </a:xfrm>
        </p:spPr>
        <p:txBody>
          <a:bodyPr/>
          <a:lstStyle/>
          <a:p>
            <a:fld id="{FB3699E6-F452-431C-8233-0259C0C3A876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7" name="Picture 4" descr="ผลการค้นหารูปภาพสำหรับ nhso logo">
            <a:extLst>
              <a:ext uri="{FF2B5EF4-FFF2-40B4-BE49-F238E27FC236}">
                <a16:creationId xmlns:a16="http://schemas.microsoft.com/office/drawing/2014/main" id="{E08C134F-754A-493A-9C76-3133C3A9EE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5533631"/>
            <a:ext cx="2003914" cy="87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562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C188-1882-461F-889E-DF5B5B8F2A69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ABC0-949B-49B4-8042-F2F99CB09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40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C188-1882-461F-889E-DF5B5B8F2A69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ABC0-949B-49B4-8042-F2F99CB09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50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C188-1882-461F-889E-DF5B5B8F2A69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ABC0-949B-49B4-8042-F2F99CB09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27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C188-1882-461F-889E-DF5B5B8F2A69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ABC0-949B-49B4-8042-F2F99CB09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29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C188-1882-461F-889E-DF5B5B8F2A69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ABC0-949B-49B4-8042-F2F99CB09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9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C188-1882-461F-889E-DF5B5B8F2A69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ABC0-949B-49B4-8042-F2F99CB09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14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C188-1882-461F-889E-DF5B5B8F2A69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ABC0-949B-49B4-8042-F2F99CB09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41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C188-1882-461F-889E-DF5B5B8F2A69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ABC0-949B-49B4-8042-F2F99CB09EA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0911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C188-1882-461F-889E-DF5B5B8F2A69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ABC0-949B-49B4-8042-F2F99CB09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70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C188-1882-461F-889E-DF5B5B8F2A69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ABC0-949B-49B4-8042-F2F99CB09EA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054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3246"/>
            <a:ext cx="10972801" cy="486291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451139"/>
            <a:ext cx="3860800" cy="370876"/>
          </a:xfrm>
        </p:spPr>
        <p:txBody>
          <a:bodyPr/>
          <a:lstStyle>
            <a:lvl1pPr>
              <a:defRPr sz="1002"/>
            </a:lvl1pPr>
          </a:lstStyle>
          <a:p>
            <a:endParaRPr lang="th-TH" sz="902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99E6-F452-431C-8233-0259C0C3A876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711BF6-1D6F-422B-AE66-A7F3C2F02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800388" cy="73033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396000" tIns="54517" rIns="144000" bIns="54517" rtlCol="0" anchor="ctr">
            <a:normAutofit/>
          </a:bodyPr>
          <a:lstStyle>
            <a:lvl1pPr>
              <a:defRPr sz="4007"/>
            </a:lvl1pPr>
          </a:lstStyle>
          <a:p>
            <a:r>
              <a:rPr lang="en-US" dirty="0"/>
              <a:t>Click to edit Master title style</a:t>
            </a:r>
            <a:endParaRPr lang="th-T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F0F5BA-8F35-4181-A844-9F7E5BC4F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0388" y="1503"/>
            <a:ext cx="1404763" cy="73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149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C188-1882-461F-889E-DF5B5B8F2A69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ABC0-949B-49B4-8042-F2F99CB09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00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C188-1882-461F-889E-DF5B5B8F2A69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ABC0-949B-49B4-8042-F2F99CB09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3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C188-1882-461F-889E-DF5B5B8F2A69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ABC0-949B-49B4-8042-F2F99CB09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10" descr="nw-90915143436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801351" y="260350"/>
            <a:ext cx="1246716" cy="43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traight Connector 12"/>
          <p:cNvSpPr>
            <a:spLocks noChangeShapeType="1"/>
          </p:cNvSpPr>
          <p:nvPr userDrawn="1"/>
        </p:nvSpPr>
        <p:spPr bwMode="auto">
          <a:xfrm flipV="1">
            <a:off x="719403" y="914400"/>
            <a:ext cx="11472597" cy="44604"/>
          </a:xfrm>
          <a:prstGeom prst="line">
            <a:avLst/>
          </a:prstGeom>
          <a:noFill/>
          <a:ln w="57150" cap="flat" cmpd="sng" algn="ctr">
            <a:gradFill flip="none" rotWithShape="1">
              <a:gsLst>
                <a:gs pos="7000">
                  <a:srgbClr val="0000FF"/>
                </a:gs>
                <a:gs pos="27000">
                  <a:srgbClr val="0000FF"/>
                </a:gs>
                <a:gs pos="86559">
                  <a:schemeClr val="accent4">
                    <a:lumMod val="20000"/>
                    <a:lumOff val="80000"/>
                  </a:schemeClr>
                </a:gs>
                <a:gs pos="64000">
                  <a:srgbClr val="FFFF00"/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>
              <a:defRPr/>
            </a:pPr>
            <a:endParaRPr lang="en-US" sz="1400" b="1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19403" y="225398"/>
            <a:ext cx="9889099" cy="611315"/>
          </a:xfrm>
        </p:spPr>
        <p:txBody>
          <a:bodyPr/>
          <a:lstStyle>
            <a:lvl1pPr algn="r">
              <a:defRPr sz="2800">
                <a:solidFill>
                  <a:srgbClr val="0000FF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5" name="ตัวยึดหมายเลขภาพนิ่ง 5"/>
          <p:cNvSpPr>
            <a:spLocks noGrp="1"/>
          </p:cNvSpPr>
          <p:nvPr>
            <p:ph type="sldNum" sz="quarter" idx="10"/>
          </p:nvPr>
        </p:nvSpPr>
        <p:spPr>
          <a:xfrm>
            <a:off x="11116169" y="6397433"/>
            <a:ext cx="912283" cy="404812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fld id="{EF5F0C98-32B3-4AB9-87B0-3C5CD7DC4A67}" type="slidenum">
              <a:rPr lang="th-TH" altLang="en-US">
                <a:solidFill>
                  <a:prstClr val="black"/>
                </a:solidFill>
              </a:rPr>
              <a:pPr/>
              <a:t>‹#›</a:t>
            </a:fld>
            <a:endParaRPr lang="th-TH" altLang="en-US">
              <a:solidFill>
                <a:prstClr val="black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19403" y="1240971"/>
            <a:ext cx="10775912" cy="4945363"/>
          </a:xfrm>
        </p:spPr>
        <p:txBody>
          <a:bodyPr/>
          <a:lstStyle>
            <a:lvl1pPr marL="352425" indent="-352425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lvl1pPr>
            <a:lvl2pPr marL="809625" indent="-352425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v"/>
              <a:defRPr/>
            </a:lvl2pPr>
            <a:lvl3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5315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374" y="2066925"/>
            <a:ext cx="10363200" cy="1362075"/>
          </a:xfrm>
        </p:spPr>
        <p:txBody>
          <a:bodyPr tIns="216000" anchor="t">
            <a:normAutofit/>
          </a:bodyPr>
          <a:lstStyle>
            <a:lvl1pPr algn="l">
              <a:defRPr sz="3606" b="1" cap="all"/>
            </a:lvl1pPr>
          </a:lstStyle>
          <a:p>
            <a:r>
              <a:rPr lang="en-US" dirty="0"/>
              <a:t>Click to edit Master title style</a:t>
            </a: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18374" y="3429000"/>
            <a:ext cx="10363200" cy="2460128"/>
          </a:xfrm>
        </p:spPr>
        <p:txBody>
          <a:bodyPr tIns="324000" anchor="t" anchorCtr="0">
            <a:normAutofit/>
          </a:bodyPr>
          <a:lstStyle>
            <a:lvl1pPr marL="0" indent="0">
              <a:buNone/>
              <a:defRPr sz="3206">
                <a:solidFill>
                  <a:schemeClr val="tx1"/>
                </a:solidFill>
              </a:defRPr>
            </a:lvl1pPr>
            <a:lvl2pPr marL="546146" indent="0">
              <a:buNone/>
              <a:defRPr sz="2104">
                <a:solidFill>
                  <a:schemeClr val="tx1">
                    <a:tint val="75000"/>
                  </a:schemeClr>
                </a:solidFill>
              </a:defRPr>
            </a:lvl2pPr>
            <a:lvl3pPr marL="1092294" indent="0">
              <a:buNone/>
              <a:defRPr sz="1903">
                <a:solidFill>
                  <a:schemeClr val="tx1">
                    <a:tint val="75000"/>
                  </a:schemeClr>
                </a:solidFill>
              </a:defRPr>
            </a:lvl3pPr>
            <a:lvl4pPr marL="1638440" indent="0">
              <a:buNone/>
              <a:defRPr sz="1703">
                <a:solidFill>
                  <a:schemeClr val="tx1">
                    <a:tint val="75000"/>
                  </a:schemeClr>
                </a:solidFill>
              </a:defRPr>
            </a:lvl4pPr>
            <a:lvl5pPr marL="2184586" indent="0">
              <a:buNone/>
              <a:defRPr sz="1703">
                <a:solidFill>
                  <a:schemeClr val="tx1">
                    <a:tint val="75000"/>
                  </a:schemeClr>
                </a:solidFill>
              </a:defRPr>
            </a:lvl5pPr>
            <a:lvl6pPr marL="2730732" indent="0">
              <a:buNone/>
              <a:defRPr sz="1703">
                <a:solidFill>
                  <a:schemeClr val="tx1">
                    <a:tint val="75000"/>
                  </a:schemeClr>
                </a:solidFill>
              </a:defRPr>
            </a:lvl6pPr>
            <a:lvl7pPr marL="3276880" indent="0">
              <a:buNone/>
              <a:defRPr sz="1703">
                <a:solidFill>
                  <a:schemeClr val="tx1">
                    <a:tint val="75000"/>
                  </a:schemeClr>
                </a:solidFill>
              </a:defRPr>
            </a:lvl7pPr>
            <a:lvl8pPr marL="3823026" indent="0">
              <a:buNone/>
              <a:defRPr sz="1703">
                <a:solidFill>
                  <a:schemeClr val="tx1">
                    <a:tint val="75000"/>
                  </a:schemeClr>
                </a:solidFill>
              </a:defRPr>
            </a:lvl8pPr>
            <a:lvl9pPr marL="4369172" indent="0">
              <a:buNone/>
              <a:defRPr sz="17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99E6-F452-431C-8233-0259C0C3A876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7" name="Picture 4" descr="ผลการค้นหารูปภาพสำหรับ nhso logo">
            <a:extLst>
              <a:ext uri="{FF2B5EF4-FFF2-40B4-BE49-F238E27FC236}">
                <a16:creationId xmlns:a16="http://schemas.microsoft.com/office/drawing/2014/main" id="{B5F5CBEE-65CC-4C18-96AA-4AD64020FB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74" y="500233"/>
            <a:ext cx="2003914" cy="87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172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306"/>
            </a:lvl1pPr>
            <a:lvl2pPr>
              <a:defRPr sz="2905"/>
            </a:lvl2pPr>
            <a:lvl3pPr>
              <a:defRPr sz="2404"/>
            </a:lvl3pPr>
            <a:lvl4pPr>
              <a:defRPr sz="2104"/>
            </a:lvl4pPr>
            <a:lvl5pPr>
              <a:defRPr sz="2104"/>
            </a:lvl5pPr>
            <a:lvl6pPr>
              <a:defRPr sz="2104"/>
            </a:lvl6pPr>
            <a:lvl7pPr>
              <a:defRPr sz="2104"/>
            </a:lvl7pPr>
            <a:lvl8pPr>
              <a:defRPr sz="2104"/>
            </a:lvl8pPr>
            <a:lvl9pPr>
              <a:defRPr sz="21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306"/>
            </a:lvl1pPr>
            <a:lvl2pPr>
              <a:defRPr sz="2905"/>
            </a:lvl2pPr>
            <a:lvl3pPr>
              <a:defRPr sz="2404"/>
            </a:lvl3pPr>
            <a:lvl4pPr>
              <a:defRPr sz="2104"/>
            </a:lvl4pPr>
            <a:lvl5pPr>
              <a:defRPr sz="2104"/>
            </a:lvl5pPr>
            <a:lvl6pPr>
              <a:defRPr sz="2104"/>
            </a:lvl6pPr>
            <a:lvl7pPr>
              <a:defRPr sz="2104"/>
            </a:lvl7pPr>
            <a:lvl8pPr>
              <a:defRPr sz="2104"/>
            </a:lvl8pPr>
            <a:lvl9pPr>
              <a:defRPr sz="21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451139"/>
            <a:ext cx="3860800" cy="370876"/>
          </a:xfrm>
        </p:spPr>
        <p:txBody>
          <a:bodyPr/>
          <a:lstStyle>
            <a:lvl1pPr>
              <a:defRPr sz="1002"/>
            </a:lvl1pPr>
          </a:lstStyle>
          <a:p>
            <a:endParaRPr lang="th-TH" sz="902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99E6-F452-431C-8233-0259C0C3A876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267FD87-C6C6-4313-B5FC-52F3752F1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800388" cy="73183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396000" tIns="54517" rIns="144000" bIns="54517" rtlCol="0" anchor="ctr">
            <a:normAutofit/>
          </a:bodyPr>
          <a:lstStyle>
            <a:lvl1pPr>
              <a:defRPr sz="4007"/>
            </a:lvl1pPr>
          </a:lstStyle>
          <a:p>
            <a:r>
              <a:rPr lang="en-US" dirty="0"/>
              <a:t>Click to edit Master title style</a:t>
            </a:r>
            <a:endParaRPr lang="th-TH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749217-50EB-4B6B-B1AB-674A12E00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0388" y="1503"/>
            <a:ext cx="1404763" cy="73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41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451139"/>
            <a:ext cx="3860800" cy="370876"/>
          </a:xfrm>
        </p:spPr>
        <p:txBody>
          <a:bodyPr/>
          <a:lstStyle>
            <a:lvl1pPr>
              <a:defRPr sz="1052"/>
            </a:lvl1pPr>
          </a:lstStyle>
          <a:p>
            <a:endParaRPr lang="th-TH" sz="1002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99E6-F452-431C-8233-0259C0C3A876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49EB0AD-9205-4A64-9634-846339D08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00388" cy="7579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396000" tIns="54517" rIns="144000" bIns="54517" rtlCol="0" anchor="ctr">
            <a:normAutofit/>
          </a:bodyPr>
          <a:lstStyle>
            <a:lvl1pPr>
              <a:defRPr sz="4007"/>
            </a:lvl1pPr>
          </a:lstStyle>
          <a:p>
            <a:r>
              <a:rPr lang="en-US" dirty="0"/>
              <a:t>Click to edit Master title style</a:t>
            </a:r>
            <a:endParaRPr lang="th-T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9F836A-4925-4163-8C18-3287EC4C68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0388" y="1503"/>
            <a:ext cx="1404763" cy="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95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451139"/>
            <a:ext cx="3860800" cy="370876"/>
          </a:xfrm>
        </p:spPr>
        <p:txBody>
          <a:bodyPr/>
          <a:lstStyle>
            <a:lvl1pPr>
              <a:defRPr sz="1002"/>
            </a:lvl1pPr>
          </a:lstStyle>
          <a:p>
            <a:endParaRPr lang="th-TH" sz="902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699E6-F452-431C-8233-0259C0C3A876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658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C188-1882-461F-889E-DF5B5B8F2A69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ABC0-949B-49B4-8042-F2F99CB09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6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C188-1882-461F-889E-DF5B5B8F2A69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ABC0-949B-49B4-8042-F2F99CB09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25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C188-1882-461F-889E-DF5B5B8F2A69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ABC0-949B-49B4-8042-F2F99CB09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00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13501"/>
            <a:ext cx="12192000" cy="7183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324000" tIns="54517" rIns="109033" bIns="54517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07630"/>
            <a:ext cx="10972801" cy="4718534"/>
          </a:xfrm>
          <a:prstGeom prst="rect">
            <a:avLst/>
          </a:prstGeom>
        </p:spPr>
        <p:txBody>
          <a:bodyPr vert="horz" lIns="109033" tIns="54517" rIns="109033" bIns="5451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109033" tIns="54517" rIns="109033" bIns="54517" rtlCol="0" anchor="ctr"/>
          <a:lstStyle>
            <a:lvl1pPr algn="l">
              <a:defRPr sz="1403" b="1">
                <a:solidFill>
                  <a:schemeClr val="tx1">
                    <a:tint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88865"/>
            <a:ext cx="3860800" cy="370876"/>
          </a:xfrm>
          <a:prstGeom prst="rect">
            <a:avLst/>
          </a:prstGeom>
        </p:spPr>
        <p:txBody>
          <a:bodyPr vert="horz" lIns="109033" tIns="54517" rIns="109033" bIns="54517" rtlCol="0" anchor="ctr"/>
          <a:lstStyle>
            <a:lvl1pPr algn="ctr">
              <a:defRPr sz="1052" b="1">
                <a:solidFill>
                  <a:schemeClr val="tx1">
                    <a:tint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endParaRPr lang="th-TH" sz="1002" dirty="0">
              <a:ea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360" y="6356351"/>
            <a:ext cx="2844800" cy="365126"/>
          </a:xfrm>
          <a:prstGeom prst="rect">
            <a:avLst/>
          </a:prstGeom>
        </p:spPr>
        <p:txBody>
          <a:bodyPr vert="horz" lIns="109033" tIns="54517" rIns="109033" bIns="54517" rtlCol="0" anchor="ctr"/>
          <a:lstStyle>
            <a:lvl1pPr algn="r">
              <a:defRPr sz="1803" b="1">
                <a:solidFill>
                  <a:schemeClr val="tx1">
                    <a:tint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FB3699E6-F452-431C-8233-0259C0C3A876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068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hf hdr="0" ftr="0" dt="0"/>
  <p:txStyles>
    <p:titleStyle>
      <a:lvl1pPr algn="l" defTabSz="1092294" rtl="0" eaLnBrk="1" latinLnBrk="0" hangingPunct="1">
        <a:lnSpc>
          <a:spcPct val="90000"/>
        </a:lnSpc>
        <a:spcBef>
          <a:spcPct val="0"/>
        </a:spcBef>
        <a:buNone/>
        <a:defRPr sz="4408" b="1" kern="1200">
          <a:solidFill>
            <a:schemeClr val="bg1"/>
          </a:solidFill>
          <a:latin typeface="TH SarabunPSK" panose="020B0500040200020003" pitchFamily="34" charset="-34"/>
          <a:ea typeface="+mj-ea"/>
          <a:cs typeface="TH SarabunPSK" panose="020B0500040200020003" pitchFamily="34" charset="-34"/>
        </a:defRPr>
      </a:lvl1pPr>
    </p:titleStyle>
    <p:bodyStyle>
      <a:lvl1pPr marL="409610" indent="-409610" algn="l" defTabSz="1092294" rtl="0" eaLnBrk="1" latinLnBrk="0" hangingPunct="1">
        <a:lnSpc>
          <a:spcPct val="100000"/>
        </a:lnSpc>
        <a:spcBef>
          <a:spcPts val="0"/>
        </a:spcBef>
        <a:spcAft>
          <a:spcPts val="902"/>
        </a:spcAft>
        <a:buFont typeface="Arial" pitchFamily="34" charset="0"/>
        <a:buChar char="•"/>
        <a:defRPr sz="3807" b="1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1pPr>
      <a:lvl2pPr marL="887489" indent="-341341" algn="l" defTabSz="1092294" rtl="0" eaLnBrk="1" latinLnBrk="0" hangingPunct="1">
        <a:lnSpc>
          <a:spcPct val="100000"/>
        </a:lnSpc>
        <a:spcBef>
          <a:spcPts val="0"/>
        </a:spcBef>
        <a:spcAft>
          <a:spcPts val="902"/>
        </a:spcAft>
        <a:buFont typeface="Arial" pitchFamily="34" charset="0"/>
        <a:buChar char="–"/>
        <a:defRPr sz="3306" b="1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2pPr>
      <a:lvl3pPr marL="1365366" indent="-273074" algn="l" defTabSz="1092294" rtl="0" eaLnBrk="1" latinLnBrk="0" hangingPunct="1">
        <a:lnSpc>
          <a:spcPct val="100000"/>
        </a:lnSpc>
        <a:spcBef>
          <a:spcPts val="0"/>
        </a:spcBef>
        <a:spcAft>
          <a:spcPts val="902"/>
        </a:spcAft>
        <a:buFont typeface="Arial" pitchFamily="34" charset="0"/>
        <a:buChar char="•"/>
        <a:defRPr sz="2905" b="1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3pPr>
      <a:lvl4pPr marL="1911513" indent="-273074" algn="l" defTabSz="1092294" rtl="0" eaLnBrk="1" latinLnBrk="0" hangingPunct="1">
        <a:lnSpc>
          <a:spcPct val="100000"/>
        </a:lnSpc>
        <a:spcBef>
          <a:spcPts val="0"/>
        </a:spcBef>
        <a:spcAft>
          <a:spcPts val="902"/>
        </a:spcAft>
        <a:buFont typeface="Arial" pitchFamily="34" charset="0"/>
        <a:buChar char="–"/>
        <a:defRPr sz="2404" b="1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4pPr>
      <a:lvl5pPr marL="2457660" indent="-273074" algn="l" defTabSz="1092294" rtl="0" eaLnBrk="1" latinLnBrk="0" hangingPunct="1">
        <a:lnSpc>
          <a:spcPct val="100000"/>
        </a:lnSpc>
        <a:spcBef>
          <a:spcPts val="0"/>
        </a:spcBef>
        <a:spcAft>
          <a:spcPts val="902"/>
        </a:spcAft>
        <a:buFont typeface="Arial" pitchFamily="34" charset="0"/>
        <a:buChar char="»"/>
        <a:defRPr sz="2404" b="1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5pPr>
      <a:lvl6pPr marL="3003806" indent="-273074" algn="l" defTabSz="1092294" rtl="0" eaLnBrk="1" latinLnBrk="0" hangingPunct="1">
        <a:spcBef>
          <a:spcPct val="20000"/>
        </a:spcBef>
        <a:buFont typeface="Arial" pitchFamily="34" charset="0"/>
        <a:buChar char="•"/>
        <a:defRPr sz="2404" kern="1200">
          <a:solidFill>
            <a:schemeClr val="tx1"/>
          </a:solidFill>
          <a:latin typeface="+mn-lt"/>
          <a:ea typeface="+mn-ea"/>
          <a:cs typeface="+mn-cs"/>
        </a:defRPr>
      </a:lvl6pPr>
      <a:lvl7pPr marL="3549952" indent="-273074" algn="l" defTabSz="1092294" rtl="0" eaLnBrk="1" latinLnBrk="0" hangingPunct="1">
        <a:spcBef>
          <a:spcPct val="20000"/>
        </a:spcBef>
        <a:buFont typeface="Arial" pitchFamily="34" charset="0"/>
        <a:buChar char="•"/>
        <a:defRPr sz="2404" kern="1200">
          <a:solidFill>
            <a:schemeClr val="tx1"/>
          </a:solidFill>
          <a:latin typeface="+mn-lt"/>
          <a:ea typeface="+mn-ea"/>
          <a:cs typeface="+mn-cs"/>
        </a:defRPr>
      </a:lvl7pPr>
      <a:lvl8pPr marL="4096100" indent="-273074" algn="l" defTabSz="1092294" rtl="0" eaLnBrk="1" latinLnBrk="0" hangingPunct="1">
        <a:spcBef>
          <a:spcPct val="20000"/>
        </a:spcBef>
        <a:buFont typeface="Arial" pitchFamily="34" charset="0"/>
        <a:buChar char="•"/>
        <a:defRPr sz="2404" kern="1200">
          <a:solidFill>
            <a:schemeClr val="tx1"/>
          </a:solidFill>
          <a:latin typeface="+mn-lt"/>
          <a:ea typeface="+mn-ea"/>
          <a:cs typeface="+mn-cs"/>
        </a:defRPr>
      </a:lvl8pPr>
      <a:lvl9pPr marL="4642246" indent="-273074" algn="l" defTabSz="1092294" rtl="0" eaLnBrk="1" latinLnBrk="0" hangingPunct="1">
        <a:spcBef>
          <a:spcPct val="20000"/>
        </a:spcBef>
        <a:buFont typeface="Arial" pitchFamily="34" charset="0"/>
        <a:buChar char="•"/>
        <a:defRPr sz="24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092294" rtl="0" eaLnBrk="1" latinLnBrk="0" hangingPunct="1">
        <a:defRPr sz="3306" kern="1200">
          <a:solidFill>
            <a:schemeClr val="tx1"/>
          </a:solidFill>
          <a:latin typeface="+mn-lt"/>
          <a:ea typeface="+mn-ea"/>
          <a:cs typeface="+mn-cs"/>
        </a:defRPr>
      </a:lvl1pPr>
      <a:lvl2pPr marL="546146" algn="l" defTabSz="1092294" rtl="0" eaLnBrk="1" latinLnBrk="0" hangingPunct="1">
        <a:defRPr sz="3306" kern="1200">
          <a:solidFill>
            <a:schemeClr val="tx1"/>
          </a:solidFill>
          <a:latin typeface="+mn-lt"/>
          <a:ea typeface="+mn-ea"/>
          <a:cs typeface="+mn-cs"/>
        </a:defRPr>
      </a:lvl2pPr>
      <a:lvl3pPr marL="1092294" algn="l" defTabSz="1092294" rtl="0" eaLnBrk="1" latinLnBrk="0" hangingPunct="1">
        <a:defRPr sz="3306" kern="1200">
          <a:solidFill>
            <a:schemeClr val="tx1"/>
          </a:solidFill>
          <a:latin typeface="+mn-lt"/>
          <a:ea typeface="+mn-ea"/>
          <a:cs typeface="+mn-cs"/>
        </a:defRPr>
      </a:lvl3pPr>
      <a:lvl4pPr marL="1638440" algn="l" defTabSz="1092294" rtl="0" eaLnBrk="1" latinLnBrk="0" hangingPunct="1">
        <a:defRPr sz="3306" kern="1200">
          <a:solidFill>
            <a:schemeClr val="tx1"/>
          </a:solidFill>
          <a:latin typeface="+mn-lt"/>
          <a:ea typeface="+mn-ea"/>
          <a:cs typeface="+mn-cs"/>
        </a:defRPr>
      </a:lvl4pPr>
      <a:lvl5pPr marL="2184586" algn="l" defTabSz="1092294" rtl="0" eaLnBrk="1" latinLnBrk="0" hangingPunct="1">
        <a:defRPr sz="3306" kern="1200">
          <a:solidFill>
            <a:schemeClr val="tx1"/>
          </a:solidFill>
          <a:latin typeface="+mn-lt"/>
          <a:ea typeface="+mn-ea"/>
          <a:cs typeface="+mn-cs"/>
        </a:defRPr>
      </a:lvl5pPr>
      <a:lvl6pPr marL="2730732" algn="l" defTabSz="1092294" rtl="0" eaLnBrk="1" latinLnBrk="0" hangingPunct="1">
        <a:defRPr sz="3306" kern="1200">
          <a:solidFill>
            <a:schemeClr val="tx1"/>
          </a:solidFill>
          <a:latin typeface="+mn-lt"/>
          <a:ea typeface="+mn-ea"/>
          <a:cs typeface="+mn-cs"/>
        </a:defRPr>
      </a:lvl6pPr>
      <a:lvl7pPr marL="3276880" algn="l" defTabSz="1092294" rtl="0" eaLnBrk="1" latinLnBrk="0" hangingPunct="1">
        <a:defRPr sz="3306" kern="1200">
          <a:solidFill>
            <a:schemeClr val="tx1"/>
          </a:solidFill>
          <a:latin typeface="+mn-lt"/>
          <a:ea typeface="+mn-ea"/>
          <a:cs typeface="+mn-cs"/>
        </a:defRPr>
      </a:lvl7pPr>
      <a:lvl8pPr marL="3823026" algn="l" defTabSz="1092294" rtl="0" eaLnBrk="1" latinLnBrk="0" hangingPunct="1">
        <a:defRPr sz="3306" kern="1200">
          <a:solidFill>
            <a:schemeClr val="tx1"/>
          </a:solidFill>
          <a:latin typeface="+mn-lt"/>
          <a:ea typeface="+mn-ea"/>
          <a:cs typeface="+mn-cs"/>
        </a:defRPr>
      </a:lvl8pPr>
      <a:lvl9pPr marL="4369172" algn="l" defTabSz="1092294" rtl="0" eaLnBrk="1" latinLnBrk="0" hangingPunct="1">
        <a:defRPr sz="33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CC188-1882-461F-889E-DF5B5B8F2A69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251ABC0-949B-49B4-8042-F2F99CB09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7DDA26-F7E9-4D8F-A2AF-4A43A298D3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7531" y="2232983"/>
            <a:ext cx="8991600" cy="1705025"/>
          </a:xfrm>
          <a:ln w="57150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th-TH" sz="44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แนวทางการตรวจสอบการชดเชย</a:t>
            </a:r>
            <a:br>
              <a:rPr lang="th-TH" sz="44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44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และคุณภาพบริการ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7FF7DA5-A979-4952-9986-A84FB20A7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2250" y="4384714"/>
            <a:ext cx="8622162" cy="1026788"/>
          </a:xfrm>
        </p:spPr>
        <p:txBody>
          <a:bodyPr>
            <a:normAutofit/>
          </a:bodyPr>
          <a:lstStyle/>
          <a:p>
            <a:pPr algn="ctr"/>
            <a:r>
              <a:rPr lang="th-TH" sz="14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การประชุม</a:t>
            </a:r>
            <a:r>
              <a:rPr lang="th-TH" sz="1400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ชี้แจงแนวทางการเบิกจ่ายค่าบริการทางการแพทย์สิทธิสวัสดิการรักษาพยาบาลของกรุงเทพมหานคร</a:t>
            </a:r>
            <a:endParaRPr lang="en-US" sz="1400" dirty="0">
              <a:solidFill>
                <a:schemeClr val="accent2">
                  <a:lumMod val="5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h-TH" sz="1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วันที่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th-TH" sz="1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กันยายน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2565</a:t>
            </a:r>
            <a:endParaRPr lang="th-TH" sz="1600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273940-2828-4547-B09E-2DCE9F65D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508" y="305323"/>
            <a:ext cx="2428984" cy="1226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4FAD71-A15B-4C89-91AD-BA6B2372CAD6}"/>
              </a:ext>
            </a:extLst>
          </p:cNvPr>
          <p:cNvSpPr txBox="1"/>
          <p:nvPr/>
        </p:nvSpPr>
        <p:spPr>
          <a:xfrm>
            <a:off x="7310492" y="5906346"/>
            <a:ext cx="4551638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th-TH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ฝ่ายตรวจสอบการชดเชยและคุณภาพบริการ</a:t>
            </a:r>
          </a:p>
          <a:p>
            <a:pPr algn="r"/>
            <a:r>
              <a:rPr lang="th-TH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สายงานบริหารกองทุน</a:t>
            </a:r>
          </a:p>
        </p:txBody>
      </p:sp>
    </p:spTree>
    <p:extLst>
      <p:ext uri="{BB962C8B-B14F-4D97-AF65-F5344CB8AC3E}">
        <p14:creationId xmlns:p14="http://schemas.microsoft.com/office/powerpoint/2010/main" val="4137168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04053" y="1059219"/>
            <a:ext cx="11075877" cy="307776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-457200">
              <a:spcBef>
                <a:spcPts val="1200"/>
              </a:spcBef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ใบแสดงรายการค่าใช้จ่าย  ข้อมูลที่ต้องปรากฏ  ได้แก่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457200">
              <a:spcBef>
                <a:spcPts val="1200"/>
              </a:spcBef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4.1 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ชื่อสถานพยาบาลหรือหน่วยบริการที่ให้บริการ วันที่ให้บริการ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1338" indent="-998538">
              <a:spcBef>
                <a:spcPts val="1200"/>
              </a:spcBef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4.2 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ข้อมูลชื่อ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สกุลผู้มีสิทธิ และหรือ 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HN 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และหรือ 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Visit number (VN) 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จำนวนเงินที่ขอ เบิก และควรมีเลขประจำตัวประชาชน เพื่อให้สามารถตรวจสอบความถูกต้องของผู้มีสิทธิ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457200">
              <a:spcBef>
                <a:spcPts val="1200"/>
              </a:spcBef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4.3 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ชื่อรายการยา 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และหรือ ขนาด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จำนวน ราคา</a:t>
            </a:r>
          </a:p>
          <a:p>
            <a:pPr indent="-457200">
              <a:spcBef>
                <a:spcPts val="1200"/>
              </a:spcBef>
            </a:pP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4.4 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รายละเอียดค่าใช้จ่ายที่ระบุรหัสรายการ และหมวดรายการ  ค่าใช้จ่ายตามประกาศกระทรวงการคลัง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6A04E90-14D7-998A-6B8F-9125981F4948}"/>
              </a:ext>
            </a:extLst>
          </p:cNvPr>
          <p:cNvSpPr txBox="1">
            <a:spLocks/>
          </p:cNvSpPr>
          <p:nvPr/>
        </p:nvSpPr>
        <p:spPr>
          <a:xfrm>
            <a:off x="504054" y="56373"/>
            <a:ext cx="10967863" cy="890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2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แนวทางการตรวจสอบเอกสารหลักฐานกรณีบริการผู้ป่วยนอก</a:t>
            </a:r>
            <a:br>
              <a:rPr lang="th-TH" sz="2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2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และรายการจ่าย </a:t>
            </a:r>
            <a:r>
              <a:rPr lang="en-US" sz="2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Ontop</a:t>
            </a:r>
            <a:endParaRPr lang="th-TH" sz="2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7DBCF2-E50A-2484-BBA2-0EDC2F382EA5}"/>
              </a:ext>
            </a:extLst>
          </p:cNvPr>
          <p:cNvSpPr txBox="1">
            <a:spLocks/>
          </p:cNvSpPr>
          <p:nvPr/>
        </p:nvSpPr>
        <p:spPr>
          <a:xfrm>
            <a:off x="612068" y="4259447"/>
            <a:ext cx="10967863" cy="890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2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เกณฑ์การตรวจสอบเอกสารหลักฐานกรณีบริการผู้ป่วยนอก</a:t>
            </a:r>
            <a:br>
              <a:rPr lang="th-TH" sz="2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2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และรายการจ่าย </a:t>
            </a:r>
            <a:r>
              <a:rPr lang="en-US" sz="2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Ontop</a:t>
            </a:r>
            <a:endParaRPr lang="th-TH" sz="2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4DB967-DAAA-B223-5AC7-A3DFEA919C87}"/>
              </a:ext>
            </a:extLst>
          </p:cNvPr>
          <p:cNvSpPr txBox="1"/>
          <p:nvPr/>
        </p:nvSpPr>
        <p:spPr>
          <a:xfrm>
            <a:off x="612068" y="5272510"/>
            <a:ext cx="10967863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เกณฑ์ในการตรวจสอบเอกสารหลักฐานการให้บริการสาธารณสุข ตามแนวทางการพิจารณาเอกสารประกอบการตรวจสอบเวชระเบียน กรณีผู้ป่วยนอก และแนวทางการพิจารณารายละเอียดค่าใช้ จ่ายจำแนกตามหมวดรายการ ในหนังสือ</a:t>
            </a:r>
            <a:r>
              <a:rPr lang="th-TH" sz="20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แนวทางการตรวจสอบเอกสารหลักฐานการเรียกเก็บค่าใช้จ่ายเพื่อบริการสาธารณสุข ร่วม ๓ กองทุน </a:t>
            </a:r>
            <a:endParaRPr lang="th-T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756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2891" y="372556"/>
            <a:ext cx="10070639" cy="461665"/>
          </a:xfrm>
          <a:prstGeom prst="rect">
            <a:avLst/>
          </a:prstGeom>
          <a:solidFill>
            <a:srgbClr val="C8F9FE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แนวการตรวจสอบหลักฐานการจ่ายชดเชยค่ายานอกบัญชียาหลักแห่งชาติ</a:t>
            </a:r>
            <a:endParaRPr lang="th-TH" sz="24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464" y="1420018"/>
            <a:ext cx="11115072" cy="5000660"/>
          </a:xfrm>
          <a:solidFill>
            <a:srgbClr val="E2FBFE"/>
          </a:solidFill>
        </p:spPr>
        <p:txBody>
          <a:bodyPr>
            <a:noAutofit/>
          </a:bodyPr>
          <a:lstStyle/>
          <a:p>
            <a:pPr lvl="0">
              <a:lnSpc>
                <a:spcPct val="110000"/>
              </a:lnSpc>
              <a:buNone/>
            </a:pPr>
            <a:r>
              <a:rPr lang="th-TH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หลักฐานและข้อมูลสำคัญที่ต้องปรากฏในเวชระเบียน</a:t>
            </a:r>
            <a:endParaRPr lang="en-US" sz="2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q"/>
            </a:pPr>
            <a:r>
              <a:rPr lang="th-TH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บันทึกการวินิจฉัยเป็นชื่อโรค หรืออาการ  พร้อมทั้งหลักฐานสนับสนุนการวินิจฉัยโรคนั้น</a:t>
            </a:r>
          </a:p>
          <a:p>
            <a:pPr>
              <a:lnSpc>
                <a:spcPct val="110000"/>
              </a:lnSpc>
              <a:buFont typeface="Wingdings" pitchFamily="2" charset="2"/>
              <a:buChar char="q"/>
            </a:pPr>
            <a:r>
              <a:rPr lang="th-TH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บันทึกคำสั่งการรักษาของแพทย์</a:t>
            </a:r>
            <a:r>
              <a:rPr lang="th-TH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ที่สอดคล้องกับการวินิจฉัย การเจ็บป่วย </a:t>
            </a:r>
          </a:p>
          <a:p>
            <a:pPr>
              <a:lnSpc>
                <a:spcPct val="110000"/>
              </a:lnSpc>
              <a:buFont typeface="Wingdings" pitchFamily="2" charset="2"/>
              <a:buChar char="q"/>
            </a:pPr>
            <a:r>
              <a:rPr lang="th-TH" sz="22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บันทึกการระบุเหตุผลการใช้ยานอกบัญชียาหลักแห่งชาติ ตามประกาศกรมบัญชีกลาง</a:t>
            </a:r>
            <a:r>
              <a:rPr lang="th-TH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                                 </a:t>
            </a:r>
            <a:endParaRPr lang="en-US" sz="2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723900" lvl="1" indent="-266700">
              <a:lnSpc>
                <a:spcPct val="110000"/>
              </a:lnSpc>
              <a:buFont typeface="Wingdings" pitchFamily="2" charset="2"/>
              <a:buChar char="Ø"/>
            </a:pPr>
            <a:r>
              <a:rPr lang="th-TH" sz="2200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หนังสือกรมบัญชีกลาง 0422.2/ว.111 เรื่อง การระบุเหตุการณ์ใช้ยานอกบัญชียาหลักแห่งชาติเพื่อประกอบการเบิกจ่าย ลงวันที่ 24 กันยายน 2555 </a:t>
            </a:r>
          </a:p>
          <a:p>
            <a:pPr marL="723900" lvl="1" indent="-266700">
              <a:lnSpc>
                <a:spcPct val="110000"/>
              </a:lnSpc>
              <a:buFont typeface="Wingdings" pitchFamily="2" charset="2"/>
              <a:buChar char="Ø"/>
            </a:pP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โรงพยาบาลนอกโครงการรหัสมาตรฐานยาไทยจำนวน </a:t>
            </a:r>
            <a:r>
              <a:rPr lang="th-TH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168 รพ.(ว178) จำเป็นต้องมีหนังสือรับรองการใช้ยาประกอบ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D653E8-8551-FBAF-456A-C90F0F997EAF}"/>
              </a:ext>
            </a:extLst>
          </p:cNvPr>
          <p:cNvSpPr txBox="1"/>
          <p:nvPr/>
        </p:nvSpPr>
        <p:spPr>
          <a:xfrm>
            <a:off x="106017" y="437322"/>
            <a:ext cx="491535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th-TH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703C28D-9125-3635-0F55-83A56F2F41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554077"/>
              </p:ext>
            </p:extLst>
          </p:nvPr>
        </p:nvGraphicFramePr>
        <p:xfrm>
          <a:off x="782891" y="5437982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2" imgW="914400" imgH="792360" progId="Acrobat.Document.11">
                  <p:embed/>
                </p:oleObj>
              </mc:Choice>
              <mc:Fallback>
                <p:oleObj name="Acrobat Document" showAsIcon="1" r:id="rId2" imgW="914400" imgH="79236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82891" y="5437982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225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2891" y="372556"/>
            <a:ext cx="10070639" cy="461665"/>
          </a:xfrm>
          <a:prstGeom prst="rect">
            <a:avLst/>
          </a:prstGeom>
          <a:solidFill>
            <a:srgbClr val="C8F9FE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แนวการตรวจสอบหลักฐานการจ่ายชดเชยค่าอุปกรณ์และอวัยวะเทียม</a:t>
            </a:r>
            <a:endParaRPr lang="th-TH" sz="24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464" y="1420018"/>
            <a:ext cx="11115072" cy="5000660"/>
          </a:xfrm>
          <a:solidFill>
            <a:srgbClr val="E2FBFE"/>
          </a:solidFill>
        </p:spPr>
        <p:txBody>
          <a:bodyPr>
            <a:noAutofit/>
          </a:bodyPr>
          <a:lstStyle/>
          <a:p>
            <a:pPr lvl="0">
              <a:lnSpc>
                <a:spcPct val="110000"/>
              </a:lnSpc>
              <a:buNone/>
            </a:pPr>
            <a:r>
              <a:rPr lang="th-TH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หลักฐานและข้อมูลสำคัญที่ต้องปรากฏในเวชระเบียน</a:t>
            </a:r>
            <a:endParaRPr lang="en-US" sz="2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q"/>
            </a:pPr>
            <a:r>
              <a:rPr lang="th-TH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รายละเอียดในบันทึกการผ่าตัด (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operative note)</a:t>
            </a:r>
          </a:p>
          <a:p>
            <a:pPr>
              <a:lnSpc>
                <a:spcPct val="110000"/>
              </a:lnSpc>
              <a:buFont typeface="Wingdings" pitchFamily="2" charset="2"/>
              <a:buChar char="q"/>
            </a:pPr>
            <a:r>
              <a:rPr lang="th-TH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หลักฐานการใช้อุปกรณ์ และอวัยวะเทียม(เช่น สติ๊กเกอร์) ทุกชิ้นที่เบิก ระบุจำนวน ราคา เป็นต้น กรณีที่ไม่มี สติ๊กเกอร์ หน่วยบริการจะต้องเก็บหลักฐานเพื่อให้สามารถตรวจสอบได้ว่ามีการใช้อุปกรณ์อวัยวะเทียมกับผู้ป่วยรายนั้นจริง ดังนี้                                                             </a:t>
            </a:r>
            <a:endParaRPr lang="en-US" sz="2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723900" lvl="1" indent="-266700">
              <a:lnSpc>
                <a:spcPct val="110000"/>
              </a:lnSpc>
              <a:buFont typeface="Wingdings" pitchFamily="2" charset="2"/>
              <a:buChar char="Ø"/>
            </a:pPr>
            <a:r>
              <a:rPr lang="th-TH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หลักฐานในเวชระเบียนที่แพทย์ระบุว่ามีการใช้อุปกรณ์นั้นๆ</a:t>
            </a:r>
          </a:p>
          <a:p>
            <a:pPr marL="723900" lvl="1" indent="-266700">
              <a:lnSpc>
                <a:spcPct val="110000"/>
              </a:lnSpc>
              <a:buFont typeface="Wingdings" pitchFamily="2" charset="2"/>
              <a:buChar char="Ø"/>
            </a:pPr>
            <a:r>
              <a:rPr lang="th-TH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หลักฐานการจ่ายอุปกรณ์และอวัยวะเทียมทุกชิ้นที่มีการใช้กับผู้ป่วยเฉพาะรายบุคคล ในครั้งที่มารับบริการ เช่น ใบเบิก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th-TH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จ่ายอุปกรณ์ ที่หน่วยบริการจ่ายให้ผู้ป่วย การเซ็นรับจากผู้ป่วย และในหลักฐานต้องระบุจำนวนรายการอุปกรณ์และอวัยวะเทียมพร้อมราคา</a:t>
            </a:r>
          </a:p>
          <a:p>
            <a:pPr marL="723900" lvl="1" indent="-266700">
              <a:lnSpc>
                <a:spcPct val="110000"/>
              </a:lnSpc>
              <a:buFont typeface="Wingdings" pitchFamily="2" charset="2"/>
              <a:buChar char="Ø"/>
            </a:pPr>
            <a:r>
              <a:rPr lang="th-TH" sz="2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อุปกรณ์ที่</a:t>
            </a:r>
            <a:r>
              <a:rPr lang="en-US" sz="2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reuse </a:t>
            </a:r>
            <a:r>
              <a:rPr lang="th-TH" sz="2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ไม่สามารถนำมาเบิกจ่ายได้</a:t>
            </a:r>
            <a:endParaRPr lang="en-US" sz="22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00050">
              <a:lnSpc>
                <a:spcPct val="110000"/>
              </a:lnSpc>
              <a:buFont typeface="Wingdings" pitchFamily="2" charset="2"/>
              <a:buChar char="q"/>
            </a:pPr>
            <a:r>
              <a:rPr lang="th-TH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หลักฐานการให้บริการตรวจอื่นๆ เช่น ผล 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X-Ray , </a:t>
            </a:r>
            <a:r>
              <a:rPr lang="th-TH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ภาพ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CINE </a:t>
            </a:r>
            <a:r>
              <a:rPr lang="th-TH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เป็นต้น</a:t>
            </a:r>
            <a:endParaRPr lang="en-US" sz="2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th-TH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D653E8-8551-FBAF-456A-C90F0F997EAF}"/>
              </a:ext>
            </a:extLst>
          </p:cNvPr>
          <p:cNvSpPr txBox="1"/>
          <p:nvPr/>
        </p:nvSpPr>
        <p:spPr>
          <a:xfrm>
            <a:off x="106017" y="437322"/>
            <a:ext cx="491535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th-TH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826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196752"/>
            <a:ext cx="11305256" cy="5429288"/>
          </a:xfrm>
          <a:solidFill>
            <a:srgbClr val="E2FBFE"/>
          </a:solidFill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ตรวจสอบความถูกต้องการจ่ายชดเชยรายการอุปกรณ์อวัยวะเทียมที่หน่วยบริการขอเบิกชดเชย โดยใช้หลักเกณฑ์การตรวจสอบ</a:t>
            </a:r>
            <a:r>
              <a:rPr lang="th-TH" sz="2300" dirty="0">
                <a:solidFill>
                  <a:srgbClr val="221E1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23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ต้องเป็นตามลักษณะและข้อบ่งชี้ตามประกาศรายการอุปกรณ์และอวัยวะเทียมของกรมบัญชีกลาง</a:t>
            </a:r>
            <a:endParaRPr lang="th-TH" sz="2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การตรวจสอบพิจารณาจากข้อมูลจากการบันทึกและเอกสารต่างๆ ที่ปรากฏในหลักฐานที่มีการให้บริการ </a:t>
            </a:r>
            <a:r>
              <a:rPr lang="th-TH" sz="23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กรณีไม่พบการบันทึกหรือขาดหลักฐานถือว่าไม่มีการให้บริการเรื่องนั้น ๆ 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หลักเกณฑ์ในการตรวจสอบ มีดังนี้</a:t>
            </a:r>
            <a:endParaRPr lang="en-US" sz="23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243013" lvl="2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พบหลักฐาน</a:t>
            </a:r>
            <a:r>
              <a:rPr lang="th-TH" sz="23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การทำ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หัตถการใน </a:t>
            </a:r>
            <a:r>
              <a:rPr lang="en-US" sz="23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operative note 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ของแพทย์ ที่ปรากฏอยู่ในเวชระเบียนผู้ป่วย </a:t>
            </a:r>
            <a:r>
              <a:rPr lang="th-TH" sz="23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ในเบื้องต้นต้องมีข้อมูลสิ่งที่ตรวจพบ รายละเอียดของการทำหัตถการและบันทึกการใช้อุปกรณ์อวัยวะเทียม 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เพื่อใช้เป็นหลักฐานในการตรวจสอบกรณีที่มีการเบิกอุปกรณ์อวัยวะเทียมทุกรายการที่ขอเบิกชดเชย</a:t>
            </a:r>
            <a:endParaRPr lang="en-US" sz="23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th-TH" sz="23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th-TH" sz="23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3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th-TH" sz="23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E5E8FD-DFE4-0C10-C429-40DACDFC4090}"/>
              </a:ext>
            </a:extLst>
          </p:cNvPr>
          <p:cNvSpPr/>
          <p:nvPr/>
        </p:nvSpPr>
        <p:spPr>
          <a:xfrm>
            <a:off x="782891" y="372556"/>
            <a:ext cx="10070639" cy="461665"/>
          </a:xfrm>
          <a:prstGeom prst="rect">
            <a:avLst/>
          </a:prstGeom>
          <a:solidFill>
            <a:srgbClr val="C8F9FE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เกณฑ์การตรวจสอบหลักฐานการจ่ายชดเชยค่าอุปกรณ์และอวัยวะเทียม</a:t>
            </a:r>
            <a:endParaRPr lang="th-TH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552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51384" y="1497702"/>
            <a:ext cx="10945216" cy="3862596"/>
          </a:xfrm>
          <a:prstGeom prst="rect">
            <a:avLst/>
          </a:prstGeom>
          <a:solidFill>
            <a:srgbClr val="E2FBFE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3.  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หลักเกณฑ์ในการตรวจสอบ มีดังนี้ (ต่อ)</a:t>
            </a:r>
            <a:endParaRPr lang="en-US" sz="23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800100" lvl="1" indent="-342900" eaLnBrk="0" fontAlgn="base" hangingPunct="0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รายการอุปกรณ์อวัยวะเทียมที่มี </a:t>
            </a:r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Sticker 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ที่ระบุ รุ่น/เลขที่ </a:t>
            </a:r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(serial number) 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ต้องพบหลักฐาน </a:t>
            </a:r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Sticker 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ที่ระบุรุ่น/เลขที่ </a:t>
            </a:r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(Serial number) 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ของอุปกรณ์อวัยวะเทียมเก็บไว้ในเวชระเบียน โดยเก็บไว้ในใบบันทึกรายงานผลการตรวจ หรือ </a:t>
            </a:r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OPD card 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ให้ผู้ตรวจสอบทราบว่ามีการใช้กับผู้ป่วยในครั้งที่มารับบริการ </a:t>
            </a:r>
            <a:endParaRPr lang="en-US" sz="23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800100" lvl="1" indent="-342900" eaLnBrk="0" fontAlgn="base" hangingPunct="0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กรณีรายการอุปกรณ์ที่หน่วยบริการจัดซื้อทุกประเภท ต้องพบหลักฐานการจ่ายอุปกรณ์ อวัยวะเทียมทุกชิ้นที่มีการใช้กับผู้ป่วย ดังนี้ สำเนาใบจัดซื้ออุปกรณ์ หรือใบสั่งซื้อเป็นหลักฐานรายบุคคล และบันทึกการใช้อุปกรณ์ ที่ระบุจำนวนรายการอุปกรณ์อวัยวะเทียมพร้อมราคา ที่มีการใช้กับผู้ป่วยทุกรายการในครั้งที่มารับบริการเก็บไว้ในเวชระเบียน</a:t>
            </a:r>
          </a:p>
          <a:p>
            <a:pPr marL="800100" lvl="1" indent="-342900" eaLnBrk="0" hangingPunct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3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พบหลักฐานการใช้อุปกรณ์ เป็นตามลักษณะและข้อบ่งชี้ตามประกาศฯ</a:t>
            </a:r>
            <a:endParaRPr lang="en-US" sz="23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E88826-0F82-9A74-72C4-AE794E605972}"/>
              </a:ext>
            </a:extLst>
          </p:cNvPr>
          <p:cNvSpPr/>
          <p:nvPr/>
        </p:nvSpPr>
        <p:spPr>
          <a:xfrm>
            <a:off x="551384" y="471587"/>
            <a:ext cx="10070639" cy="461665"/>
          </a:xfrm>
          <a:prstGeom prst="rect">
            <a:avLst/>
          </a:prstGeom>
          <a:solidFill>
            <a:srgbClr val="C8F9FE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แนวการตรวจสอบหลักฐานการจ่ายชดเชยค่าอุปกรณ์และอวัยวะเทียม</a:t>
            </a:r>
            <a:endParaRPr lang="th-TH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5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DA8C9-6495-206B-BFAE-55ACEA47E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3" y="132633"/>
            <a:ext cx="10775912" cy="87453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lang="th-TH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เกณฑ์และแนวทางในการตรวจสอบการจ่ายชดเชยและคุณภาพบริการ</a:t>
            </a:r>
            <a:br>
              <a:rPr lang="th-TH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การฟอกเลือดด้วยเครื่องไตเทียม (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Hemodialysis : HD</a:t>
            </a:r>
            <a:r>
              <a:rPr lang="th-TH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th-T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EE157-BA33-04AD-92CD-E0EF894CD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22" y="1161457"/>
            <a:ext cx="9840686" cy="4945363"/>
          </a:xfrm>
          <a:solidFill>
            <a:srgbClr val="FFFFCC"/>
          </a:solidFill>
        </p:spPr>
        <p:txBody>
          <a:bodyPr>
            <a:normAutofit/>
          </a:bodyPr>
          <a:lstStyle/>
          <a:p>
            <a:r>
              <a:rPr lang="th-TH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เกณฑ์การตรวจสอบการจ่ายชดเชย</a:t>
            </a:r>
          </a:p>
          <a:p>
            <a:pPr lvl="1"/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เกณฑ์การตรวจสอบการจ่ายชดเชยบริการการฟอกเลือดด้วยเครื่องไตเทียม (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Hemodialysis : HD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พบหลักฐานการให้บริการที่เป็นไปตามประกาศกรมบัญชีกลาง</a:t>
            </a:r>
          </a:p>
          <a:p>
            <a:pPr lvl="1"/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เกณฑ์การตรวจสอบการจ่ายชดเชยค่ายา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Erythropoietin : 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พบหลักฐานการสั่งยา การฉีดยา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Erythropoietin 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และจำนวนยาที่ฉีดเป็นไปตามประกาศกรมบัญชีกลาง</a:t>
            </a:r>
          </a:p>
          <a:p>
            <a:pPr lvl="1"/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เกณฑ์การตรวจสอบการจ่ายชดเชยค่าตรวจทางห้องปฏิบัติการ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พบหลักฐานการสั่งตรวจทางห้องปฏิบัติการของแพทย์ รายงานผลการตรวจทางห้อง</a:t>
            </a:r>
            <a:r>
              <a:rPr lang="th-TH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ปฎิบั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ติการ </a:t>
            </a:r>
            <a:r>
              <a:rPr lang="th-TH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ตามรายการที่กรมบัญชีกลางกำหนด</a:t>
            </a:r>
            <a:endParaRPr lang="en-US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เกณฑ์การตรวจสอบคุณภาพบริการ</a:t>
            </a:r>
          </a:p>
          <a:p>
            <a:pPr lvl="1"/>
            <a:r>
              <a:rPr lang="th-TH" sz="2000" b="1" i="0" u="none" strike="noStrike" baseline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เกณฑ์และแนวทางการตรวจรับรองมาตรฐานการรักษาโดยการฟอกเลือดด้วยเครื่องไตเทียม </a:t>
            </a:r>
            <a:r>
              <a:rPr lang="th-TH" sz="20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000" b="1" i="0" u="none" strike="noStrike" baseline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ฉบับปรับปรุงปี 2557</a:t>
            </a:r>
            <a:endParaRPr lang="th-T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h-T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61508E-50E5-0043-F38B-53680D26149E}"/>
              </a:ext>
            </a:extLst>
          </p:cNvPr>
          <p:cNvSpPr txBox="1"/>
          <p:nvPr/>
        </p:nvSpPr>
        <p:spPr>
          <a:xfrm>
            <a:off x="132522" y="304800"/>
            <a:ext cx="46382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th-TH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6C7E3B-1D21-77F0-2AFF-62C93846C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619" y="3634139"/>
            <a:ext cx="1889381" cy="2373489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F7C762E-A4EC-F130-DA8B-F34D370724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2296848"/>
              </p:ext>
            </p:extLst>
          </p:nvPr>
        </p:nvGraphicFramePr>
        <p:xfrm>
          <a:off x="853736" y="5865030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3" imgW="914400" imgH="792360" progId="Acrobat.Document.11">
                  <p:embed/>
                </p:oleObj>
              </mc:Choice>
              <mc:Fallback>
                <p:oleObj name="Acrobat Document" showAsIcon="1" r:id="rId3" imgW="914400" imgH="79236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3736" y="5865030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6325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813" y="7578"/>
            <a:ext cx="9433048" cy="611315"/>
          </a:xfrm>
        </p:spPr>
        <p:txBody>
          <a:bodyPr>
            <a:noAutofit/>
          </a:bodyPr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การดำเนินงานตรวจสอบเวชระเบียนของ </a:t>
            </a:r>
            <a:r>
              <a:rPr lang="th-TH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สปสช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th-TH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65014" y="607851"/>
            <a:ext cx="3014443" cy="732918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กระบวนการ</a:t>
            </a:r>
            <a:r>
              <a:rPr lang="en-US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Audit</a:t>
            </a:r>
            <a:br>
              <a:rPr lang="en-US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679018" y="703729"/>
            <a:ext cx="7229276" cy="307777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  <a:headEnd/>
            <a:tailEnd/>
          </a:ln>
          <a:effectLst>
            <a:glow rad="76200">
              <a:srgbClr val="4BACC6">
                <a:tint val="30000"/>
                <a:shade val="95000"/>
                <a:satMod val="300000"/>
                <a:alpha val="5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6000000" lon="600000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1400" b="1" kern="0" dirty="0">
                <a:ln w="1905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สปสช.แจ้งรายการเวชระเบียนของหน่วยบริการเพื่อขอเวชระเบียนภายใน </a:t>
            </a:r>
            <a:r>
              <a:rPr lang="en-US" sz="1400" b="1" kern="0" dirty="0">
                <a:ln w="1905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</a:t>
            </a:r>
            <a:r>
              <a:rPr lang="th-TH" sz="1400" b="1" kern="0" dirty="0">
                <a:ln w="1905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วัน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679016" y="1340768"/>
            <a:ext cx="7214549" cy="369332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  <a:headEnd/>
            <a:tailEnd/>
          </a:ln>
          <a:effectLst>
            <a:glow rad="76200">
              <a:srgbClr val="F79646">
                <a:tint val="30000"/>
                <a:shade val="95000"/>
                <a:satMod val="300000"/>
                <a:alpha val="5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6000000" lon="600000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kern="0" dirty="0" err="1">
                <a:ln w="1905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สปสช</a:t>
            </a:r>
            <a:r>
              <a:rPr lang="en-US" sz="1800" b="1" kern="0" dirty="0">
                <a:ln w="1905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th-TH" sz="1800" b="1" kern="0" dirty="0">
                <a:ln w="1905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ดำเนินการตรวจสอบเวชระเบียนด้วยโปรแกรม </a:t>
            </a:r>
            <a:r>
              <a:rPr lang="en-US" sz="1800" b="1" kern="0" dirty="0" err="1">
                <a:ln w="1905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</a:t>
            </a:r>
            <a:endParaRPr lang="en-US" sz="1800" b="1" kern="0" dirty="0">
              <a:ln w="1905"/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79017" y="2056061"/>
            <a:ext cx="7214548" cy="369332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  <a:headEnd/>
            <a:tailEnd/>
          </a:ln>
          <a:effectLst>
            <a:glow rad="76200">
              <a:srgbClr val="4BACC6">
                <a:tint val="30000"/>
                <a:shade val="95000"/>
                <a:satMod val="300000"/>
                <a:alpha val="5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6000000" lon="600000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1800" b="1" kern="0" dirty="0">
                <a:ln w="1905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สปสช.รายงานผลการตรวจสอบเวชระเบียน ภายใน</a:t>
            </a:r>
            <a:r>
              <a:rPr lang="en-US" sz="1800" b="1" kern="0" dirty="0">
                <a:ln w="1905"/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kern="0" dirty="0">
                <a:ln w="1905"/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lang="th-TH" sz="1800" b="1" kern="0" dirty="0">
                <a:ln w="1905"/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วันทำการ</a:t>
            </a: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7657323" y="1052736"/>
            <a:ext cx="287338" cy="215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3333FF"/>
          </a:solidFill>
          <a:ln>
            <a:noFill/>
            <a:headEnd/>
            <a:tailEnd/>
          </a:ln>
          <a:effectLst>
            <a:glow rad="76200">
              <a:srgbClr val="4BACC6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>
            <a:bevelT w="63500" h="25400"/>
          </a:sp3d>
        </p:spPr>
        <p:txBody>
          <a:bodyPr wrap="none" anchor="ctr">
            <a:sp3d/>
          </a:bodyPr>
          <a:lstStyle/>
          <a:p>
            <a:pPr>
              <a:defRPr/>
            </a:pPr>
            <a:endParaRPr lang="th-TH" sz="1200" kern="0">
              <a:solidFill>
                <a:prstClr val="white"/>
              </a:solidFill>
              <a:latin typeface="AngsanaUPC" pitchFamily="18" charset="-34"/>
              <a:cs typeface="Tahoma" pitchFamily="34" charset="0"/>
            </a:endParaRPr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7651391" y="1782754"/>
            <a:ext cx="287338" cy="215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3333FF"/>
          </a:solidFill>
          <a:ln>
            <a:noFill/>
            <a:headEnd/>
            <a:tailEnd/>
          </a:ln>
          <a:effectLst>
            <a:glow rad="76200">
              <a:srgbClr val="4BACC6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>
            <a:bevelT w="63500" h="25400"/>
          </a:sp3d>
        </p:spPr>
        <p:txBody>
          <a:bodyPr wrap="none" anchor="ctr">
            <a:sp3d/>
          </a:bodyPr>
          <a:lstStyle/>
          <a:p>
            <a:pPr>
              <a:defRPr/>
            </a:pPr>
            <a:endParaRPr lang="th-TH" sz="1200" kern="0">
              <a:solidFill>
                <a:prstClr val="white"/>
              </a:solidFill>
              <a:latin typeface="AngsanaUPC" pitchFamily="18" charset="-34"/>
              <a:cs typeface="Tahoma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57662" y="2121757"/>
            <a:ext cx="2533080" cy="369332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b="1" kern="0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รพ.ยอมรับผล</a:t>
            </a:r>
            <a:r>
              <a:rPr lang="en-US" sz="18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Audit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679018" y="2847945"/>
            <a:ext cx="7240412" cy="307777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1400" b="1" kern="0" dirty="0">
                <a:ln w="1905"/>
                <a:solidFill>
                  <a:srgbClr val="F79646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อุทธรณ์ครั้งที่ </a:t>
            </a:r>
            <a:r>
              <a:rPr lang="en-US" sz="1400" b="1" kern="0" dirty="0">
                <a:ln w="1905"/>
                <a:solidFill>
                  <a:srgbClr val="F79646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 </a:t>
            </a:r>
            <a:r>
              <a:rPr lang="th-TH" sz="1400" b="1" kern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รพ.ขออุทธรณ์ + หลักฐานภายใน </a:t>
            </a:r>
            <a:r>
              <a:rPr lang="en-US" sz="1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lang="th-TH" sz="1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วัน </a:t>
            </a:r>
            <a:r>
              <a:rPr lang="th-TH" sz="1400" b="1" kern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หลังได้รับรายงานผล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4727848" y="3548513"/>
            <a:ext cx="7165717" cy="307777"/>
          </a:xfrm>
          <a:prstGeom prst="rect">
            <a:avLst/>
          </a:prstGeom>
          <a:solidFill>
            <a:srgbClr val="FFFFFF"/>
          </a:solidFill>
          <a:ln>
            <a:solidFill>
              <a:sysClr val="windowText" lastClr="000000"/>
            </a:solidFill>
            <a:headEnd/>
            <a:tailEnd/>
          </a:ln>
          <a:effectLst>
            <a:glow rad="76200">
              <a:srgbClr val="8064A2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1400" b="1" kern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คณะกรรมการตรวจสอบฯ </a:t>
            </a:r>
            <a:r>
              <a:rPr lang="en-US" sz="1400" b="1" kern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พิจารณา</a:t>
            </a:r>
            <a:r>
              <a:rPr lang="th-TH" sz="1400" b="1" kern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การขอ</a:t>
            </a:r>
            <a:r>
              <a:rPr lang="th-TH" sz="1400" b="1" kern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อุทธรณ์</a:t>
            </a:r>
            <a:r>
              <a:rPr lang="en-US" sz="1400" b="1" kern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kern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ภายใน</a:t>
            </a:r>
            <a:r>
              <a:rPr lang="en-US" sz="1400" b="1" kern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</a:t>
            </a:r>
            <a:r>
              <a:rPr lang="en-US" sz="1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วัน</a:t>
            </a:r>
            <a:r>
              <a:rPr lang="th-TH" sz="1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ทำการ</a:t>
            </a:r>
            <a:endParaRPr lang="en-US" sz="1400" b="1" kern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63879" y="3074055"/>
            <a:ext cx="3015876" cy="707886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 kern="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สปสช.</a:t>
            </a:r>
            <a:r>
              <a:rPr lang="th-TH" sz="2000" b="1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แจ้งการเงิน</a:t>
            </a:r>
          </a:p>
          <a:p>
            <a:pPr algn="ctr">
              <a:defRPr/>
            </a:pPr>
            <a:r>
              <a:rPr lang="th-TH" sz="2000" b="1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จ่ายเพิ่ม / หักคืน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420228" y="4338546"/>
            <a:ext cx="3015876" cy="1015663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 kern="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สปสช.</a:t>
            </a:r>
            <a:endParaRPr lang="th-TH" sz="2000" b="1" kern="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th-TH" sz="2000" b="1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แจ้งผลการพิจารณา</a:t>
            </a:r>
          </a:p>
          <a:p>
            <a:pPr algn="ctr">
              <a:defRPr/>
            </a:pPr>
            <a:r>
              <a:rPr lang="th-TH" sz="2000" b="1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ให้ รพ. ทราบ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457661" y="6287164"/>
            <a:ext cx="2757633" cy="400110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000" b="1" kern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เห็นพ้องด้วยกัน</a:t>
            </a:r>
            <a:endParaRPr lang="th-TH" sz="2000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AutoShape 25"/>
          <p:cNvSpPr>
            <a:spLocks noChangeArrowheads="1"/>
          </p:cNvSpPr>
          <p:nvPr/>
        </p:nvSpPr>
        <p:spPr bwMode="auto">
          <a:xfrm>
            <a:off x="1727660" y="3975100"/>
            <a:ext cx="287338" cy="2159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3333FF"/>
          </a:solidFill>
          <a:ln>
            <a:noFill/>
            <a:headEnd/>
            <a:tailEnd/>
          </a:ln>
          <a:effectLst>
            <a:glow rad="76200">
              <a:srgbClr val="4BACC6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>
            <a:bevelT w="63500" h="25400"/>
          </a:sp3d>
        </p:spPr>
        <p:txBody>
          <a:bodyPr wrap="none" anchor="ctr">
            <a:sp3d/>
          </a:bodyPr>
          <a:lstStyle/>
          <a:p>
            <a:pPr>
              <a:defRPr/>
            </a:pPr>
            <a:endParaRPr lang="th-TH" sz="1200" b="1" kern="0">
              <a:solidFill>
                <a:srgbClr val="FFFF00"/>
              </a:solidFill>
              <a:latin typeface="AngsanaUPC" pitchFamily="18" charset="-34"/>
              <a:cs typeface="Tahoma" pitchFamily="34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4679359" y="5034667"/>
            <a:ext cx="7165719" cy="276999"/>
          </a:xfrm>
          <a:prstGeom prst="rect">
            <a:avLst/>
          </a:prstGeom>
          <a:solidFill>
            <a:srgbClr val="FFFFFF"/>
          </a:solidFill>
          <a:ln>
            <a:solidFill>
              <a:sysClr val="windowText" lastClr="000000"/>
            </a:solidFill>
            <a:headEnd/>
            <a:tailEnd/>
          </a:ln>
          <a:effectLst>
            <a:glow rad="76200">
              <a:srgbClr val="8064A2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1200" b="1" kern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สตช</a:t>
            </a:r>
            <a:r>
              <a:rPr lang="th-TH" sz="1200" b="1" kern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เป็นผู้พิจารณาข้ออุทธรณ์และรายงาน ภายใน </a:t>
            </a:r>
            <a:r>
              <a:rPr lang="en-US" sz="12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</a:t>
            </a:r>
            <a:r>
              <a:rPr lang="en-US" sz="12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วัน</a:t>
            </a:r>
            <a:r>
              <a:rPr lang="th-TH" sz="12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ทำการ</a:t>
            </a:r>
            <a:r>
              <a:rPr lang="th-TH" sz="1200" b="1" kern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200" b="1" kern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AutoShape 16"/>
          <p:cNvSpPr>
            <a:spLocks noChangeArrowheads="1"/>
          </p:cNvSpPr>
          <p:nvPr/>
        </p:nvSpPr>
        <p:spPr bwMode="auto">
          <a:xfrm>
            <a:off x="7677256" y="2612300"/>
            <a:ext cx="287338" cy="215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>
            <a:noFill/>
            <a:headEnd/>
            <a:tailEnd/>
          </a:ln>
          <a:effectLst>
            <a:glow rad="76200">
              <a:srgbClr val="4BACC6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>
            <a:bevelT w="63500" h="25400"/>
          </a:sp3d>
        </p:spPr>
        <p:txBody>
          <a:bodyPr wrap="none" anchor="ctr">
            <a:sp3d/>
          </a:bodyPr>
          <a:lstStyle/>
          <a:p>
            <a:pPr>
              <a:defRPr/>
            </a:pPr>
            <a:endParaRPr lang="th-TH" sz="1200" kern="0">
              <a:solidFill>
                <a:prstClr val="white"/>
              </a:solidFill>
              <a:latin typeface="AngsanaUPC" pitchFamily="18" charset="-34"/>
              <a:cs typeface="Tahoma" pitchFamily="34" charset="0"/>
            </a:endParaRPr>
          </a:p>
        </p:txBody>
      </p:sp>
      <p:sp>
        <p:nvSpPr>
          <p:cNvPr id="21" name="AutoShape 16"/>
          <p:cNvSpPr>
            <a:spLocks noChangeArrowheads="1"/>
          </p:cNvSpPr>
          <p:nvPr/>
        </p:nvSpPr>
        <p:spPr bwMode="auto">
          <a:xfrm>
            <a:off x="7680072" y="3279212"/>
            <a:ext cx="287338" cy="215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>
            <a:noFill/>
            <a:headEnd/>
            <a:tailEnd/>
          </a:ln>
          <a:effectLst>
            <a:glow rad="76200">
              <a:srgbClr val="4BACC6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>
            <a:bevelT w="63500" h="25400"/>
          </a:sp3d>
        </p:spPr>
        <p:txBody>
          <a:bodyPr wrap="none" anchor="ctr">
            <a:sp3d/>
          </a:bodyPr>
          <a:lstStyle/>
          <a:p>
            <a:pPr>
              <a:defRPr/>
            </a:pPr>
            <a:endParaRPr lang="th-TH" sz="1200" kern="0">
              <a:solidFill>
                <a:prstClr val="white"/>
              </a:solidFill>
              <a:latin typeface="AngsanaUPC" pitchFamily="18" charset="-34"/>
              <a:cs typeface="Tahoma" pitchFamily="34" charset="0"/>
            </a:endParaRPr>
          </a:p>
        </p:txBody>
      </p:sp>
      <p:sp>
        <p:nvSpPr>
          <p:cNvPr id="22" name="AutoShape 16"/>
          <p:cNvSpPr>
            <a:spLocks noChangeArrowheads="1"/>
          </p:cNvSpPr>
          <p:nvPr/>
        </p:nvSpPr>
        <p:spPr bwMode="auto">
          <a:xfrm>
            <a:off x="7680072" y="3975100"/>
            <a:ext cx="287338" cy="215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>
            <a:noFill/>
            <a:headEnd/>
            <a:tailEnd/>
          </a:ln>
          <a:effectLst>
            <a:glow rad="76200">
              <a:srgbClr val="4BACC6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>
            <a:bevelT w="63500" h="25400"/>
          </a:sp3d>
        </p:spPr>
        <p:txBody>
          <a:bodyPr wrap="none" anchor="ctr">
            <a:sp3d/>
          </a:bodyPr>
          <a:lstStyle/>
          <a:p>
            <a:pPr>
              <a:defRPr/>
            </a:pPr>
            <a:endParaRPr lang="th-TH" sz="1200" kern="0">
              <a:solidFill>
                <a:prstClr val="white"/>
              </a:solidFill>
              <a:latin typeface="AngsanaUPC" pitchFamily="18" charset="-34"/>
              <a:cs typeface="Tahoma" pitchFamily="34" charset="0"/>
            </a:endParaRPr>
          </a:p>
        </p:txBody>
      </p:sp>
      <p:sp>
        <p:nvSpPr>
          <p:cNvPr id="23" name="AutoShape 16"/>
          <p:cNvSpPr>
            <a:spLocks noChangeArrowheads="1"/>
          </p:cNvSpPr>
          <p:nvPr/>
        </p:nvSpPr>
        <p:spPr bwMode="auto">
          <a:xfrm>
            <a:off x="1737500" y="2720250"/>
            <a:ext cx="287338" cy="215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3333FF"/>
          </a:solidFill>
          <a:ln>
            <a:noFill/>
            <a:headEnd/>
            <a:tailEnd/>
          </a:ln>
          <a:effectLst>
            <a:glow rad="76200">
              <a:srgbClr val="4BACC6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>
            <a:bevelT w="63500" h="25400"/>
          </a:sp3d>
        </p:spPr>
        <p:txBody>
          <a:bodyPr wrap="none" anchor="ctr">
            <a:sp3d/>
          </a:bodyPr>
          <a:lstStyle/>
          <a:p>
            <a:pPr>
              <a:defRPr/>
            </a:pPr>
            <a:endParaRPr lang="th-TH" sz="1200" kern="0">
              <a:solidFill>
                <a:prstClr val="white"/>
              </a:solidFill>
              <a:latin typeface="AngsanaUPC" pitchFamily="18" charset="-34"/>
              <a:cs typeface="Tahoma" pitchFamily="34" charset="0"/>
            </a:endParaRPr>
          </a:p>
        </p:txBody>
      </p:sp>
      <p:sp>
        <p:nvSpPr>
          <p:cNvPr id="24" name="ลูกศรซ้าย 44"/>
          <p:cNvSpPr/>
          <p:nvPr/>
        </p:nvSpPr>
        <p:spPr>
          <a:xfrm>
            <a:off x="3071664" y="2098970"/>
            <a:ext cx="1457048" cy="357201"/>
          </a:xfrm>
          <a:prstGeom prst="leftArrow">
            <a:avLst/>
          </a:prstGeom>
          <a:solidFill>
            <a:srgbClr val="3333FF"/>
          </a:solidFill>
          <a:ln>
            <a:noFill/>
          </a:ln>
          <a:effectLst>
            <a:glow rad="76200">
              <a:srgbClr val="4BACC6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>
            <a:bevelT w="63500" h="25400"/>
          </a:sp3d>
        </p:spPr>
        <p:txBody>
          <a:bodyPr rtlCol="0" anchor="ctr">
            <a:sp3d/>
          </a:bodyPr>
          <a:lstStyle/>
          <a:p>
            <a:pPr algn="ctr">
              <a:defRPr/>
            </a:pPr>
            <a:endParaRPr lang="th-TH" kern="0">
              <a:solidFill>
                <a:prstClr val="white"/>
              </a:solidFill>
              <a:latin typeface="TH SarabunPSK"/>
              <a:cs typeface="TH SarabunPSK"/>
            </a:endParaRPr>
          </a:p>
        </p:txBody>
      </p:sp>
      <p:sp>
        <p:nvSpPr>
          <p:cNvPr id="25" name="ลูกศรโค้ง 45"/>
          <p:cNvSpPr/>
          <p:nvPr/>
        </p:nvSpPr>
        <p:spPr>
          <a:xfrm rot="10800000">
            <a:off x="3359696" y="6069610"/>
            <a:ext cx="4576084" cy="653163"/>
          </a:xfrm>
          <a:prstGeom prst="bentArrow">
            <a:avLst>
              <a:gd name="adj1" fmla="val 41623"/>
              <a:gd name="adj2" fmla="val 40515"/>
              <a:gd name="adj3" fmla="val 46121"/>
              <a:gd name="adj4" fmla="val 43750"/>
            </a:avLst>
          </a:prstGeom>
          <a:solidFill>
            <a:srgbClr val="FF0000"/>
          </a:solidFill>
          <a:ln>
            <a:noFill/>
          </a:ln>
          <a:effectLst>
            <a:glow rad="76200">
              <a:srgbClr val="4BACC6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>
            <a:bevelT w="63500" h="25400"/>
          </a:sp3d>
        </p:spPr>
        <p:txBody>
          <a:bodyPr rtlCol="0" anchor="ctr">
            <a:sp3d/>
          </a:bodyPr>
          <a:lstStyle/>
          <a:p>
            <a:pPr algn="ctr">
              <a:defRPr/>
            </a:pPr>
            <a:endParaRPr lang="th-TH" kern="0">
              <a:solidFill>
                <a:prstClr val="black"/>
              </a:solidFill>
              <a:latin typeface="TH SarabunPSK"/>
              <a:cs typeface="TH SarabunPSK"/>
            </a:endParaRPr>
          </a:p>
        </p:txBody>
      </p: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7651081" y="4696756"/>
            <a:ext cx="287338" cy="215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>
            <a:noFill/>
            <a:headEnd/>
            <a:tailEnd/>
          </a:ln>
          <a:effectLst>
            <a:glow rad="76200">
              <a:srgbClr val="4BACC6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>
            <a:bevelT w="63500" h="25400"/>
          </a:sp3d>
        </p:spPr>
        <p:txBody>
          <a:bodyPr wrap="none" anchor="ctr">
            <a:sp3d/>
          </a:bodyPr>
          <a:lstStyle/>
          <a:p>
            <a:pPr>
              <a:defRPr/>
            </a:pPr>
            <a:endParaRPr lang="th-TH" sz="1200" kern="0">
              <a:solidFill>
                <a:prstClr val="white"/>
              </a:solidFill>
              <a:latin typeface="AngsanaUPC" pitchFamily="18" charset="-34"/>
              <a:cs typeface="Tahoma" pitchFamily="34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4667883" y="4252916"/>
            <a:ext cx="7240411" cy="276999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1200" b="1" kern="0" dirty="0">
                <a:ln w="1905"/>
                <a:solidFill>
                  <a:srgbClr val="F79646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อุทธรณ์ครั้งที่ </a:t>
            </a:r>
            <a:r>
              <a:rPr lang="en-US" sz="1200" b="1" kern="0" dirty="0">
                <a:ln w="1905"/>
                <a:solidFill>
                  <a:srgbClr val="F79646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1200" b="1" kern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th-TH" sz="1200" b="1" kern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รพ.ขออุทธรณ์ + หลักฐานภายใน </a:t>
            </a:r>
            <a:r>
              <a:rPr lang="en-US" sz="12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r>
              <a:rPr lang="th-TH" sz="12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วัน </a:t>
            </a:r>
            <a:r>
              <a:rPr lang="th-TH" sz="1200" b="1" kern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หลังได้รับรายงานผล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4690921" y="5680090"/>
            <a:ext cx="7165719" cy="307777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1400" b="1" kern="0" dirty="0">
                <a:ln w="1905"/>
                <a:solidFill>
                  <a:srgbClr val="F79646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อุทธรณ์ครั้งที่ </a:t>
            </a:r>
            <a:r>
              <a:rPr lang="en-US" sz="1400" b="1" kern="0" dirty="0">
                <a:ln w="1905"/>
                <a:solidFill>
                  <a:srgbClr val="F79646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1400" b="1" kern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th-TH" sz="1400" b="1" kern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สปสช.ทำหนังสือถึงราชวิทยาลัย พิจารณาข้ออุทธรณ์ถือว่าสิ้นสุด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7648443" y="5464190"/>
            <a:ext cx="287338" cy="215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>
            <a:noFill/>
            <a:headEnd/>
            <a:tailEnd/>
          </a:ln>
          <a:effectLst>
            <a:glow rad="76200">
              <a:srgbClr val="4BACC6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>
            <a:bevelT w="63500" h="25400"/>
          </a:sp3d>
        </p:spPr>
        <p:txBody>
          <a:bodyPr wrap="none" anchor="ctr">
            <a:sp3d/>
          </a:bodyPr>
          <a:lstStyle/>
          <a:p>
            <a:pPr>
              <a:defRPr/>
            </a:pPr>
            <a:endParaRPr lang="th-TH" sz="1200" kern="0">
              <a:solidFill>
                <a:prstClr val="white"/>
              </a:solidFill>
              <a:latin typeface="AngsanaUPC" pitchFamily="18" charset="-34"/>
              <a:cs typeface="Tahoma" pitchFamily="34" charset="0"/>
            </a:endParaRPr>
          </a:p>
        </p:txBody>
      </p:sp>
      <p:sp>
        <p:nvSpPr>
          <p:cNvPr id="30" name="AutoShape 25"/>
          <p:cNvSpPr>
            <a:spLocks noChangeArrowheads="1"/>
          </p:cNvSpPr>
          <p:nvPr/>
        </p:nvSpPr>
        <p:spPr bwMode="auto">
          <a:xfrm>
            <a:off x="1703512" y="5560236"/>
            <a:ext cx="402904" cy="573759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3333FF"/>
          </a:solidFill>
          <a:ln>
            <a:noFill/>
            <a:headEnd/>
            <a:tailEnd/>
          </a:ln>
          <a:effectLst>
            <a:glow rad="76200">
              <a:srgbClr val="4BACC6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>
            <a:bevelT w="63500" h="25400"/>
          </a:sp3d>
        </p:spPr>
        <p:txBody>
          <a:bodyPr wrap="none" anchor="ctr">
            <a:sp3d/>
          </a:bodyPr>
          <a:lstStyle/>
          <a:p>
            <a:pPr>
              <a:defRPr/>
            </a:pPr>
            <a:endParaRPr lang="th-TH" sz="1200" b="1" kern="0">
              <a:solidFill>
                <a:srgbClr val="FFFF00"/>
              </a:solidFill>
              <a:latin typeface="AngsanaUPC" pitchFamily="18" charset="-34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892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78" y="0"/>
            <a:ext cx="10202044" cy="666936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3712" y="5589240"/>
            <a:ext cx="5472608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ขอบพระคุณมากค่ะ</a:t>
            </a:r>
          </a:p>
        </p:txBody>
      </p:sp>
    </p:spTree>
    <p:extLst>
      <p:ext uri="{BB962C8B-B14F-4D97-AF65-F5344CB8AC3E}">
        <p14:creationId xmlns:p14="http://schemas.microsoft.com/office/powerpoint/2010/main" val="3626191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E0AE0-2221-4F34-A2D4-49B711261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574" y="436186"/>
            <a:ext cx="7729728" cy="570979"/>
          </a:xfrm>
        </p:spPr>
        <p:txBody>
          <a:bodyPr>
            <a:normAutofit fontScale="90000"/>
          </a:bodyPr>
          <a:lstStyle/>
          <a:p>
            <a:r>
              <a:rPr lang="th-TH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วัตถุประสงค์ในการตรวจสอบ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2A43F-236E-4A9E-AF53-8643BBA99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88" y="1451956"/>
            <a:ext cx="9812507" cy="4969858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h-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เพื่อตรวจสอบความถูกต้องในการจ่ายชดเชยค่าบริการสาธารณสุขให้แก่หน่วยบริการ (ก่อน/หลังการจ่าย)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เพื่อให้หน่วยบริการได้รับการชดเชยค่าบริการฯที่ถูกต้องตามหลักเกณฑ์ เงื่อนไข และไม่เป็นปัญหาในข้อกฎหมายกรณีตรวจพบการเบิกฯที่ไม่ถูกต้อง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เพื่อให้หน่วยบริการรับทราบปัญหา อุปสรรคในการดำเนินการเบิกค่าบริการฯ และดำเนินการแก้ไข รวมถึงการพัฒนาระบบการเบิกชดเชยให้มีประสิทธิภาพยิ่งขึ้น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เพื่อให้สำนักงานได้รับทราบปัญหา อุปสรรครวมทั้งข้อเท็จจริงในการดำเนินการให้บริการ และการเบิกจ่ายของหน่วยบริการ และนำมาใช้ปรับรูปแบบการบริหารจัดการให้มีประสิทธิภาพสอดคล้องกับสถานการณ์ในปัจจุบัน</a:t>
            </a:r>
          </a:p>
          <a:p>
            <a:pPr marL="342900" indent="-342900">
              <a:buFont typeface="+mj-lt"/>
              <a:buAutoNum type="arabicPeriod"/>
            </a:pPr>
            <a:endParaRPr lang="th-TH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51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3FA09F-C558-42FE-9AD2-30640E387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66" y="878003"/>
            <a:ext cx="7024016" cy="5798543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th-TH" sz="1700" dirty="0">
                <a:solidFill>
                  <a:srgbClr val="0070C0"/>
                </a:solidFill>
                <a:highlight>
                  <a:srgbClr val="00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ตรวจสอบก่อนการจ่ายชดเชย </a:t>
            </a:r>
            <a:r>
              <a:rPr lang="en-US" sz="1700" dirty="0">
                <a:solidFill>
                  <a:srgbClr val="0070C0"/>
                </a:solidFill>
                <a:highlight>
                  <a:srgbClr val="00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(Pre-audit) </a:t>
            </a:r>
            <a:r>
              <a:rPr lang="th-TH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</a:t>
            </a:r>
            <a:r>
              <a:rPr lang="th-TH" sz="1700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ทุกรายการ</a:t>
            </a:r>
            <a:r>
              <a:rPr lang="th-TH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ที่มีการเบิกชดเชย ซึ่งมีมาตรการในการตรวจสอบดังนี้</a:t>
            </a:r>
          </a:p>
          <a:p>
            <a:pPr lvl="1"/>
            <a:r>
              <a:rPr lang="th-TH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 </a:t>
            </a:r>
            <a:r>
              <a:rPr lang="en-US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authentication 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การตรวจสอบการพิสูจน์ตัวตนของผู้รับบริการ</a:t>
            </a:r>
          </a:p>
          <a:p>
            <a:pPr lvl="1"/>
            <a:r>
              <a:rPr lang="th-TH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ระบบตรวจสอบ </a:t>
            </a:r>
            <a:r>
              <a:rPr lang="en-US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1st  Adjudication</a:t>
            </a:r>
            <a:endParaRPr lang="th-TH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th-TH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ระบบตรวจสอบ </a:t>
            </a:r>
            <a:r>
              <a:rPr lang="en-US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2nd Adjudication</a:t>
            </a:r>
            <a:r>
              <a:rPr lang="th-TH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/>
            <a:r>
              <a:rPr lang="th-TH" sz="17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 </a:t>
            </a:r>
            <a:r>
              <a:rPr lang="en-US" sz="17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th-TH" sz="17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 </a:t>
            </a:r>
            <a:r>
              <a:rPr lang="en-US" sz="17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verification </a:t>
            </a:r>
            <a:r>
              <a:rPr lang="en-US" sz="17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 </a:t>
            </a:r>
            <a:r>
              <a:rPr lang="th-TH" sz="17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เป็นการตรวจสอบข้อมูลเบิกจ่ายที่ผิดปกติ ที่ผ่านการตรวจสอบ </a:t>
            </a:r>
            <a:r>
              <a:rPr lang="en-US" sz="17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2nd  Adjudication</a:t>
            </a:r>
            <a:r>
              <a:rPr lang="th-TH" sz="17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ซึ่งจะนำมาใช้ในการตรวจสอบรายการที่มีข้อมูลเบิกจำนวนมาก หรือมีค่าใช้จ่ายสูง</a:t>
            </a:r>
          </a:p>
          <a:p>
            <a:pPr lvl="1"/>
            <a:r>
              <a:rPr lang="th-TH" sz="17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ตรวจสอบโดย </a:t>
            </a:r>
            <a:r>
              <a:rPr lang="en-US" sz="17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auditor </a:t>
            </a:r>
            <a:r>
              <a:rPr lang="th-TH" sz="17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ภายนอก </a:t>
            </a:r>
            <a:r>
              <a:rPr lang="th-TH" sz="17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กรณีที่พบข้อมูลผิดปรกติ</a:t>
            </a:r>
          </a:p>
          <a:p>
            <a:r>
              <a:rPr lang="th-TH" sz="1700" dirty="0">
                <a:solidFill>
                  <a:srgbClr val="0000CC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ตรวจสอบหลังการจ่ายชดเขย </a:t>
            </a:r>
            <a:r>
              <a:rPr lang="en-US" sz="1700" dirty="0">
                <a:solidFill>
                  <a:srgbClr val="0000CC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(Post-audit) </a:t>
            </a:r>
            <a:r>
              <a:rPr lang="en-US" sz="17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th-TH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กรณีที่ยังไม่ได้รับการตรวจสอบ </a:t>
            </a:r>
            <a:r>
              <a:rPr 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 audit </a:t>
            </a:r>
            <a:r>
              <a:rPr lang="th-TH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โดย </a:t>
            </a:r>
            <a:r>
              <a:rPr 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auditor</a:t>
            </a:r>
          </a:p>
          <a:p>
            <a:pPr lvl="1"/>
            <a:r>
              <a:rPr lang="th-TH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กรณีที่ได้รับการตรวจสอบ </a:t>
            </a:r>
            <a:r>
              <a:rPr 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 audit  </a:t>
            </a:r>
            <a:r>
              <a:rPr lang="th-TH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แต่</a:t>
            </a:r>
            <a:r>
              <a:rPr lang="th-TH" sz="1700" kern="1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พบว่าข้อมูลของหน่วยบริการนั้นๆ พบความผิดปกติ หรือเป็นนโยบาย ของ คณะกรรมการ ฯ อนุกรรมการฯ หรือ สำนักงาน ให้</a:t>
            </a:r>
            <a:r>
              <a:rPr lang="th-TH" sz="1700" kern="1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ดำเนินการ</a:t>
            </a:r>
            <a:endParaRPr 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th-TH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h-TH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AA79A0-CB6E-47B8-8E0B-A17C0A16C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00388" cy="730333"/>
          </a:xfrm>
        </p:spPr>
        <p:txBody>
          <a:bodyPr>
            <a:normAutofit/>
          </a:bodyPr>
          <a:lstStyle/>
          <a:p>
            <a:pPr algn="ctr"/>
            <a:r>
              <a:rPr lang="th-TH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หลักการในการตรวจสอบการจ่ายชดเชยค่าบริการ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EC71BE-5319-47DE-B4BF-5204AF62CD1D}"/>
              </a:ext>
            </a:extLst>
          </p:cNvPr>
          <p:cNvSpPr txBox="1"/>
          <p:nvPr/>
        </p:nvSpPr>
        <p:spPr>
          <a:xfrm>
            <a:off x="8290181" y="765327"/>
            <a:ext cx="2508863" cy="5241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1092294"/>
            <a:r>
              <a:rPr lang="th-TH" sz="2805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ข้อมูลการเบิกชดเชย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F18084-A092-4371-9FF9-DADA65D8B6E1}"/>
              </a:ext>
            </a:extLst>
          </p:cNvPr>
          <p:cNvSpPr txBox="1"/>
          <p:nvPr/>
        </p:nvSpPr>
        <p:spPr>
          <a:xfrm>
            <a:off x="8477921" y="1665267"/>
            <a:ext cx="2173760" cy="524176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1092294"/>
            <a:r>
              <a:rPr lang="en-US" sz="2805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1st Adjudication</a:t>
            </a:r>
            <a:endParaRPr lang="th-TH" sz="2805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58BA20-C070-4032-B917-3EA81C16ADED}"/>
              </a:ext>
            </a:extLst>
          </p:cNvPr>
          <p:cNvSpPr txBox="1"/>
          <p:nvPr/>
        </p:nvSpPr>
        <p:spPr>
          <a:xfrm>
            <a:off x="8478100" y="2590227"/>
            <a:ext cx="2235800" cy="524176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1092294"/>
            <a:r>
              <a:rPr lang="en-US" sz="2805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en-US" sz="2805" b="1" dirty="0" err="1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st</a:t>
            </a:r>
            <a:r>
              <a:rPr lang="en-US" sz="2805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Adjudication</a:t>
            </a:r>
            <a:endParaRPr lang="th-TH" sz="2805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CE8965-2818-44E9-B0B8-3AC83C96D435}"/>
              </a:ext>
            </a:extLst>
          </p:cNvPr>
          <p:cNvSpPr txBox="1"/>
          <p:nvPr/>
        </p:nvSpPr>
        <p:spPr>
          <a:xfrm>
            <a:off x="8475230" y="3515187"/>
            <a:ext cx="2173760" cy="524176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1092294"/>
            <a:r>
              <a:rPr lang="en-US" sz="2805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AI/verification</a:t>
            </a:r>
            <a:endParaRPr lang="th-TH" sz="2805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C7607D-2FDD-4953-8041-B7EF2B935282}"/>
              </a:ext>
            </a:extLst>
          </p:cNvPr>
          <p:cNvSpPr txBox="1"/>
          <p:nvPr/>
        </p:nvSpPr>
        <p:spPr>
          <a:xfrm>
            <a:off x="9255662" y="6299379"/>
            <a:ext cx="1619033" cy="5241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1092294"/>
            <a:r>
              <a:rPr lang="en-US" sz="2805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Post Audit</a:t>
            </a:r>
            <a:endParaRPr lang="th-TH" sz="2805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CDCF2B-DB02-471D-A711-26F70AA945D0}"/>
              </a:ext>
            </a:extLst>
          </p:cNvPr>
          <p:cNvSpPr txBox="1"/>
          <p:nvPr/>
        </p:nvSpPr>
        <p:spPr>
          <a:xfrm>
            <a:off x="8542886" y="5500441"/>
            <a:ext cx="2446832" cy="524176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1092294"/>
            <a:r>
              <a:rPr lang="th-TH" sz="2805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จ่ายชดเชย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420DB2-8EF4-47CB-80C8-63DB45829A17}"/>
              </a:ext>
            </a:extLst>
          </p:cNvPr>
          <p:cNvSpPr txBox="1"/>
          <p:nvPr/>
        </p:nvSpPr>
        <p:spPr>
          <a:xfrm>
            <a:off x="8462204" y="4480920"/>
            <a:ext cx="1304098" cy="462508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1092294"/>
            <a:r>
              <a:rPr lang="en-US" sz="2404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Auditor</a:t>
            </a:r>
            <a:endParaRPr lang="th-TH" sz="2404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53A072-8C58-4FCB-B73A-D1172CC89106}"/>
              </a:ext>
            </a:extLst>
          </p:cNvPr>
          <p:cNvCxnSpPr>
            <a:cxnSpLocks/>
          </p:cNvCxnSpPr>
          <p:nvPr/>
        </p:nvCxnSpPr>
        <p:spPr>
          <a:xfrm>
            <a:off x="9551189" y="1301631"/>
            <a:ext cx="1345" cy="3676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BE6BAC-DAC2-42E4-B253-3E8BB2AD1C36}"/>
              </a:ext>
            </a:extLst>
          </p:cNvPr>
          <p:cNvCxnSpPr>
            <a:cxnSpLocks/>
          </p:cNvCxnSpPr>
          <p:nvPr/>
        </p:nvCxnSpPr>
        <p:spPr>
          <a:xfrm flipH="1">
            <a:off x="9552534" y="2264861"/>
            <a:ext cx="12266" cy="3011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09BF797-8F43-4D67-931E-D11508D218B8}"/>
              </a:ext>
            </a:extLst>
          </p:cNvPr>
          <p:cNvCxnSpPr>
            <a:cxnSpLocks/>
          </p:cNvCxnSpPr>
          <p:nvPr/>
        </p:nvCxnSpPr>
        <p:spPr>
          <a:xfrm>
            <a:off x="9512292" y="3184626"/>
            <a:ext cx="0" cy="3231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CC4E51B-8E77-47C0-A5A4-E160C891D253}"/>
              </a:ext>
            </a:extLst>
          </p:cNvPr>
          <p:cNvCxnSpPr>
            <a:cxnSpLocks/>
          </p:cNvCxnSpPr>
          <p:nvPr/>
        </p:nvCxnSpPr>
        <p:spPr>
          <a:xfrm>
            <a:off x="9255662" y="4039362"/>
            <a:ext cx="0" cy="4704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68C868B-758E-4470-B186-2BCE7E166B00}"/>
              </a:ext>
            </a:extLst>
          </p:cNvPr>
          <p:cNvCxnSpPr>
            <a:cxnSpLocks/>
          </p:cNvCxnSpPr>
          <p:nvPr/>
        </p:nvCxnSpPr>
        <p:spPr>
          <a:xfrm>
            <a:off x="9284653" y="4988301"/>
            <a:ext cx="0" cy="5121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88E099F-A7A8-44B6-B76F-D6BA4ED9851B}"/>
              </a:ext>
            </a:extLst>
          </p:cNvPr>
          <p:cNvCxnSpPr>
            <a:cxnSpLocks/>
          </p:cNvCxnSpPr>
          <p:nvPr/>
        </p:nvCxnSpPr>
        <p:spPr>
          <a:xfrm>
            <a:off x="9980913" y="4064643"/>
            <a:ext cx="29581" cy="13981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1A290D9-85D9-40CE-A67C-01424812BB29}"/>
              </a:ext>
            </a:extLst>
          </p:cNvPr>
          <p:cNvCxnSpPr>
            <a:cxnSpLocks/>
          </p:cNvCxnSpPr>
          <p:nvPr/>
        </p:nvCxnSpPr>
        <p:spPr>
          <a:xfrm>
            <a:off x="9978612" y="5998515"/>
            <a:ext cx="7880" cy="3008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E8F5A4F-EAAF-4B7D-8162-15A98ED4B15D}"/>
              </a:ext>
            </a:extLst>
          </p:cNvPr>
          <p:cNvCxnSpPr>
            <a:cxnSpLocks/>
          </p:cNvCxnSpPr>
          <p:nvPr/>
        </p:nvCxnSpPr>
        <p:spPr>
          <a:xfrm>
            <a:off x="9655048" y="3307973"/>
            <a:ext cx="114534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84CC21F-B22A-48D5-8885-1C1F2E3FB198}"/>
              </a:ext>
            </a:extLst>
          </p:cNvPr>
          <p:cNvSpPr txBox="1"/>
          <p:nvPr/>
        </p:nvSpPr>
        <p:spPr>
          <a:xfrm>
            <a:off x="10909037" y="3015052"/>
            <a:ext cx="1120804" cy="58584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1092294"/>
            <a:r>
              <a:rPr lang="th-TH" sz="1603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ข้อมูลไม่ถูกต้อง ไม่จ่ายชดเชย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310D8F6-38D3-4605-B34E-61E0B42CBE28}"/>
              </a:ext>
            </a:extLst>
          </p:cNvPr>
          <p:cNvCxnSpPr>
            <a:cxnSpLocks/>
          </p:cNvCxnSpPr>
          <p:nvPr/>
        </p:nvCxnSpPr>
        <p:spPr>
          <a:xfrm>
            <a:off x="9655048" y="2419047"/>
            <a:ext cx="114534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A0A2064-7AE4-4CAE-8BAB-51D14B74AEA0}"/>
              </a:ext>
            </a:extLst>
          </p:cNvPr>
          <p:cNvSpPr txBox="1"/>
          <p:nvPr/>
        </p:nvSpPr>
        <p:spPr>
          <a:xfrm>
            <a:off x="10890637" y="2147886"/>
            <a:ext cx="1120804" cy="58584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1092294"/>
            <a:r>
              <a:rPr lang="th-TH" sz="1603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ข้อมูลไม่ถูกต้อง ไม่จ่ายชดเชย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E8A47F-33FE-42D9-861C-6486007B9549}"/>
              </a:ext>
            </a:extLst>
          </p:cNvPr>
          <p:cNvSpPr txBox="1"/>
          <p:nvPr/>
        </p:nvSpPr>
        <p:spPr>
          <a:xfrm>
            <a:off x="7607365" y="4105011"/>
            <a:ext cx="1168879" cy="33917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defTabSz="1092294"/>
            <a:r>
              <a:rPr lang="th-TH" sz="1603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ข้อมูลไม่ถูกต้อง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97B7E9-3C12-49ED-AD24-93B08DCF6911}"/>
              </a:ext>
            </a:extLst>
          </p:cNvPr>
          <p:cNvSpPr txBox="1"/>
          <p:nvPr/>
        </p:nvSpPr>
        <p:spPr>
          <a:xfrm>
            <a:off x="10107535" y="4480920"/>
            <a:ext cx="1377271" cy="46250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1092294"/>
            <a:r>
              <a:rPr lang="th-TH" sz="2404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ข้อมูลถูกต้อง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F555800-7A19-4590-9B3D-0CE2A946C6EA}"/>
              </a:ext>
            </a:extLst>
          </p:cNvPr>
          <p:cNvCxnSpPr>
            <a:cxnSpLocks/>
          </p:cNvCxnSpPr>
          <p:nvPr/>
        </p:nvCxnSpPr>
        <p:spPr>
          <a:xfrm flipH="1">
            <a:off x="8275970" y="5286887"/>
            <a:ext cx="89828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D4DD996-9DA9-4990-A64C-77E035D3225F}"/>
              </a:ext>
            </a:extLst>
          </p:cNvPr>
          <p:cNvSpPr txBox="1"/>
          <p:nvPr/>
        </p:nvSpPr>
        <p:spPr>
          <a:xfrm>
            <a:off x="7155166" y="5127624"/>
            <a:ext cx="1120804" cy="58584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1092294"/>
            <a:r>
              <a:rPr lang="th-TH" sz="1603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ข้อมูลไม่ถูกต้อง ไม่จ่ายชดเชย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2C7F662-EBBC-4E8F-A0A3-4716660B3A3C}"/>
              </a:ext>
            </a:extLst>
          </p:cNvPr>
          <p:cNvSpPr/>
          <p:nvPr/>
        </p:nvSpPr>
        <p:spPr>
          <a:xfrm>
            <a:off x="7322372" y="1485456"/>
            <a:ext cx="4799464" cy="35765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2294"/>
            <a:endParaRPr lang="th-TH" sz="3306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8B96C4-C2CC-44B1-9CA8-D044EE81A8AF}"/>
              </a:ext>
            </a:extLst>
          </p:cNvPr>
          <p:cNvSpPr txBox="1"/>
          <p:nvPr/>
        </p:nvSpPr>
        <p:spPr>
          <a:xfrm rot="16200000">
            <a:off x="6796019" y="2786178"/>
            <a:ext cx="1779687" cy="46250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 defTabSz="1092294"/>
            <a:r>
              <a:rPr lang="en-US" sz="2404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Pre Audit</a:t>
            </a:r>
            <a:endParaRPr lang="th-TH" sz="2404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A90732BF-4670-42B1-B426-FB14C11A2F40}"/>
              </a:ext>
            </a:extLst>
          </p:cNvPr>
          <p:cNvSpPr txBox="1"/>
          <p:nvPr/>
        </p:nvSpPr>
        <p:spPr>
          <a:xfrm>
            <a:off x="474390" y="6161357"/>
            <a:ext cx="5613198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10922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2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ผ่านความเห็นชอบจาก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คก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ก.หลักประกันสุขภาพแห่งชาติ เมื่อ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6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กันยายน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2564</a:t>
            </a:r>
          </a:p>
        </p:txBody>
      </p:sp>
    </p:spTree>
    <p:extLst>
      <p:ext uri="{BB962C8B-B14F-4D97-AF65-F5344CB8AC3E}">
        <p14:creationId xmlns:p14="http://schemas.microsoft.com/office/powerpoint/2010/main" val="142480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3564D-9931-9CC1-9CF9-1E20A95E4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23" y="230875"/>
            <a:ext cx="10566201" cy="81589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th-TH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หลักฐานการให้บริการเพื่อประกอบการตรวจสอบ</a:t>
            </a:r>
            <a:r>
              <a:rPr lang="th-TH" sz="28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กรณีบริการ</a:t>
            </a:r>
            <a:r>
              <a:rPr lang="th-TH" sz="2800" b="1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ผู้ป่วยใน</a:t>
            </a:r>
            <a:r>
              <a:rPr lang="th-TH" sz="28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ที่จ่ายตามระบบกลุ่มวินิจฉัยโรคร่วม (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DRGs)</a:t>
            </a:r>
            <a:b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th-TH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35F417-4DAB-84B6-D0AA-39969A651C34}"/>
              </a:ext>
            </a:extLst>
          </p:cNvPr>
          <p:cNvSpPr/>
          <p:nvPr/>
        </p:nvSpPr>
        <p:spPr>
          <a:xfrm>
            <a:off x="791723" y="1292204"/>
            <a:ext cx="10566201" cy="1367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th-TH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เอกสารหลักฐานที่จะตรวจสอบ คือเอกสารหลักฐานเวชระเบียนผู้ป่วยใน รายละเอียดตามหนังสือแนวทางการตรวจสอบเอกสารหลักฐานการเรียกเก็บค่าใช้จ่ายเพื่อบริการสาธารณสุข ร่วม </a:t>
            </a:r>
            <a:r>
              <a:rPr lang="en-US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th-TH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กองทุน</a:t>
            </a:r>
          </a:p>
          <a:p>
            <a:r>
              <a:rPr lang="en-US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th-TH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เอกสารหลักฐานสรุปการจำหน่าย (</a:t>
            </a:r>
            <a:r>
              <a:rPr lang="en-US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Discharge summary)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3583B9-8701-5E7D-2A13-79993797C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0618" y="39285"/>
            <a:ext cx="1261382" cy="63678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CF98F15-6DEC-05D8-8ACF-DDEEF5750FD4}"/>
              </a:ext>
            </a:extLst>
          </p:cNvPr>
          <p:cNvSpPr txBox="1">
            <a:spLocks/>
          </p:cNvSpPr>
          <p:nvPr/>
        </p:nvSpPr>
        <p:spPr>
          <a:xfrm>
            <a:off x="645138" y="2962525"/>
            <a:ext cx="9733006" cy="7448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h-TH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เกณฑ์ในการตรวจสอบการชดเชยกรณีกรณีบริการ</a:t>
            </a:r>
            <a:r>
              <a:rPr lang="th-TH" sz="2500" b="1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ผู้ป่วยใน</a:t>
            </a:r>
            <a:r>
              <a:rPr lang="th-TH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ที่จ่ายตามระบบกลุ่มวินิจฉัยโรคร่วม (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DRGs)</a:t>
            </a:r>
            <a:b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th-TH" sz="25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1FA792-59DE-9954-EB90-5C8DA91991E1}"/>
              </a:ext>
            </a:extLst>
          </p:cNvPr>
          <p:cNvSpPr txBox="1"/>
          <p:nvPr/>
        </p:nvSpPr>
        <p:spPr>
          <a:xfrm>
            <a:off x="791723" y="4208798"/>
            <a:ext cx="10566201" cy="2462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th-TH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ณฑ์ในการตรวจสอบเอกสารหลักฐานการให้บริการสาธารณสุขตามแนวทางการพิจารณาเอกสารประกอบการตรวจสอบเวชระเบียน กรณีผู้ป่วยใน ในหนังสือแนวทางการตรวจสอบเอกสารหลักฐานการเรียกเก็บค่าใช้จ่ายเพื่อบริการสาธารณสุข ร่วม 3 กองทุน</a:t>
            </a:r>
            <a:endParaRPr lang="en-US" sz="2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th-TH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ตรวจสอบรหัสโรคและหัตถการตามแนวทางมาตรฐานในการให้รหัสโรคและหัตถการ กรณีที่จ่ายตามระบบกลุ่มวินิจฉัยโรคร่วม (</a:t>
            </a:r>
            <a:r>
              <a:rPr lang="en-US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DRGs) </a:t>
            </a:r>
            <a:r>
              <a:rPr lang="th-TH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ซึ่งประมวลผลตาม </a:t>
            </a:r>
            <a:r>
              <a:rPr lang="en-US" sz="2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DRGs version 6 </a:t>
            </a:r>
            <a:endParaRPr lang="en-US" sz="2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th-TH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พบเอกสารหลักฐานสรุปการจำหน่าย (</a:t>
            </a:r>
            <a:r>
              <a:rPr lang="en-US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Discharge summary)</a:t>
            </a:r>
          </a:p>
          <a:p>
            <a:endParaRPr lang="th-TH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AA6B04-EC95-B713-641D-6A2CBE0D75EA}"/>
              </a:ext>
            </a:extLst>
          </p:cNvPr>
          <p:cNvSpPr txBox="1"/>
          <p:nvPr/>
        </p:nvSpPr>
        <p:spPr>
          <a:xfrm>
            <a:off x="185530" y="292130"/>
            <a:ext cx="45960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th-TH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181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2FF795-7E51-44D3-8B55-7B0665B85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581" y="2019811"/>
            <a:ext cx="3268536" cy="4047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8694E9-AF51-4DB2-B052-A26551CEA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46715"/>
            <a:ext cx="4323419" cy="5111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85F8DE-CDE7-2D47-654E-7F270A72CF04}"/>
              </a:ext>
            </a:extLst>
          </p:cNvPr>
          <p:cNvSpPr txBox="1"/>
          <p:nvPr/>
        </p:nvSpPr>
        <p:spPr>
          <a:xfrm>
            <a:off x="821635" y="436318"/>
            <a:ext cx="10217425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คู่มืออ้างอิงในการตรวจสอบ</a:t>
            </a:r>
            <a:r>
              <a:rPr lang="th-TH" sz="32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บริการ</a:t>
            </a:r>
            <a:r>
              <a:rPr lang="th-TH" sz="3200" b="1" dirty="0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ผู้ป่วยใน</a:t>
            </a:r>
            <a:r>
              <a:rPr lang="th-TH" sz="32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ที่จ่ายตามระบบกลุ่มวินิจฉัยโรคร่วม (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DRGs)</a:t>
            </a:r>
            <a:endParaRPr lang="th-TH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5BC456-1260-8522-BA4F-C51AE476B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6809" y="22809"/>
            <a:ext cx="1423429" cy="71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25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353" y="310734"/>
            <a:ext cx="10571995" cy="114983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th-TH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แนวทางการตรวจสอบเอกสารหลักฐานกรณีบริการผู้ป่วยนอก</a:t>
            </a:r>
            <a:br>
              <a:rPr lang="th-TH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</a:t>
            </a:r>
            <a:r>
              <a:rPr lang="th-TH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รายการจ่าย </a:t>
            </a:r>
            <a:r>
              <a:rPr lang="en-US" b="1" dirty="0" err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Ontop</a:t>
            </a:r>
            <a:endParaRPr lang="th-TH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2353" y="1992279"/>
            <a:ext cx="10366972" cy="32932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การตรวจสอบรายการค่าชดเชยบริการของหน่วยบริการ  </a:t>
            </a:r>
            <a:r>
              <a:rPr lang="th-TH" sz="28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ต้องประกอบด้วย </a:t>
            </a:r>
            <a:endParaRPr lang="en-US" sz="28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lvl="1" indent="-514350">
              <a:spcBef>
                <a:spcPts val="1200"/>
              </a:spcBef>
              <a:buAutoNum type="arabicPeriod"/>
            </a:pPr>
            <a:r>
              <a:rPr lang="th-TH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บันทึกการวินิจฉัยโรค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(Diagnosis) </a:t>
            </a:r>
          </a:p>
          <a:p>
            <a:pPr marL="914400" lvl="1" indent="-514350">
              <a:spcBef>
                <a:spcPts val="1200"/>
              </a:spcBef>
              <a:buAutoNum type="arabicPeriod"/>
            </a:pPr>
            <a:r>
              <a:rPr lang="th-TH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บันทึกคำสั่งการรักษาของแพทย์ 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lvl="1" indent="-514350">
              <a:spcBef>
                <a:spcPts val="1200"/>
              </a:spcBef>
              <a:buAutoNum type="arabicPeriod"/>
            </a:pPr>
            <a:r>
              <a:rPr lang="th-TH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หลักฐานการได้รับการรักษา  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lvl="1" indent="-514350">
              <a:spcBef>
                <a:spcPts val="1200"/>
              </a:spcBef>
              <a:buAutoNum type="arabicPeriod"/>
            </a:pPr>
            <a:r>
              <a:rPr lang="th-TH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ใบแสดงรายการค่าใช้จ่าย 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852BF8-C310-9656-2300-16CB9EECC42D}"/>
              </a:ext>
            </a:extLst>
          </p:cNvPr>
          <p:cNvSpPr txBox="1"/>
          <p:nvPr/>
        </p:nvSpPr>
        <p:spPr>
          <a:xfrm>
            <a:off x="334544" y="5971613"/>
            <a:ext cx="8931966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th-TH" sz="1800" u="none" strike="noStrike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รายละเอียดตามหนังสือแนวทางการตรวจสอบเอกสารหลักฐานการเรียกเก็บค่าใช้จ่ายเพื่อบริการสาธารณสุข ร่วม ๓ กองทุน</a:t>
            </a:r>
            <a:r>
              <a:rPr lang="th-TH" sz="1800" u="none" strike="noStrik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u="none" strike="noStrike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01BD1C-D4BA-6B9A-A87F-F646A0964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777" y="2832813"/>
            <a:ext cx="2534583" cy="3138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80DC84-4ED0-F8B6-79DE-8F18D9186A12}"/>
              </a:ext>
            </a:extLst>
          </p:cNvPr>
          <p:cNvSpPr txBox="1"/>
          <p:nvPr/>
        </p:nvSpPr>
        <p:spPr>
          <a:xfrm>
            <a:off x="104740" y="654816"/>
            <a:ext cx="459608" cy="46166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th-TH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135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35360" y="1312603"/>
            <a:ext cx="11521280" cy="40472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แนวทางการตรวจสอบเวชระเบียนข้อมูลผู้ป่วยนอก กำหนดหลักการการตรวจสอบรายการค่าบริการทางการแพทย์ของสถานพยาบาลหรือหน่วยบริการ </a:t>
            </a:r>
            <a:r>
              <a:rPr lang="th-TH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ในทุกรายการค่าใช้จ่าย ต้องมีองค์ประกอบ 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ดังนี้ 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th-TH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บันทึกการวินิจฉัยโรค </a:t>
            </a:r>
            <a:r>
              <a:rPr lang="en-US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(Diagnosis) 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ข้อมูลที่ต้องปรากฏในเวชระเบียนได้แก่ บันทึกการวินิจฉัยเป็นชื่อโรค หรืออาการ  พร้อมทั้งหลักฐานสนับสนุนการวินิจฉัยโรคนั้น  ได้แก่ หลักฐานการซักประวัติ  การตรวจร่างกาย หรือผลการตรวจต่างๆ เป็นต้น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th-TH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บันทึกคำสั่งการรักษาของแพทย์ที่สอดคล้องกับการวินิจฉัย การเจ็บป่วย 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ซึ่งข้อมูลที่ต้องปรากฏได้แก่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2.1 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บันทึกการให้การรักษารวมถึงกรณีรับคำสั่ง (</a:t>
            </a:r>
            <a:r>
              <a:rPr lang="th-TH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รคส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 เช่น การสั่งยา การตรวจทางห้องปฏิบัติการ หัตถการ รังสีวิทยา (รังสีร่วมรักษาหรือรังสีรักษา) หรือการตรวจพิเศษอื่นๆ เป็นต้น </a:t>
            </a:r>
            <a:r>
              <a:rPr lang="th-TH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ที่สอดคล้องกับการวินิจฉัยโรค อาการ และแพทย์ลงนามกำกับ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สำหรับสถานพยาบาลหรือ</a:t>
            </a:r>
            <a:r>
              <a:rPr lang="th-TH" sz="2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หน่วยบริการที่ไม่มีแพทย์ประจำ ให้บุคลากรสาธารณสุขลงนามกำกับโดยเป็นไปตามมาตรฐานวิชาชีพหรือกระทรวงสาธารณสุขกำหนด</a:t>
            </a:r>
            <a:endParaRPr lang="en-US" sz="22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3638E7-51AA-EE35-B8EE-BF5582D8FF8E}"/>
              </a:ext>
            </a:extLst>
          </p:cNvPr>
          <p:cNvSpPr txBox="1">
            <a:spLocks/>
          </p:cNvSpPr>
          <p:nvPr/>
        </p:nvSpPr>
        <p:spPr>
          <a:xfrm>
            <a:off x="301028" y="162135"/>
            <a:ext cx="10967863" cy="890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แนวทางการตรวจสอบเอกสารหลักฐานกรณีบริการผู้ป่วยนอก</a:t>
            </a:r>
            <a:br>
              <a:rPr lang="th-TH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และรายการจ่าย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Ontop</a:t>
            </a:r>
            <a:endParaRPr lang="th-TH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E77C05-A74E-05BB-2746-B37690F26265}"/>
              </a:ext>
            </a:extLst>
          </p:cNvPr>
          <p:cNvSpPr txBox="1"/>
          <p:nvPr/>
        </p:nvSpPr>
        <p:spPr>
          <a:xfrm>
            <a:off x="437321" y="5908166"/>
            <a:ext cx="893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u="none" strike="noStrike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รายละเอียดตามหนังสือแนวทางการตรวจสอบเอกสารหลักฐานการเรียกเก็บค่าใช้จ่ายเพื่อบริการสาธารณสุข ร่วม ๓ กองทุน</a:t>
            </a:r>
            <a:r>
              <a:rPr lang="th-TH" sz="1800" u="none" strike="noStrike" dirty="0">
                <a:effectLst/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u="none" strike="noStrike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164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35360" y="2033265"/>
            <a:ext cx="11089232" cy="38779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2.2 </a:t>
            </a:r>
            <a:r>
              <a:rPr lang="th-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กรณีที่มีการสั่งตรวจทางห้องปฏิบัติการหรือรังสีวินิจฉัยล่วงหน้า โดยไม่มีคำสั่งแพทย์ต้องแสดงหลักฐาน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CPG/Protocol </a:t>
            </a:r>
            <a:r>
              <a:rPr lang="th-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ของหน่วยบริการนั้น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1200"/>
              </a:spcBef>
            </a:pPr>
            <a:r>
              <a:rPr lang="th-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2.3 </a:t>
            </a:r>
            <a:r>
              <a:rPr lang="th-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กรณีการส่งต่อเพื่อตรวจวินิจฉัย(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Investigation)</a:t>
            </a:r>
            <a:r>
              <a:rPr lang="th-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สามารถใช้คำสั่งแพทย์จากใบส่งต่อการรักษา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(Refer) </a:t>
            </a:r>
            <a:r>
              <a:rPr lang="th-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ได้ ทั้งนี้ ต้องเป็นการตรวจวินิจฉัยที่สอดคล้องกับการเจ็บป่วยในใบส่งต่อการรักษาด้วย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2.4 </a:t>
            </a:r>
            <a:r>
              <a:rPr lang="th-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กรณีที่มีการสั่งการรักษาผ่านระบบคอมพิวเตอร์ ต้องสามารถตรวจสอบได้ว่าเป็นการบันทึกข้อมูลของแพทย์หรือผู้สั่งการรักษาของแพทย์ท่านใด และการสั่งการรักษานั้นต้องมีระบบที่ไม่สามารถทำย้อนหลังหรือแก้ไขโดยผู้อื่นได้</a:t>
            </a:r>
          </a:p>
          <a:p>
            <a:pPr>
              <a:spcBef>
                <a:spcPts val="1200"/>
              </a:spcBef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4DB85B-4E5A-B256-1E04-48E7607E2FD6}"/>
              </a:ext>
            </a:extLst>
          </p:cNvPr>
          <p:cNvSpPr txBox="1">
            <a:spLocks/>
          </p:cNvSpPr>
          <p:nvPr/>
        </p:nvSpPr>
        <p:spPr>
          <a:xfrm>
            <a:off x="0" y="274930"/>
            <a:ext cx="10967863" cy="890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แนวทางการตรวจสอบเอกสารหลักฐานกรณีบริการผู้ป่วยนอก</a:t>
            </a:r>
            <a:br>
              <a:rPr lang="th-TH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และรายการจ่าย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Ontop</a:t>
            </a:r>
            <a:endParaRPr lang="th-TH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478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15380" y="1777484"/>
            <a:ext cx="11161240" cy="360098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-457200">
              <a:spcBef>
                <a:spcPts val="1200"/>
              </a:spcBef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หลักฐานการได้รับการตรวจรักษา ข้อมูลที่ต้องปรากฏในเวชระเบียน  ได้แก่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indent="-457200">
              <a:spcBef>
                <a:spcPts val="1200"/>
              </a:spcBef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3.1 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ผลการตรวจวินิจฉัยต่างๆ หรือบันทึกผลการตรวจวินิจฉัยต่างๆ หรือ การแปลผลการตรวจของแพทย์ ทั้งนี้ </a:t>
            </a:r>
            <a:r>
              <a:rPr lang="th-TH" sz="2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ผลการตรวจทางรังสีวิทยา ผลการตรวจด้วยเครื่องมือเฉพาะ ควรมีรายงานผลการตรวจวินิจฉัยโดยรังสีแพทย์  หรือแพทย์เฉพาะทาง ตามข้อกำหนดสถานพยาบาลหรือราชวิทยาลัยที่เกี่ยวข้อง </a:t>
            </a:r>
            <a:endParaRPr lang="en-US" sz="22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indent="-457200">
              <a:spcBef>
                <a:spcPts val="1200"/>
              </a:spcBef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3.2 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หลักฐานการให้บริการ เช่น การฉีดยา  การทำแผล  การให้เลือด  การให้สารน้ำ เป็นต้น      </a:t>
            </a:r>
            <a:r>
              <a:rPr lang="th-TH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โดยพบผู้ให้บริการตามมาตรฐานวิชาชีพลงนามกำกับ</a:t>
            </a:r>
            <a:endParaRPr lang="en-US" sz="2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indent="-457200">
              <a:spcBef>
                <a:spcPts val="1200"/>
              </a:spcBef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3.3 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หลักฐานการรับ-จ่ายอุปกรณ์อวัยวะเทียม  ได้แก่ ใบสั่งยา และบันทึกการรับอุปกรณ์รายบุคคล  และหรือ 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Serial Number 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หรือ 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Sticker</a:t>
            </a:r>
            <a:r>
              <a: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เป็นต้น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4B98C03-EB71-DF90-31AC-5AE161206889}"/>
              </a:ext>
            </a:extLst>
          </p:cNvPr>
          <p:cNvSpPr txBox="1">
            <a:spLocks/>
          </p:cNvSpPr>
          <p:nvPr/>
        </p:nvSpPr>
        <p:spPr>
          <a:xfrm>
            <a:off x="269098" y="132522"/>
            <a:ext cx="10967863" cy="890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แนวทางการตรวจสอบเอกสารหลักฐานกรณีบริการผู้ป่วยนอก</a:t>
            </a:r>
            <a:br>
              <a:rPr lang="th-TH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และรายการจ่าย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Ontop</a:t>
            </a:r>
            <a:endParaRPr lang="th-TH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823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TM10001115[[fn=กล่อง]]</Template>
  <TotalTime>2453</TotalTime>
  <Words>2144</Words>
  <Application>Microsoft Office PowerPoint</Application>
  <PresentationFormat>Widescreen</PresentationFormat>
  <Paragraphs>132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Wingdings</vt:lpstr>
      <vt:lpstr>Tahoma</vt:lpstr>
      <vt:lpstr>TH SarabunPSK</vt:lpstr>
      <vt:lpstr>Calibri</vt:lpstr>
      <vt:lpstr>AngsanaUPC</vt:lpstr>
      <vt:lpstr>Wingdings 3</vt:lpstr>
      <vt:lpstr>Trebuchet MS</vt:lpstr>
      <vt:lpstr>Arial</vt:lpstr>
      <vt:lpstr>Office Theme</vt:lpstr>
      <vt:lpstr>Facet</vt:lpstr>
      <vt:lpstr>Adobe Acrobat Document</vt:lpstr>
      <vt:lpstr>แนวทางการตรวจสอบการชดเชย และคุณภาพบริการ</vt:lpstr>
      <vt:lpstr>วัตถุประสงค์ในการตรวจสอบ</vt:lpstr>
      <vt:lpstr>หลักการในการตรวจสอบการจ่ายชดเชยค่าบริการ</vt:lpstr>
      <vt:lpstr>หลักฐานการให้บริการเพื่อประกอบการตรวจสอบกรณีบริการผู้ป่วยในที่จ่ายตามระบบกลุ่มวินิจฉัยโรคร่วม (DRGs) </vt:lpstr>
      <vt:lpstr>PowerPoint Presentation</vt:lpstr>
      <vt:lpstr>แนวทางการตรวจสอบเอกสารหลักฐานกรณีบริการผู้ป่วยนอก และรายการจ่าย Ontop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เกณฑ์และแนวทางในการตรวจสอบการจ่ายชดเชยและคุณภาพบริการ การฟอกเลือดด้วยเครื่องไตเทียม (Hemodialysis : HD)</vt:lpstr>
      <vt:lpstr>การดำเนินงานตรวจสอบเวชระเบียนของ สปสช.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NHSO 010</dc:creator>
  <cp:lastModifiedBy>NHSO 009</cp:lastModifiedBy>
  <cp:revision>103</cp:revision>
  <dcterms:created xsi:type="dcterms:W3CDTF">2021-09-21T09:18:59Z</dcterms:created>
  <dcterms:modified xsi:type="dcterms:W3CDTF">2022-08-31T08:22:22Z</dcterms:modified>
</cp:coreProperties>
</file>