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320" r:id="rId3"/>
    <p:sldId id="439" r:id="rId4"/>
    <p:sldId id="266" r:id="rId5"/>
    <p:sldId id="284" r:id="rId6"/>
    <p:sldId id="285" r:id="rId7"/>
    <p:sldId id="286" r:id="rId8"/>
    <p:sldId id="1993219088" r:id="rId9"/>
    <p:sldId id="590" r:id="rId10"/>
    <p:sldId id="1993219087" r:id="rId11"/>
    <p:sldId id="1993219086" r:id="rId12"/>
    <p:sldId id="574" r:id="rId13"/>
    <p:sldId id="1993219342" r:id="rId14"/>
    <p:sldId id="1993219343" r:id="rId15"/>
    <p:sldId id="1993219344" r:id="rId16"/>
    <p:sldId id="1993219345" r:id="rId17"/>
    <p:sldId id="1993219346" r:id="rId18"/>
    <p:sldId id="1993219347" r:id="rId19"/>
    <p:sldId id="1993219348" r:id="rId20"/>
    <p:sldId id="1993219349" r:id="rId21"/>
    <p:sldId id="1993219350" r:id="rId22"/>
    <p:sldId id="1993219082" r:id="rId23"/>
    <p:sldId id="1993219083" r:id="rId24"/>
    <p:sldId id="1993219084" r:id="rId25"/>
    <p:sldId id="1993219085" r:id="rId26"/>
    <p:sldId id="1993219308" r:id="rId27"/>
    <p:sldId id="1993219318" r:id="rId28"/>
    <p:sldId id="407" r:id="rId29"/>
    <p:sldId id="1993219323" r:id="rId30"/>
    <p:sldId id="1993219064" r:id="rId31"/>
    <p:sldId id="1993219073" r:id="rId32"/>
    <p:sldId id="1993219066" r:id="rId33"/>
    <p:sldId id="1993219081" r:id="rId34"/>
    <p:sldId id="1993219072" r:id="rId35"/>
    <p:sldId id="1993219331" r:id="rId36"/>
    <p:sldId id="302" r:id="rId37"/>
    <p:sldId id="1993219341" r:id="rId38"/>
    <p:sldId id="1993219332" r:id="rId3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73" autoAdjust="0"/>
  </p:normalViewPr>
  <p:slideViewPr>
    <p:cSldViewPr snapToGrid="0">
      <p:cViewPr varScale="1">
        <p:scale>
          <a:sx n="67" d="100"/>
          <a:sy n="67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162F5-655A-4A7D-83DC-6D0D73340B2A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4" csCatId="colorful" phldr="1"/>
      <dgm:spPr/>
    </dgm:pt>
    <dgm:pt modelId="{B56758A3-1212-4139-AA96-C22C0392926D}">
      <dgm:prSet phldrT="[Text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กระทรวงสาธารณสุข</a:t>
          </a:r>
        </a:p>
      </dgm:t>
    </dgm:pt>
    <dgm:pt modelId="{B839A152-97A7-4CDA-ADF7-C3818CE814FD}" type="parTrans" cxnId="{F8BF4830-4451-49D2-B01A-D5EC5D5528ED}">
      <dgm:prSet/>
      <dgm:spPr/>
      <dgm:t>
        <a:bodyPr/>
        <a:lstStyle/>
        <a:p>
          <a:endParaRPr lang="th-TH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98DAF4-A56F-4950-8837-C62904F3E696}" type="sibTrans" cxnId="{F8BF4830-4451-49D2-B01A-D5EC5D5528ED}">
      <dgm:prSet/>
      <dgm:spPr/>
      <dgm:t>
        <a:bodyPr/>
        <a:lstStyle/>
        <a:p>
          <a:endParaRPr lang="th-TH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9B7AAA9-E93A-40B9-A78A-E1174E47CF19}">
      <dgm:prSet phldrT="[Text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สปสช</a:t>
          </a:r>
          <a:r>
            <a:rPr lang="en-US" b="1" dirty="0"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3035952-E5FF-4140-A29A-6110765E28BD}" type="parTrans" cxnId="{26D76B68-9B55-44F5-ACF2-94E56A35AB37}">
      <dgm:prSet/>
      <dgm:spPr/>
      <dgm:t>
        <a:bodyPr/>
        <a:lstStyle/>
        <a:p>
          <a:endParaRPr lang="th-TH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FF52962-16CB-4D3A-A058-67456C25CBE3}" type="sibTrans" cxnId="{26D76B68-9B55-44F5-ACF2-94E56A35AB37}">
      <dgm:prSet/>
      <dgm:spPr/>
      <dgm:t>
        <a:bodyPr/>
        <a:lstStyle/>
        <a:p>
          <a:endParaRPr lang="th-TH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079A48D-E61D-49C3-9E89-5726673C76E9}">
      <dgm:prSet phldrT="[Text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ท้องถิ่น</a:t>
          </a:r>
        </a:p>
      </dgm:t>
    </dgm:pt>
    <dgm:pt modelId="{EC6AF035-2166-4EFE-814D-14395B81DDD6}" type="parTrans" cxnId="{E8447F1D-39C7-431C-8011-FB05E6EA8147}">
      <dgm:prSet/>
      <dgm:spPr/>
      <dgm:t>
        <a:bodyPr/>
        <a:lstStyle/>
        <a:p>
          <a:endParaRPr lang="th-TH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3356FD6-5315-4ADE-B0D3-93C9F4485FF1}" type="sibTrans" cxnId="{E8447F1D-39C7-431C-8011-FB05E6EA8147}">
      <dgm:prSet/>
      <dgm:spPr/>
      <dgm:t>
        <a:bodyPr/>
        <a:lstStyle/>
        <a:p>
          <a:endParaRPr lang="th-TH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535A9CC-FEDF-4C6E-AD8E-B7AC9C4E5CDA}" type="pres">
      <dgm:prSet presAssocID="{8B9162F5-655A-4A7D-83DC-6D0D73340B2A}" presName="Name0" presStyleCnt="0">
        <dgm:presLayoutVars>
          <dgm:chMax val="7"/>
          <dgm:dir/>
          <dgm:resizeHandles val="exact"/>
        </dgm:presLayoutVars>
      </dgm:prSet>
      <dgm:spPr/>
    </dgm:pt>
    <dgm:pt modelId="{CF724E7C-933B-4383-BCF7-F5FFA72AEE7F}" type="pres">
      <dgm:prSet presAssocID="{8B9162F5-655A-4A7D-83DC-6D0D73340B2A}" presName="ellipse1" presStyleLbl="vennNode1" presStyleIdx="0" presStyleCnt="3" custLinFactNeighborX="-3267" custLinFactNeighborY="-740">
        <dgm:presLayoutVars>
          <dgm:bulletEnabled val="1"/>
        </dgm:presLayoutVars>
      </dgm:prSet>
      <dgm:spPr/>
    </dgm:pt>
    <dgm:pt modelId="{BF4F85BA-FD22-44B5-A91F-B790ECB4F761}" type="pres">
      <dgm:prSet presAssocID="{8B9162F5-655A-4A7D-83DC-6D0D73340B2A}" presName="ellipse2" presStyleLbl="vennNode1" presStyleIdx="1" presStyleCnt="3">
        <dgm:presLayoutVars>
          <dgm:bulletEnabled val="1"/>
        </dgm:presLayoutVars>
      </dgm:prSet>
      <dgm:spPr/>
    </dgm:pt>
    <dgm:pt modelId="{AF5A357C-6C1A-4B88-8E11-46AFB42E3B86}" type="pres">
      <dgm:prSet presAssocID="{8B9162F5-655A-4A7D-83DC-6D0D73340B2A}" presName="ellipse3" presStyleLbl="vennNode1" presStyleIdx="2" presStyleCnt="3" custLinFactNeighborX="2416" custLinFactNeighborY="548">
        <dgm:presLayoutVars>
          <dgm:bulletEnabled val="1"/>
        </dgm:presLayoutVars>
      </dgm:prSet>
      <dgm:spPr/>
    </dgm:pt>
  </dgm:ptLst>
  <dgm:cxnLst>
    <dgm:cxn modelId="{E8447F1D-39C7-431C-8011-FB05E6EA8147}" srcId="{8B9162F5-655A-4A7D-83DC-6D0D73340B2A}" destId="{7079A48D-E61D-49C3-9E89-5726673C76E9}" srcOrd="2" destOrd="0" parTransId="{EC6AF035-2166-4EFE-814D-14395B81DDD6}" sibTransId="{B3356FD6-5315-4ADE-B0D3-93C9F4485FF1}"/>
    <dgm:cxn modelId="{8F920825-8CF1-4483-9D54-0727C159099E}" type="presOf" srcId="{8B9162F5-655A-4A7D-83DC-6D0D73340B2A}" destId="{1535A9CC-FEDF-4C6E-AD8E-B7AC9C4E5CDA}" srcOrd="0" destOrd="0" presId="urn:microsoft.com/office/officeart/2005/8/layout/rings+Icon"/>
    <dgm:cxn modelId="{F8BF4830-4451-49D2-B01A-D5EC5D5528ED}" srcId="{8B9162F5-655A-4A7D-83DC-6D0D73340B2A}" destId="{B56758A3-1212-4139-AA96-C22C0392926D}" srcOrd="0" destOrd="0" parTransId="{B839A152-97A7-4CDA-ADF7-C3818CE814FD}" sibTransId="{F698DAF4-A56F-4950-8837-C62904F3E696}"/>
    <dgm:cxn modelId="{51547542-5929-4889-A641-89FD5C3983D0}" type="presOf" srcId="{F9B7AAA9-E93A-40B9-A78A-E1174E47CF19}" destId="{BF4F85BA-FD22-44B5-A91F-B790ECB4F761}" srcOrd="0" destOrd="0" presId="urn:microsoft.com/office/officeart/2005/8/layout/rings+Icon"/>
    <dgm:cxn modelId="{26D76B68-9B55-44F5-ACF2-94E56A35AB37}" srcId="{8B9162F5-655A-4A7D-83DC-6D0D73340B2A}" destId="{F9B7AAA9-E93A-40B9-A78A-E1174E47CF19}" srcOrd="1" destOrd="0" parTransId="{E3035952-E5FF-4140-A29A-6110765E28BD}" sibTransId="{7FF52962-16CB-4D3A-A058-67456C25CBE3}"/>
    <dgm:cxn modelId="{AB51DA91-C874-452C-9E7E-EBE4BD9DAF98}" type="presOf" srcId="{B56758A3-1212-4139-AA96-C22C0392926D}" destId="{CF724E7C-933B-4383-BCF7-F5FFA72AEE7F}" srcOrd="0" destOrd="0" presId="urn:microsoft.com/office/officeart/2005/8/layout/rings+Icon"/>
    <dgm:cxn modelId="{E8877E99-F7D2-4C77-94B8-155057ECFE1C}" type="presOf" srcId="{7079A48D-E61D-49C3-9E89-5726673C76E9}" destId="{AF5A357C-6C1A-4B88-8E11-46AFB42E3B86}" srcOrd="0" destOrd="0" presId="urn:microsoft.com/office/officeart/2005/8/layout/rings+Icon"/>
    <dgm:cxn modelId="{091CB66F-3BEA-4314-9801-12ABA9CBB44A}" type="presParOf" srcId="{1535A9CC-FEDF-4C6E-AD8E-B7AC9C4E5CDA}" destId="{CF724E7C-933B-4383-BCF7-F5FFA72AEE7F}" srcOrd="0" destOrd="0" presId="urn:microsoft.com/office/officeart/2005/8/layout/rings+Icon"/>
    <dgm:cxn modelId="{356431D9-84BE-4DF1-AA54-1C64FA2C4E9F}" type="presParOf" srcId="{1535A9CC-FEDF-4C6E-AD8E-B7AC9C4E5CDA}" destId="{BF4F85BA-FD22-44B5-A91F-B790ECB4F761}" srcOrd="1" destOrd="0" presId="urn:microsoft.com/office/officeart/2005/8/layout/rings+Icon"/>
    <dgm:cxn modelId="{EC0563C3-8E37-4C69-89DB-8D0FE955266D}" type="presParOf" srcId="{1535A9CC-FEDF-4C6E-AD8E-B7AC9C4E5CDA}" destId="{AF5A357C-6C1A-4B88-8E11-46AFB42E3B8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907F6-1413-4DF3-B101-56FCC0B1E052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EB338D29-A5BE-40DB-8348-FC2146DB9112}">
      <dgm:prSet phldrT="[Text]" custT="1"/>
      <dgm:spPr/>
      <dgm:t>
        <a:bodyPr/>
        <a:lstStyle/>
        <a:p>
          <a:r>
            <a:rPr lang="th-TH" sz="2400" b="0" dirty="0">
              <a:solidFill>
                <a:schemeClr val="bg1"/>
              </a:solidFill>
              <a:latin typeface="Kanit" pitchFamily="2" charset="-34"/>
              <a:cs typeface="Kanit" pitchFamily="2" charset="-34"/>
            </a:rPr>
            <a:t>เริ่มดำเนินการ </a:t>
          </a:r>
          <a:r>
            <a:rPr lang="th-TH" sz="2400" b="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ปี </a:t>
          </a:r>
          <a:r>
            <a:rPr lang="en-US" sz="2400" b="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2559</a:t>
          </a:r>
          <a:endParaRPr lang="th-TH" sz="2400" b="0" dirty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gm:t>
    </dgm:pt>
    <dgm:pt modelId="{87610EB7-318D-4650-939A-A24C30FF5283}" type="parTrans" cxnId="{FEC72DDB-98AB-4D86-83CE-B6C284E38086}">
      <dgm:prSet/>
      <dgm:spPr/>
      <dgm:t>
        <a:bodyPr/>
        <a:lstStyle/>
        <a:p>
          <a:endParaRPr lang="th-TH" b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gm:t>
    </dgm:pt>
    <dgm:pt modelId="{FA2C1A0B-834D-4EAE-93E4-41F80F7B16AF}" type="sibTrans" cxnId="{FEC72DDB-98AB-4D86-83CE-B6C284E38086}">
      <dgm:prSet/>
      <dgm:spPr/>
      <dgm:t>
        <a:bodyPr/>
        <a:lstStyle/>
        <a:p>
          <a:endParaRPr lang="th-TH" b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gm:t>
    </dgm:pt>
    <dgm:pt modelId="{80EB1923-44E4-4580-AA4F-1EA7295294EC}">
      <dgm:prSet phldrT="[Text]" custT="1"/>
      <dgm:spPr/>
      <dgm:t>
        <a:bodyPr/>
        <a:lstStyle/>
        <a:p>
          <a:r>
            <a:rPr lang="th-TH" sz="2400" b="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ปี</a:t>
          </a:r>
          <a:r>
            <a:rPr lang="en-US" sz="2400" b="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 2563</a:t>
          </a:r>
          <a:endParaRPr lang="th-TH" sz="2400" b="0" dirty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gm:t>
    </dgm:pt>
    <dgm:pt modelId="{6E5515DC-BEBC-4814-83C8-B79FF8E3F1E8}" type="parTrans" cxnId="{4178BF3B-0D15-4AB9-844E-123043946962}">
      <dgm:prSet/>
      <dgm:spPr/>
      <dgm:t>
        <a:bodyPr/>
        <a:lstStyle/>
        <a:p>
          <a:endParaRPr lang="th-TH" b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gm:t>
    </dgm:pt>
    <dgm:pt modelId="{397E0EC8-865B-4AF0-94C0-A3074A6F94E2}" type="sibTrans" cxnId="{4178BF3B-0D15-4AB9-844E-123043946962}">
      <dgm:prSet/>
      <dgm:spPr/>
      <dgm:t>
        <a:bodyPr/>
        <a:lstStyle/>
        <a:p>
          <a:endParaRPr lang="th-TH" b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gm:t>
    </dgm:pt>
    <dgm:pt modelId="{E1FD8E84-37A6-4507-8044-D16EF5EE7572}">
      <dgm:prSet phldrT="[Text]" custT="1"/>
      <dgm:spPr/>
      <dgm:t>
        <a:bodyPr/>
        <a:lstStyle/>
        <a:p>
          <a:r>
            <a:rPr lang="th-TH" sz="2400" b="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ปี</a:t>
          </a:r>
          <a:r>
            <a:rPr lang="en-US" sz="2400" b="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 2564</a:t>
          </a:r>
          <a:endParaRPr lang="th-TH" sz="2400" b="0" dirty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gm:t>
    </dgm:pt>
    <dgm:pt modelId="{9192ABCE-AEC6-4143-95C0-729C8B677671}" type="parTrans" cxnId="{C87F56A8-AEB7-4586-8FF1-52218970D688}">
      <dgm:prSet/>
      <dgm:spPr/>
      <dgm:t>
        <a:bodyPr/>
        <a:lstStyle/>
        <a:p>
          <a:endParaRPr lang="th-TH" b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gm:t>
    </dgm:pt>
    <dgm:pt modelId="{8E9107C3-AD06-4677-9C17-0D0308FEC4D2}" type="sibTrans" cxnId="{C87F56A8-AEB7-4586-8FF1-52218970D688}">
      <dgm:prSet/>
      <dgm:spPr/>
      <dgm:t>
        <a:bodyPr/>
        <a:lstStyle/>
        <a:p>
          <a:endParaRPr lang="th-TH" b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gm:t>
    </dgm:pt>
    <dgm:pt modelId="{CA065AE2-E2EE-42F2-8F26-B3F209143450}">
      <dgm:prSet phldrT="[Text]" custT="1"/>
      <dgm:spPr/>
      <dgm:t>
        <a:bodyPr/>
        <a:lstStyle/>
        <a:p>
          <a:r>
            <a:rPr lang="th-TH" sz="2400" b="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ปี</a:t>
          </a:r>
          <a:r>
            <a:rPr lang="en-US" sz="2400" b="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 2566</a:t>
          </a:r>
          <a:endParaRPr lang="th-TH" sz="2400" b="0" dirty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gm:t>
    </dgm:pt>
    <dgm:pt modelId="{5BEFF8D8-4C9F-4AD4-81DB-F2E014AB1819}" type="parTrans" cxnId="{4D8D072C-9331-4E7E-8089-B47E4A8331AD}">
      <dgm:prSet/>
      <dgm:spPr/>
      <dgm:t>
        <a:bodyPr/>
        <a:lstStyle/>
        <a:p>
          <a:endParaRPr lang="th-TH" b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gm:t>
    </dgm:pt>
    <dgm:pt modelId="{1BA7C917-1184-44A1-A5BC-7442610E585E}" type="sibTrans" cxnId="{4D8D072C-9331-4E7E-8089-B47E4A8331AD}">
      <dgm:prSet/>
      <dgm:spPr/>
      <dgm:t>
        <a:bodyPr/>
        <a:lstStyle/>
        <a:p>
          <a:endParaRPr lang="th-TH" b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gm:t>
    </dgm:pt>
    <dgm:pt modelId="{002494B0-7B42-4353-B7F6-985474DDFED8}" type="pres">
      <dgm:prSet presAssocID="{43C907F6-1413-4DF3-B101-56FCC0B1E052}" presName="Name0" presStyleCnt="0">
        <dgm:presLayoutVars>
          <dgm:dir/>
          <dgm:animLvl val="lvl"/>
          <dgm:resizeHandles val="exact"/>
        </dgm:presLayoutVars>
      </dgm:prSet>
      <dgm:spPr/>
    </dgm:pt>
    <dgm:pt modelId="{A50B86C5-4A73-4490-941A-DF6B12D1F341}" type="pres">
      <dgm:prSet presAssocID="{EB338D29-A5BE-40DB-8348-FC2146DB9112}" presName="parTxOnly" presStyleLbl="node1" presStyleIdx="0" presStyleCnt="4" custScaleX="158378" custScaleY="41473">
        <dgm:presLayoutVars>
          <dgm:chMax val="0"/>
          <dgm:chPref val="0"/>
          <dgm:bulletEnabled val="1"/>
        </dgm:presLayoutVars>
      </dgm:prSet>
      <dgm:spPr/>
    </dgm:pt>
    <dgm:pt modelId="{D667C7CC-0965-4C6F-B690-0DFD0595B8AD}" type="pres">
      <dgm:prSet presAssocID="{FA2C1A0B-834D-4EAE-93E4-41F80F7B16AF}" presName="parTxOnlySpace" presStyleCnt="0"/>
      <dgm:spPr/>
    </dgm:pt>
    <dgm:pt modelId="{E962A7E8-A402-4AF6-9800-8BBFB567EC18}" type="pres">
      <dgm:prSet presAssocID="{80EB1923-44E4-4580-AA4F-1EA7295294EC}" presName="parTxOnly" presStyleLbl="node1" presStyleIdx="1" presStyleCnt="4" custScaleY="41473">
        <dgm:presLayoutVars>
          <dgm:chMax val="0"/>
          <dgm:chPref val="0"/>
          <dgm:bulletEnabled val="1"/>
        </dgm:presLayoutVars>
      </dgm:prSet>
      <dgm:spPr/>
    </dgm:pt>
    <dgm:pt modelId="{DAC7620C-224A-4DFF-985D-51EC1B44A4BE}" type="pres">
      <dgm:prSet presAssocID="{397E0EC8-865B-4AF0-94C0-A3074A6F94E2}" presName="parTxOnlySpace" presStyleCnt="0"/>
      <dgm:spPr/>
    </dgm:pt>
    <dgm:pt modelId="{E9520E64-550E-4ACB-B72B-93625D27CCFC}" type="pres">
      <dgm:prSet presAssocID="{E1FD8E84-37A6-4507-8044-D16EF5EE7572}" presName="parTxOnly" presStyleLbl="node1" presStyleIdx="2" presStyleCnt="4" custScaleY="41473">
        <dgm:presLayoutVars>
          <dgm:chMax val="0"/>
          <dgm:chPref val="0"/>
          <dgm:bulletEnabled val="1"/>
        </dgm:presLayoutVars>
      </dgm:prSet>
      <dgm:spPr/>
    </dgm:pt>
    <dgm:pt modelId="{EC7E4DA2-5864-4AA4-A320-81523303C993}" type="pres">
      <dgm:prSet presAssocID="{8E9107C3-AD06-4677-9C17-0D0308FEC4D2}" presName="parTxOnlySpace" presStyleCnt="0"/>
      <dgm:spPr/>
    </dgm:pt>
    <dgm:pt modelId="{E718DB1B-E1B0-4BDC-BB9E-C4B761A0DF01}" type="pres">
      <dgm:prSet presAssocID="{CA065AE2-E2EE-42F2-8F26-B3F209143450}" presName="parTxOnly" presStyleLbl="node1" presStyleIdx="3" presStyleCnt="4" custScaleY="41473">
        <dgm:presLayoutVars>
          <dgm:chMax val="0"/>
          <dgm:chPref val="0"/>
          <dgm:bulletEnabled val="1"/>
        </dgm:presLayoutVars>
      </dgm:prSet>
      <dgm:spPr/>
    </dgm:pt>
  </dgm:ptLst>
  <dgm:cxnLst>
    <dgm:cxn modelId="{FB41CF1F-46C4-461E-BCF6-48813605FD43}" type="presOf" srcId="{43C907F6-1413-4DF3-B101-56FCC0B1E052}" destId="{002494B0-7B42-4353-B7F6-985474DDFED8}" srcOrd="0" destOrd="0" presId="urn:microsoft.com/office/officeart/2005/8/layout/chevron1"/>
    <dgm:cxn modelId="{7EBC5C29-37CC-4B8A-B6BF-4322115BF029}" type="presOf" srcId="{E1FD8E84-37A6-4507-8044-D16EF5EE7572}" destId="{E9520E64-550E-4ACB-B72B-93625D27CCFC}" srcOrd="0" destOrd="0" presId="urn:microsoft.com/office/officeart/2005/8/layout/chevron1"/>
    <dgm:cxn modelId="{4D8D072C-9331-4E7E-8089-B47E4A8331AD}" srcId="{43C907F6-1413-4DF3-B101-56FCC0B1E052}" destId="{CA065AE2-E2EE-42F2-8F26-B3F209143450}" srcOrd="3" destOrd="0" parTransId="{5BEFF8D8-4C9F-4AD4-81DB-F2E014AB1819}" sibTransId="{1BA7C917-1184-44A1-A5BC-7442610E585E}"/>
    <dgm:cxn modelId="{4178BF3B-0D15-4AB9-844E-123043946962}" srcId="{43C907F6-1413-4DF3-B101-56FCC0B1E052}" destId="{80EB1923-44E4-4580-AA4F-1EA7295294EC}" srcOrd="1" destOrd="0" parTransId="{6E5515DC-BEBC-4814-83C8-B79FF8E3F1E8}" sibTransId="{397E0EC8-865B-4AF0-94C0-A3074A6F94E2}"/>
    <dgm:cxn modelId="{0EE0FB43-68A5-4EAF-8551-A04359E9EDDD}" type="presOf" srcId="{EB338D29-A5BE-40DB-8348-FC2146DB9112}" destId="{A50B86C5-4A73-4490-941A-DF6B12D1F341}" srcOrd="0" destOrd="0" presId="urn:microsoft.com/office/officeart/2005/8/layout/chevron1"/>
    <dgm:cxn modelId="{47438972-AB6A-40D0-91B0-EA6E554A306E}" type="presOf" srcId="{CA065AE2-E2EE-42F2-8F26-B3F209143450}" destId="{E718DB1B-E1B0-4BDC-BB9E-C4B761A0DF01}" srcOrd="0" destOrd="0" presId="urn:microsoft.com/office/officeart/2005/8/layout/chevron1"/>
    <dgm:cxn modelId="{C87F56A8-AEB7-4586-8FF1-52218970D688}" srcId="{43C907F6-1413-4DF3-B101-56FCC0B1E052}" destId="{E1FD8E84-37A6-4507-8044-D16EF5EE7572}" srcOrd="2" destOrd="0" parTransId="{9192ABCE-AEC6-4143-95C0-729C8B677671}" sibTransId="{8E9107C3-AD06-4677-9C17-0D0308FEC4D2}"/>
    <dgm:cxn modelId="{E7B307D1-78B4-4A74-AA00-28A28BBCE148}" type="presOf" srcId="{80EB1923-44E4-4580-AA4F-1EA7295294EC}" destId="{E962A7E8-A402-4AF6-9800-8BBFB567EC18}" srcOrd="0" destOrd="0" presId="urn:microsoft.com/office/officeart/2005/8/layout/chevron1"/>
    <dgm:cxn modelId="{FEC72DDB-98AB-4D86-83CE-B6C284E38086}" srcId="{43C907F6-1413-4DF3-B101-56FCC0B1E052}" destId="{EB338D29-A5BE-40DB-8348-FC2146DB9112}" srcOrd="0" destOrd="0" parTransId="{87610EB7-318D-4650-939A-A24C30FF5283}" sibTransId="{FA2C1A0B-834D-4EAE-93E4-41F80F7B16AF}"/>
    <dgm:cxn modelId="{B62F7561-9BC5-42BE-8A81-6B2AFD4C58B0}" type="presParOf" srcId="{002494B0-7B42-4353-B7F6-985474DDFED8}" destId="{A50B86C5-4A73-4490-941A-DF6B12D1F341}" srcOrd="0" destOrd="0" presId="urn:microsoft.com/office/officeart/2005/8/layout/chevron1"/>
    <dgm:cxn modelId="{FA29714A-13DE-4372-B2A3-B04A5B26043E}" type="presParOf" srcId="{002494B0-7B42-4353-B7F6-985474DDFED8}" destId="{D667C7CC-0965-4C6F-B690-0DFD0595B8AD}" srcOrd="1" destOrd="0" presId="urn:microsoft.com/office/officeart/2005/8/layout/chevron1"/>
    <dgm:cxn modelId="{C2DF0894-60B5-42E7-B4C6-7E85A5F523D6}" type="presParOf" srcId="{002494B0-7B42-4353-B7F6-985474DDFED8}" destId="{E962A7E8-A402-4AF6-9800-8BBFB567EC18}" srcOrd="2" destOrd="0" presId="urn:microsoft.com/office/officeart/2005/8/layout/chevron1"/>
    <dgm:cxn modelId="{65DBC509-B673-41F0-97B2-D43B57FDEFE9}" type="presParOf" srcId="{002494B0-7B42-4353-B7F6-985474DDFED8}" destId="{DAC7620C-224A-4DFF-985D-51EC1B44A4BE}" srcOrd="3" destOrd="0" presId="urn:microsoft.com/office/officeart/2005/8/layout/chevron1"/>
    <dgm:cxn modelId="{A629E07A-50CD-468E-9CD9-7E5AE877FD9B}" type="presParOf" srcId="{002494B0-7B42-4353-B7F6-985474DDFED8}" destId="{E9520E64-550E-4ACB-B72B-93625D27CCFC}" srcOrd="4" destOrd="0" presId="urn:microsoft.com/office/officeart/2005/8/layout/chevron1"/>
    <dgm:cxn modelId="{06938B04-2ABC-4EAE-BC8B-C0F7BD97F4DD}" type="presParOf" srcId="{002494B0-7B42-4353-B7F6-985474DDFED8}" destId="{EC7E4DA2-5864-4AA4-A320-81523303C993}" srcOrd="5" destOrd="0" presId="urn:microsoft.com/office/officeart/2005/8/layout/chevron1"/>
    <dgm:cxn modelId="{2B79803C-01C3-4BDF-84B9-790D476D8825}" type="presParOf" srcId="{002494B0-7B42-4353-B7F6-985474DDFED8}" destId="{E718DB1B-E1B0-4BDC-BB9E-C4B761A0DF0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8BDF3B-D582-4142-AAB2-C4890CBD4BB1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F1C23414-BF58-45B3-80B2-C98E29C33FF8}">
      <dgm:prSet phldrT="[Text]"/>
      <dgm:spPr>
        <a:ln>
          <a:solidFill>
            <a:schemeClr val="bg1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dirty="0">
              <a:solidFill>
                <a:srgbClr val="0070C0"/>
              </a:solidFill>
              <a:latin typeface="Kanit" pitchFamily="2" charset="-34"/>
              <a:cs typeface="Kanit" pitchFamily="2" charset="-34"/>
            </a:rPr>
            <a:t>คัดกรอง</a:t>
          </a:r>
          <a:r>
            <a:rPr lang="th-TH" dirty="0">
              <a:latin typeface="Kanit" pitchFamily="2" charset="-34"/>
              <a:cs typeface="Kanit" pitchFamily="2" charset="-34"/>
            </a:rPr>
            <a:t>ผู้มีภาวะพึ่งพิง</a:t>
          </a:r>
          <a:br>
            <a:rPr lang="th-TH" dirty="0">
              <a:latin typeface="Kanit" pitchFamily="2" charset="-34"/>
              <a:cs typeface="Kanit" pitchFamily="2" charset="-34"/>
            </a:rPr>
          </a:br>
          <a:r>
            <a:rPr lang="th-TH" dirty="0">
              <a:latin typeface="Kanit" pitchFamily="2" charset="-34"/>
              <a:cs typeface="Kanit" pitchFamily="2" charset="-34"/>
            </a:rPr>
            <a:t>(</a:t>
          </a:r>
          <a:r>
            <a:rPr lang="en-US" dirty="0">
              <a:latin typeface="Kanit" pitchFamily="2" charset="-34"/>
              <a:cs typeface="Kanit" pitchFamily="2" charset="-34"/>
            </a:rPr>
            <a:t>ADL&lt;=11</a:t>
          </a:r>
          <a:r>
            <a:rPr lang="th-TH" dirty="0">
              <a:latin typeface="Kanit" pitchFamily="2" charset="-34"/>
              <a:cs typeface="Kanit" pitchFamily="2" charset="-34"/>
            </a:rPr>
            <a:t>)</a:t>
          </a:r>
          <a:br>
            <a:rPr lang="th-TH" dirty="0">
              <a:latin typeface="Kanit" pitchFamily="2" charset="-34"/>
              <a:cs typeface="Kanit" pitchFamily="2" charset="-34"/>
            </a:rPr>
          </a:br>
          <a:r>
            <a:rPr lang="th-TH" dirty="0">
              <a:latin typeface="Kanit" pitchFamily="2" charset="-34"/>
              <a:cs typeface="Kanit" pitchFamily="2" charset="-34"/>
            </a:rPr>
            <a:t>รายเก่า</a:t>
          </a:r>
          <a:r>
            <a:rPr lang="en-US" dirty="0">
              <a:latin typeface="Kanit" pitchFamily="2" charset="-34"/>
              <a:cs typeface="Kanit" pitchFamily="2" charset="-34"/>
            </a:rPr>
            <a:t>+</a:t>
          </a:r>
          <a:r>
            <a:rPr lang="th-TH" dirty="0">
              <a:latin typeface="Kanit" pitchFamily="2" charset="-34"/>
              <a:cs typeface="Kanit" pitchFamily="2" charset="-34"/>
            </a:rPr>
            <a:t>รายใหม่</a:t>
          </a:r>
        </a:p>
      </dgm:t>
    </dgm:pt>
    <dgm:pt modelId="{FF905EEA-0E2E-4621-B957-276E4CDB20EF}" type="parTrans" cxnId="{17E44DFB-0454-4AF3-BD3F-1BDD1A687E4B}">
      <dgm:prSet/>
      <dgm:spPr/>
      <dgm:t>
        <a:bodyPr/>
        <a:lstStyle/>
        <a:p>
          <a:endParaRPr lang="th-TH">
            <a:latin typeface="Kanit" pitchFamily="2" charset="-34"/>
            <a:cs typeface="Kanit" pitchFamily="2" charset="-34"/>
          </a:endParaRPr>
        </a:p>
      </dgm:t>
    </dgm:pt>
    <dgm:pt modelId="{6A18AE62-1104-483A-902B-3C93F74CA184}" type="sibTrans" cxnId="{17E44DFB-0454-4AF3-BD3F-1BDD1A687E4B}">
      <dgm:prSet/>
      <dgm:spPr/>
      <dgm:t>
        <a:bodyPr/>
        <a:lstStyle/>
        <a:p>
          <a:endParaRPr lang="th-TH">
            <a:latin typeface="Kanit" pitchFamily="2" charset="-34"/>
            <a:cs typeface="Kanit" pitchFamily="2" charset="-34"/>
          </a:endParaRPr>
        </a:p>
      </dgm:t>
    </dgm:pt>
    <dgm:pt modelId="{4ED7F265-35BF-47CE-9EDD-22494E8517A2}">
      <dgm:prSet phldrT="[Text]"/>
      <dgm:spPr>
        <a:ln>
          <a:solidFill>
            <a:schemeClr val="bg1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dirty="0">
              <a:solidFill>
                <a:srgbClr val="0070C0"/>
              </a:solidFill>
              <a:latin typeface="Kanit" pitchFamily="2" charset="-34"/>
              <a:cs typeface="Kanit" pitchFamily="2" charset="-34"/>
            </a:rPr>
            <a:t>บันทึกผู้มีภาวะพึ่งพิง</a:t>
          </a:r>
          <a:br>
            <a:rPr lang="th-TH" dirty="0">
              <a:solidFill>
                <a:srgbClr val="0070C0"/>
              </a:solidFill>
              <a:latin typeface="Kanit" pitchFamily="2" charset="-34"/>
              <a:cs typeface="Kanit" pitchFamily="2" charset="-34"/>
            </a:rPr>
          </a:br>
          <a:r>
            <a:rPr lang="th-TH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เข้าโปรแกรม </a:t>
          </a:r>
          <a:r>
            <a:rPr lang="en-US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LTC </a:t>
          </a:r>
          <a:r>
            <a:rPr lang="th-TH" dirty="0">
              <a:latin typeface="Kanit" pitchFamily="2" charset="-34"/>
              <a:cs typeface="Kanit" pitchFamily="2" charset="-34"/>
            </a:rPr>
            <a:t>(สปสช</a:t>
          </a:r>
          <a:r>
            <a:rPr lang="en-US" dirty="0">
              <a:latin typeface="Kanit" pitchFamily="2" charset="-34"/>
              <a:cs typeface="Kanit" pitchFamily="2" charset="-34"/>
            </a:rPr>
            <a:t>.</a:t>
          </a:r>
          <a:r>
            <a:rPr lang="th-TH" dirty="0">
              <a:latin typeface="Kanit" pitchFamily="2" charset="-34"/>
              <a:cs typeface="Kanit" pitchFamily="2" charset="-34"/>
            </a:rPr>
            <a:t>)</a:t>
          </a:r>
        </a:p>
      </dgm:t>
    </dgm:pt>
    <dgm:pt modelId="{D7EBC447-5BD7-48A5-8D73-3C1FA6514286}" type="parTrans" cxnId="{FA7E2977-80D5-424B-A1E1-8B7B56BCA474}">
      <dgm:prSet/>
      <dgm:spPr/>
      <dgm:t>
        <a:bodyPr/>
        <a:lstStyle/>
        <a:p>
          <a:endParaRPr lang="th-TH">
            <a:latin typeface="Kanit" pitchFamily="2" charset="-34"/>
            <a:cs typeface="Kanit" pitchFamily="2" charset="-34"/>
          </a:endParaRPr>
        </a:p>
      </dgm:t>
    </dgm:pt>
    <dgm:pt modelId="{811CAAE4-FAE9-47BB-A673-A324C34170F5}" type="sibTrans" cxnId="{FA7E2977-80D5-424B-A1E1-8B7B56BCA474}">
      <dgm:prSet/>
      <dgm:spPr/>
      <dgm:t>
        <a:bodyPr/>
        <a:lstStyle/>
        <a:p>
          <a:endParaRPr lang="th-TH">
            <a:latin typeface="Kanit" pitchFamily="2" charset="-34"/>
            <a:cs typeface="Kanit" pitchFamily="2" charset="-34"/>
          </a:endParaRPr>
        </a:p>
      </dgm:t>
    </dgm:pt>
    <dgm:pt modelId="{8947C534-8752-46F9-B86F-2527A6A32CA7}">
      <dgm:prSet phldrT="[Text]"/>
      <dgm:spPr>
        <a:ln>
          <a:solidFill>
            <a:schemeClr val="bg1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dirty="0">
              <a:solidFill>
                <a:srgbClr val="0070C0"/>
              </a:solidFill>
              <a:latin typeface="Kanit" pitchFamily="2" charset="-34"/>
              <a:cs typeface="Kanit" pitchFamily="2" charset="-34"/>
            </a:rPr>
            <a:t>เสนอโครงการ</a:t>
          </a:r>
          <a:r>
            <a:rPr lang="en-US" dirty="0">
              <a:solidFill>
                <a:srgbClr val="0070C0"/>
              </a:solidFill>
              <a:latin typeface="Kanit" pitchFamily="2" charset="-34"/>
              <a:cs typeface="Kanit" pitchFamily="2" charset="-34"/>
            </a:rPr>
            <a:t>+CP</a:t>
          </a:r>
          <a:br>
            <a:rPr lang="th-TH" dirty="0">
              <a:latin typeface="Kanit" pitchFamily="2" charset="-34"/>
              <a:cs typeface="Kanit" pitchFamily="2" charset="-34"/>
            </a:rPr>
          </a:br>
          <a:r>
            <a:rPr lang="th-TH" dirty="0">
              <a:latin typeface="Kanit" pitchFamily="2" charset="-34"/>
              <a:cs typeface="Kanit" pitchFamily="2" charset="-34"/>
            </a:rPr>
            <a:t>เพื่อขออนุมัติ</a:t>
          </a:r>
        </a:p>
      </dgm:t>
    </dgm:pt>
    <dgm:pt modelId="{B8050DD1-309D-4ED7-B637-8F937050FF2A}" type="parTrans" cxnId="{402A5571-8B90-4FCD-A89B-FA2A72E7A9AE}">
      <dgm:prSet/>
      <dgm:spPr/>
      <dgm:t>
        <a:bodyPr/>
        <a:lstStyle/>
        <a:p>
          <a:endParaRPr lang="th-TH">
            <a:latin typeface="Kanit" pitchFamily="2" charset="-34"/>
            <a:cs typeface="Kanit" pitchFamily="2" charset="-34"/>
          </a:endParaRPr>
        </a:p>
      </dgm:t>
    </dgm:pt>
    <dgm:pt modelId="{CC9AAA77-101E-4FB6-99A1-3D16840D0D13}" type="sibTrans" cxnId="{402A5571-8B90-4FCD-A89B-FA2A72E7A9AE}">
      <dgm:prSet/>
      <dgm:spPr/>
      <dgm:t>
        <a:bodyPr/>
        <a:lstStyle/>
        <a:p>
          <a:endParaRPr lang="th-TH">
            <a:latin typeface="Kanit" pitchFamily="2" charset="-34"/>
            <a:cs typeface="Kanit" pitchFamily="2" charset="-34"/>
          </a:endParaRPr>
        </a:p>
      </dgm:t>
    </dgm:pt>
    <dgm:pt modelId="{AD6ABB99-5989-44C4-B4CD-7A4A85BDBBDD}">
      <dgm:prSet phldrT="[Text]"/>
      <dgm:spPr>
        <a:ln>
          <a:solidFill>
            <a:schemeClr val="bg1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dirty="0">
              <a:solidFill>
                <a:srgbClr val="0070C0"/>
              </a:solidFill>
              <a:latin typeface="Kanit" pitchFamily="2" charset="-34"/>
              <a:cs typeface="Kanit" pitchFamily="2" charset="-34"/>
            </a:rPr>
            <a:t>พิจารณาอนุมัติ</a:t>
          </a:r>
          <a:r>
            <a:rPr lang="th-TH" dirty="0">
              <a:latin typeface="Kanit" pitchFamily="2" charset="-34"/>
              <a:cs typeface="Kanit" pitchFamily="2" charset="-34"/>
            </a:rPr>
            <a:t>โครงการและค่าใช้จ่ายตาม </a:t>
          </a:r>
          <a:r>
            <a:rPr lang="en-US" dirty="0">
              <a:latin typeface="Kanit" pitchFamily="2" charset="-34"/>
              <a:cs typeface="Kanit" pitchFamily="2" charset="-34"/>
            </a:rPr>
            <a:t>CP</a:t>
          </a:r>
          <a:endParaRPr lang="th-TH" dirty="0">
            <a:latin typeface="Kanit" pitchFamily="2" charset="-34"/>
            <a:cs typeface="Kanit" pitchFamily="2" charset="-34"/>
          </a:endParaRPr>
        </a:p>
      </dgm:t>
    </dgm:pt>
    <dgm:pt modelId="{CD25CC2C-C290-4381-8705-A06F5588B1A3}" type="parTrans" cxnId="{07185BA9-1641-413D-9202-E107CDBE4830}">
      <dgm:prSet/>
      <dgm:spPr/>
      <dgm:t>
        <a:bodyPr/>
        <a:lstStyle/>
        <a:p>
          <a:endParaRPr lang="th-TH">
            <a:latin typeface="Kanit" pitchFamily="2" charset="-34"/>
            <a:cs typeface="Kanit" pitchFamily="2" charset="-34"/>
          </a:endParaRPr>
        </a:p>
      </dgm:t>
    </dgm:pt>
    <dgm:pt modelId="{C4BEE2C5-BC0E-4F10-A05D-86882175C80D}" type="sibTrans" cxnId="{07185BA9-1641-413D-9202-E107CDBE4830}">
      <dgm:prSet/>
      <dgm:spPr/>
      <dgm:t>
        <a:bodyPr/>
        <a:lstStyle/>
        <a:p>
          <a:endParaRPr lang="th-TH">
            <a:latin typeface="Kanit" pitchFamily="2" charset="-34"/>
            <a:cs typeface="Kanit" pitchFamily="2" charset="-34"/>
          </a:endParaRPr>
        </a:p>
      </dgm:t>
    </dgm:pt>
    <dgm:pt modelId="{2BFD27E1-FC43-4E66-973C-D38CEB55C220}" type="pres">
      <dgm:prSet presAssocID="{4E8BDF3B-D582-4142-AAB2-C4890CBD4BB1}" presName="linearFlow" presStyleCnt="0">
        <dgm:presLayoutVars>
          <dgm:resizeHandles val="exact"/>
        </dgm:presLayoutVars>
      </dgm:prSet>
      <dgm:spPr/>
    </dgm:pt>
    <dgm:pt modelId="{AF4B939F-FAB9-4994-B3C4-C983B4168C9D}" type="pres">
      <dgm:prSet presAssocID="{F1C23414-BF58-45B3-80B2-C98E29C33FF8}" presName="node" presStyleLbl="node1" presStyleIdx="0" presStyleCnt="4" custScaleX="101327">
        <dgm:presLayoutVars>
          <dgm:bulletEnabled val="1"/>
        </dgm:presLayoutVars>
      </dgm:prSet>
      <dgm:spPr/>
    </dgm:pt>
    <dgm:pt modelId="{267AAFB4-0231-4012-B4DD-0B9C187FBFDD}" type="pres">
      <dgm:prSet presAssocID="{6A18AE62-1104-483A-902B-3C93F74CA184}" presName="sibTrans" presStyleLbl="sibTrans2D1" presStyleIdx="0" presStyleCnt="3"/>
      <dgm:spPr/>
    </dgm:pt>
    <dgm:pt modelId="{FC13454B-8899-4E69-824C-D22B15A54B0D}" type="pres">
      <dgm:prSet presAssocID="{6A18AE62-1104-483A-902B-3C93F74CA184}" presName="connectorText" presStyleLbl="sibTrans2D1" presStyleIdx="0" presStyleCnt="3"/>
      <dgm:spPr/>
    </dgm:pt>
    <dgm:pt modelId="{1D9A6B72-26E9-42FC-886D-F076C56B2F3D}" type="pres">
      <dgm:prSet presAssocID="{4ED7F265-35BF-47CE-9EDD-22494E8517A2}" presName="node" presStyleLbl="node1" presStyleIdx="1" presStyleCnt="4" custScaleX="101327">
        <dgm:presLayoutVars>
          <dgm:bulletEnabled val="1"/>
        </dgm:presLayoutVars>
      </dgm:prSet>
      <dgm:spPr/>
    </dgm:pt>
    <dgm:pt modelId="{25C339FE-2DD8-473B-9DB5-DD684ABF5DAF}" type="pres">
      <dgm:prSet presAssocID="{811CAAE4-FAE9-47BB-A673-A324C34170F5}" presName="sibTrans" presStyleLbl="sibTrans2D1" presStyleIdx="1" presStyleCnt="3"/>
      <dgm:spPr/>
    </dgm:pt>
    <dgm:pt modelId="{A51921AD-58C6-4FCD-9D01-9F030C98D8EA}" type="pres">
      <dgm:prSet presAssocID="{811CAAE4-FAE9-47BB-A673-A324C34170F5}" presName="connectorText" presStyleLbl="sibTrans2D1" presStyleIdx="1" presStyleCnt="3"/>
      <dgm:spPr/>
    </dgm:pt>
    <dgm:pt modelId="{FFDFEDD0-92B3-4C8E-B116-1624F9CC1197}" type="pres">
      <dgm:prSet presAssocID="{8947C534-8752-46F9-B86F-2527A6A32CA7}" presName="node" presStyleLbl="node1" presStyleIdx="2" presStyleCnt="4" custScaleX="101327">
        <dgm:presLayoutVars>
          <dgm:bulletEnabled val="1"/>
        </dgm:presLayoutVars>
      </dgm:prSet>
      <dgm:spPr/>
    </dgm:pt>
    <dgm:pt modelId="{751116EF-281B-46BA-97C3-2F7A5B24BFF1}" type="pres">
      <dgm:prSet presAssocID="{CC9AAA77-101E-4FB6-99A1-3D16840D0D13}" presName="sibTrans" presStyleLbl="sibTrans2D1" presStyleIdx="2" presStyleCnt="3"/>
      <dgm:spPr/>
    </dgm:pt>
    <dgm:pt modelId="{0A96BC94-13E7-4F63-B08D-472E941A2D37}" type="pres">
      <dgm:prSet presAssocID="{CC9AAA77-101E-4FB6-99A1-3D16840D0D13}" presName="connectorText" presStyleLbl="sibTrans2D1" presStyleIdx="2" presStyleCnt="3"/>
      <dgm:spPr/>
    </dgm:pt>
    <dgm:pt modelId="{03BCF669-8A21-4980-B97A-06B8286F5767}" type="pres">
      <dgm:prSet presAssocID="{AD6ABB99-5989-44C4-B4CD-7A4A85BDBBDD}" presName="node" presStyleLbl="node1" presStyleIdx="3" presStyleCnt="4" custScaleX="101327">
        <dgm:presLayoutVars>
          <dgm:bulletEnabled val="1"/>
        </dgm:presLayoutVars>
      </dgm:prSet>
      <dgm:spPr/>
    </dgm:pt>
  </dgm:ptLst>
  <dgm:cxnLst>
    <dgm:cxn modelId="{6EE87022-D656-43CD-887C-5BED943D90A4}" type="presOf" srcId="{8947C534-8752-46F9-B86F-2527A6A32CA7}" destId="{FFDFEDD0-92B3-4C8E-B116-1624F9CC1197}" srcOrd="0" destOrd="0" presId="urn:microsoft.com/office/officeart/2005/8/layout/process2"/>
    <dgm:cxn modelId="{3051332B-4349-49DA-8214-ACDD34AE57A3}" type="presOf" srcId="{6A18AE62-1104-483A-902B-3C93F74CA184}" destId="{FC13454B-8899-4E69-824C-D22B15A54B0D}" srcOrd="1" destOrd="0" presId="urn:microsoft.com/office/officeart/2005/8/layout/process2"/>
    <dgm:cxn modelId="{BD3CE32C-111C-4403-B432-9288767A6CC1}" type="presOf" srcId="{F1C23414-BF58-45B3-80B2-C98E29C33FF8}" destId="{AF4B939F-FAB9-4994-B3C4-C983B4168C9D}" srcOrd="0" destOrd="0" presId="urn:microsoft.com/office/officeart/2005/8/layout/process2"/>
    <dgm:cxn modelId="{329F815F-7491-4C26-8480-8B9FB7A3B0E4}" type="presOf" srcId="{CC9AAA77-101E-4FB6-99A1-3D16840D0D13}" destId="{751116EF-281B-46BA-97C3-2F7A5B24BFF1}" srcOrd="0" destOrd="0" presId="urn:microsoft.com/office/officeart/2005/8/layout/process2"/>
    <dgm:cxn modelId="{B0E6EA5F-1BC1-41D2-A186-D805372E3C3A}" type="presOf" srcId="{4E8BDF3B-D582-4142-AAB2-C4890CBD4BB1}" destId="{2BFD27E1-FC43-4E66-973C-D38CEB55C220}" srcOrd="0" destOrd="0" presId="urn:microsoft.com/office/officeart/2005/8/layout/process2"/>
    <dgm:cxn modelId="{402A5571-8B90-4FCD-A89B-FA2A72E7A9AE}" srcId="{4E8BDF3B-D582-4142-AAB2-C4890CBD4BB1}" destId="{8947C534-8752-46F9-B86F-2527A6A32CA7}" srcOrd="2" destOrd="0" parTransId="{B8050DD1-309D-4ED7-B637-8F937050FF2A}" sibTransId="{CC9AAA77-101E-4FB6-99A1-3D16840D0D13}"/>
    <dgm:cxn modelId="{FA7E2977-80D5-424B-A1E1-8B7B56BCA474}" srcId="{4E8BDF3B-D582-4142-AAB2-C4890CBD4BB1}" destId="{4ED7F265-35BF-47CE-9EDD-22494E8517A2}" srcOrd="1" destOrd="0" parTransId="{D7EBC447-5BD7-48A5-8D73-3C1FA6514286}" sibTransId="{811CAAE4-FAE9-47BB-A673-A324C34170F5}"/>
    <dgm:cxn modelId="{D7B68C77-07B7-4440-8B99-69CAD524DE45}" type="presOf" srcId="{AD6ABB99-5989-44C4-B4CD-7A4A85BDBBDD}" destId="{03BCF669-8A21-4980-B97A-06B8286F5767}" srcOrd="0" destOrd="0" presId="urn:microsoft.com/office/officeart/2005/8/layout/process2"/>
    <dgm:cxn modelId="{28A53781-4B70-4064-A737-C00DA1D1E1C4}" type="presOf" srcId="{6A18AE62-1104-483A-902B-3C93F74CA184}" destId="{267AAFB4-0231-4012-B4DD-0B9C187FBFDD}" srcOrd="0" destOrd="0" presId="urn:microsoft.com/office/officeart/2005/8/layout/process2"/>
    <dgm:cxn modelId="{A46BD788-9C24-4500-BFA9-44289C9BF65C}" type="presOf" srcId="{811CAAE4-FAE9-47BB-A673-A324C34170F5}" destId="{A51921AD-58C6-4FCD-9D01-9F030C98D8EA}" srcOrd="1" destOrd="0" presId="urn:microsoft.com/office/officeart/2005/8/layout/process2"/>
    <dgm:cxn modelId="{BAC6ACA3-4EFB-47F7-BE95-48139C9D26EE}" type="presOf" srcId="{4ED7F265-35BF-47CE-9EDD-22494E8517A2}" destId="{1D9A6B72-26E9-42FC-886D-F076C56B2F3D}" srcOrd="0" destOrd="0" presId="urn:microsoft.com/office/officeart/2005/8/layout/process2"/>
    <dgm:cxn modelId="{07185BA9-1641-413D-9202-E107CDBE4830}" srcId="{4E8BDF3B-D582-4142-AAB2-C4890CBD4BB1}" destId="{AD6ABB99-5989-44C4-B4CD-7A4A85BDBBDD}" srcOrd="3" destOrd="0" parTransId="{CD25CC2C-C290-4381-8705-A06F5588B1A3}" sibTransId="{C4BEE2C5-BC0E-4F10-A05D-86882175C80D}"/>
    <dgm:cxn modelId="{58B5F6BB-CD1A-495A-B44B-E8EAFEA06AEE}" type="presOf" srcId="{811CAAE4-FAE9-47BB-A673-A324C34170F5}" destId="{25C339FE-2DD8-473B-9DB5-DD684ABF5DAF}" srcOrd="0" destOrd="0" presId="urn:microsoft.com/office/officeart/2005/8/layout/process2"/>
    <dgm:cxn modelId="{D4A63DC6-1B28-4015-8472-8C37D3ABA192}" type="presOf" srcId="{CC9AAA77-101E-4FB6-99A1-3D16840D0D13}" destId="{0A96BC94-13E7-4F63-B08D-472E941A2D37}" srcOrd="1" destOrd="0" presId="urn:microsoft.com/office/officeart/2005/8/layout/process2"/>
    <dgm:cxn modelId="{17E44DFB-0454-4AF3-BD3F-1BDD1A687E4B}" srcId="{4E8BDF3B-D582-4142-AAB2-C4890CBD4BB1}" destId="{F1C23414-BF58-45B3-80B2-C98E29C33FF8}" srcOrd="0" destOrd="0" parTransId="{FF905EEA-0E2E-4621-B957-276E4CDB20EF}" sibTransId="{6A18AE62-1104-483A-902B-3C93F74CA184}"/>
    <dgm:cxn modelId="{CE3FE061-087E-49BA-85FE-320832DE8C8B}" type="presParOf" srcId="{2BFD27E1-FC43-4E66-973C-D38CEB55C220}" destId="{AF4B939F-FAB9-4994-B3C4-C983B4168C9D}" srcOrd="0" destOrd="0" presId="urn:microsoft.com/office/officeart/2005/8/layout/process2"/>
    <dgm:cxn modelId="{0A3AAAB1-5F5D-44BF-9290-EFF8FF96C32F}" type="presParOf" srcId="{2BFD27E1-FC43-4E66-973C-D38CEB55C220}" destId="{267AAFB4-0231-4012-B4DD-0B9C187FBFDD}" srcOrd="1" destOrd="0" presId="urn:microsoft.com/office/officeart/2005/8/layout/process2"/>
    <dgm:cxn modelId="{52182341-5020-4B06-B83A-1919995E1549}" type="presParOf" srcId="{267AAFB4-0231-4012-B4DD-0B9C187FBFDD}" destId="{FC13454B-8899-4E69-824C-D22B15A54B0D}" srcOrd="0" destOrd="0" presId="urn:microsoft.com/office/officeart/2005/8/layout/process2"/>
    <dgm:cxn modelId="{58FC7776-9E90-4432-98C1-86143FC8F07D}" type="presParOf" srcId="{2BFD27E1-FC43-4E66-973C-D38CEB55C220}" destId="{1D9A6B72-26E9-42FC-886D-F076C56B2F3D}" srcOrd="2" destOrd="0" presId="urn:microsoft.com/office/officeart/2005/8/layout/process2"/>
    <dgm:cxn modelId="{B78BFC7E-0A22-41B7-85CB-245BA160C3B1}" type="presParOf" srcId="{2BFD27E1-FC43-4E66-973C-D38CEB55C220}" destId="{25C339FE-2DD8-473B-9DB5-DD684ABF5DAF}" srcOrd="3" destOrd="0" presId="urn:microsoft.com/office/officeart/2005/8/layout/process2"/>
    <dgm:cxn modelId="{4E42BE2F-AE05-47B3-8E08-7685A808531A}" type="presParOf" srcId="{25C339FE-2DD8-473B-9DB5-DD684ABF5DAF}" destId="{A51921AD-58C6-4FCD-9D01-9F030C98D8EA}" srcOrd="0" destOrd="0" presId="urn:microsoft.com/office/officeart/2005/8/layout/process2"/>
    <dgm:cxn modelId="{F5DC0FFF-8408-4387-8963-26E4C8FBEC43}" type="presParOf" srcId="{2BFD27E1-FC43-4E66-973C-D38CEB55C220}" destId="{FFDFEDD0-92B3-4C8E-B116-1624F9CC1197}" srcOrd="4" destOrd="0" presId="urn:microsoft.com/office/officeart/2005/8/layout/process2"/>
    <dgm:cxn modelId="{9893136D-CCED-43E6-8DD7-181B0680A7A0}" type="presParOf" srcId="{2BFD27E1-FC43-4E66-973C-D38CEB55C220}" destId="{751116EF-281B-46BA-97C3-2F7A5B24BFF1}" srcOrd="5" destOrd="0" presId="urn:microsoft.com/office/officeart/2005/8/layout/process2"/>
    <dgm:cxn modelId="{808795AA-2F69-4AC9-ADAD-242FFB920281}" type="presParOf" srcId="{751116EF-281B-46BA-97C3-2F7A5B24BFF1}" destId="{0A96BC94-13E7-4F63-B08D-472E941A2D37}" srcOrd="0" destOrd="0" presId="urn:microsoft.com/office/officeart/2005/8/layout/process2"/>
    <dgm:cxn modelId="{7137598C-0DFE-4501-BCBC-7BDBF283B48F}" type="presParOf" srcId="{2BFD27E1-FC43-4E66-973C-D38CEB55C220}" destId="{03BCF669-8A21-4980-B97A-06B8286F576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24E7C-933B-4383-BCF7-F5FFA72AEE7F}">
      <dsp:nvSpPr>
        <dsp:cNvPr id="0" name=""/>
        <dsp:cNvSpPr/>
      </dsp:nvSpPr>
      <dsp:spPr>
        <a:xfrm>
          <a:off x="1057271" y="0"/>
          <a:ext cx="2871551" cy="287151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กระทรวงสาธารณสุข</a:t>
          </a:r>
        </a:p>
      </dsp:txBody>
      <dsp:txXfrm>
        <a:off x="1477800" y="420523"/>
        <a:ext cx="2030493" cy="2030464"/>
      </dsp:txXfrm>
    </dsp:sp>
    <dsp:sp modelId="{BF4F85BA-FD22-44B5-A91F-B790ECB4F761}">
      <dsp:nvSpPr>
        <dsp:cNvPr id="0" name=""/>
        <dsp:cNvSpPr/>
      </dsp:nvSpPr>
      <dsp:spPr>
        <a:xfrm>
          <a:off x="2629098" y="1915137"/>
          <a:ext cx="2871551" cy="2871510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สปสช</a:t>
          </a:r>
          <a:r>
            <a:rPr lang="en-US" sz="4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endParaRPr lang="th-TH" sz="42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49627" y="2335660"/>
        <a:ext cx="2030493" cy="2030464"/>
      </dsp:txXfrm>
    </dsp:sp>
    <dsp:sp modelId="{AF5A357C-6C1A-4B88-8E11-46AFB42E3B86}">
      <dsp:nvSpPr>
        <dsp:cNvPr id="0" name=""/>
        <dsp:cNvSpPr/>
      </dsp:nvSpPr>
      <dsp:spPr>
        <a:xfrm>
          <a:off x="4174740" y="15735"/>
          <a:ext cx="2871551" cy="2871510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ท้องถิ่น</a:t>
          </a:r>
        </a:p>
      </dsp:txBody>
      <dsp:txXfrm>
        <a:off x="4595269" y="436258"/>
        <a:ext cx="2030493" cy="2030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B86C5-4A73-4490-941A-DF6B12D1F341}">
      <dsp:nvSpPr>
        <dsp:cNvPr id="0" name=""/>
        <dsp:cNvSpPr/>
      </dsp:nvSpPr>
      <dsp:spPr>
        <a:xfrm>
          <a:off x="956" y="2245860"/>
          <a:ext cx="4102916" cy="42975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kern="1200" dirty="0">
              <a:solidFill>
                <a:schemeClr val="bg1"/>
              </a:solidFill>
              <a:latin typeface="Kanit" pitchFamily="2" charset="-34"/>
              <a:cs typeface="Kanit" pitchFamily="2" charset="-34"/>
            </a:rPr>
            <a:t>เริ่มดำเนินการ </a:t>
          </a:r>
          <a:r>
            <a:rPr lang="th-TH" sz="2400" b="0" kern="120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ปี </a:t>
          </a:r>
          <a:r>
            <a:rPr lang="en-US" sz="2400" b="0" kern="120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2559</a:t>
          </a:r>
          <a:endParaRPr lang="th-TH" sz="2400" b="0" kern="1200" dirty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sp:txBody>
      <dsp:txXfrm>
        <a:off x="215835" y="2245860"/>
        <a:ext cx="3673159" cy="429757"/>
      </dsp:txXfrm>
    </dsp:sp>
    <dsp:sp modelId="{E962A7E8-A402-4AF6-9800-8BBFB567EC18}">
      <dsp:nvSpPr>
        <dsp:cNvPr id="0" name=""/>
        <dsp:cNvSpPr/>
      </dsp:nvSpPr>
      <dsp:spPr>
        <a:xfrm>
          <a:off x="3844815" y="2245860"/>
          <a:ext cx="2590584" cy="4297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kern="120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ปี</a:t>
          </a:r>
          <a:r>
            <a:rPr lang="en-US" sz="2400" b="0" kern="120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 2563</a:t>
          </a:r>
          <a:endParaRPr lang="th-TH" sz="2400" b="0" kern="1200" dirty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sp:txBody>
      <dsp:txXfrm>
        <a:off x="4059694" y="2245860"/>
        <a:ext cx="2160827" cy="429757"/>
      </dsp:txXfrm>
    </dsp:sp>
    <dsp:sp modelId="{E9520E64-550E-4ACB-B72B-93625D27CCFC}">
      <dsp:nvSpPr>
        <dsp:cNvPr id="0" name=""/>
        <dsp:cNvSpPr/>
      </dsp:nvSpPr>
      <dsp:spPr>
        <a:xfrm>
          <a:off x="6176341" y="2245860"/>
          <a:ext cx="2590584" cy="42975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kern="120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ปี</a:t>
          </a:r>
          <a:r>
            <a:rPr lang="en-US" sz="2400" b="0" kern="120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 2564</a:t>
          </a:r>
          <a:endParaRPr lang="th-TH" sz="2400" b="0" kern="1200" dirty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sp:txBody>
      <dsp:txXfrm>
        <a:off x="6391220" y="2245860"/>
        <a:ext cx="2160827" cy="429757"/>
      </dsp:txXfrm>
    </dsp:sp>
    <dsp:sp modelId="{E718DB1B-E1B0-4BDC-BB9E-C4B761A0DF01}">
      <dsp:nvSpPr>
        <dsp:cNvPr id="0" name=""/>
        <dsp:cNvSpPr/>
      </dsp:nvSpPr>
      <dsp:spPr>
        <a:xfrm>
          <a:off x="8507868" y="2245860"/>
          <a:ext cx="2590584" cy="42975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kern="120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ปี</a:t>
          </a:r>
          <a:r>
            <a:rPr lang="en-US" sz="2400" b="0" kern="120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 2566</a:t>
          </a:r>
          <a:endParaRPr lang="th-TH" sz="2400" b="0" kern="1200" dirty="0">
            <a:solidFill>
              <a:schemeClr val="tx1"/>
            </a:solidFill>
            <a:latin typeface="Kanit" pitchFamily="2" charset="-34"/>
            <a:cs typeface="Kanit" pitchFamily="2" charset="-34"/>
          </a:endParaRPr>
        </a:p>
      </dsp:txBody>
      <dsp:txXfrm>
        <a:off x="8722747" y="2245860"/>
        <a:ext cx="2160827" cy="429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B939F-FAB9-4994-B3C4-C983B4168C9D}">
      <dsp:nvSpPr>
        <dsp:cNvPr id="0" name=""/>
        <dsp:cNvSpPr/>
      </dsp:nvSpPr>
      <dsp:spPr>
        <a:xfrm>
          <a:off x="1644007" y="2645"/>
          <a:ext cx="1795159" cy="9842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solidFill>
                <a:srgbClr val="0070C0"/>
              </a:solidFill>
              <a:latin typeface="Kanit" pitchFamily="2" charset="-34"/>
              <a:cs typeface="Kanit" pitchFamily="2" charset="-34"/>
            </a:rPr>
            <a:t>คัดกรอง</a:t>
          </a:r>
          <a:r>
            <a:rPr lang="th-TH" sz="1800" kern="1200" dirty="0">
              <a:latin typeface="Kanit" pitchFamily="2" charset="-34"/>
              <a:cs typeface="Kanit" pitchFamily="2" charset="-34"/>
            </a:rPr>
            <a:t>ผู้มีภาวะพึ่งพิง</a:t>
          </a:r>
          <a:br>
            <a:rPr lang="th-TH" sz="1800" kern="1200" dirty="0">
              <a:latin typeface="Kanit" pitchFamily="2" charset="-34"/>
              <a:cs typeface="Kanit" pitchFamily="2" charset="-34"/>
            </a:rPr>
          </a:br>
          <a:r>
            <a:rPr lang="th-TH" sz="1800" kern="1200" dirty="0">
              <a:latin typeface="Kanit" pitchFamily="2" charset="-34"/>
              <a:cs typeface="Kanit" pitchFamily="2" charset="-34"/>
            </a:rPr>
            <a:t>(</a:t>
          </a:r>
          <a:r>
            <a:rPr lang="en-US" sz="1800" kern="1200" dirty="0">
              <a:latin typeface="Kanit" pitchFamily="2" charset="-34"/>
              <a:cs typeface="Kanit" pitchFamily="2" charset="-34"/>
            </a:rPr>
            <a:t>ADL&lt;=11</a:t>
          </a:r>
          <a:r>
            <a:rPr lang="th-TH" sz="1800" kern="1200" dirty="0">
              <a:latin typeface="Kanit" pitchFamily="2" charset="-34"/>
              <a:cs typeface="Kanit" pitchFamily="2" charset="-34"/>
            </a:rPr>
            <a:t>)</a:t>
          </a:r>
          <a:br>
            <a:rPr lang="th-TH" sz="1800" kern="1200" dirty="0">
              <a:latin typeface="Kanit" pitchFamily="2" charset="-34"/>
              <a:cs typeface="Kanit" pitchFamily="2" charset="-34"/>
            </a:rPr>
          </a:br>
          <a:r>
            <a:rPr lang="th-TH" sz="1800" kern="1200" dirty="0">
              <a:latin typeface="Kanit" pitchFamily="2" charset="-34"/>
              <a:cs typeface="Kanit" pitchFamily="2" charset="-34"/>
            </a:rPr>
            <a:t>รายเก่า</a:t>
          </a:r>
          <a:r>
            <a:rPr lang="en-US" sz="1800" kern="1200" dirty="0">
              <a:latin typeface="Kanit" pitchFamily="2" charset="-34"/>
              <a:cs typeface="Kanit" pitchFamily="2" charset="-34"/>
            </a:rPr>
            <a:t>+</a:t>
          </a:r>
          <a:r>
            <a:rPr lang="th-TH" sz="1800" kern="1200" dirty="0">
              <a:latin typeface="Kanit" pitchFamily="2" charset="-34"/>
              <a:cs typeface="Kanit" pitchFamily="2" charset="-34"/>
            </a:rPr>
            <a:t>รายใหม่</a:t>
          </a:r>
        </a:p>
      </dsp:txBody>
      <dsp:txXfrm>
        <a:off x="1672835" y="31473"/>
        <a:ext cx="1737503" cy="926594"/>
      </dsp:txXfrm>
    </dsp:sp>
    <dsp:sp modelId="{267AAFB4-0231-4012-B4DD-0B9C187FBFDD}">
      <dsp:nvSpPr>
        <dsp:cNvPr id="0" name=""/>
        <dsp:cNvSpPr/>
      </dsp:nvSpPr>
      <dsp:spPr>
        <a:xfrm rot="5400000">
          <a:off x="2357040" y="1011502"/>
          <a:ext cx="369093" cy="4429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>
            <a:latin typeface="Kanit" pitchFamily="2" charset="-34"/>
            <a:cs typeface="Kanit" pitchFamily="2" charset="-34"/>
          </a:endParaRPr>
        </a:p>
      </dsp:txBody>
      <dsp:txXfrm rot="-5400000">
        <a:off x="2408713" y="1048411"/>
        <a:ext cx="265748" cy="258365"/>
      </dsp:txXfrm>
    </dsp:sp>
    <dsp:sp modelId="{1D9A6B72-26E9-42FC-886D-F076C56B2F3D}">
      <dsp:nvSpPr>
        <dsp:cNvPr id="0" name=""/>
        <dsp:cNvSpPr/>
      </dsp:nvSpPr>
      <dsp:spPr>
        <a:xfrm>
          <a:off x="1644007" y="1479020"/>
          <a:ext cx="1795159" cy="9842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solidFill>
                <a:srgbClr val="0070C0"/>
              </a:solidFill>
              <a:latin typeface="Kanit" pitchFamily="2" charset="-34"/>
              <a:cs typeface="Kanit" pitchFamily="2" charset="-34"/>
            </a:rPr>
            <a:t>บันทึกผู้มีภาวะพึ่งพิง</a:t>
          </a:r>
          <a:br>
            <a:rPr lang="th-TH" sz="1800" kern="1200" dirty="0">
              <a:solidFill>
                <a:srgbClr val="0070C0"/>
              </a:solidFill>
              <a:latin typeface="Kanit" pitchFamily="2" charset="-34"/>
              <a:cs typeface="Kanit" pitchFamily="2" charset="-34"/>
            </a:rPr>
          </a:br>
          <a:r>
            <a:rPr lang="th-TH" sz="1800" kern="120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เข้าโปรแกรม </a:t>
          </a:r>
          <a:r>
            <a:rPr lang="en-US" sz="1800" kern="1200" dirty="0">
              <a:solidFill>
                <a:schemeClr val="tx1"/>
              </a:solidFill>
              <a:latin typeface="Kanit" pitchFamily="2" charset="-34"/>
              <a:cs typeface="Kanit" pitchFamily="2" charset="-34"/>
            </a:rPr>
            <a:t>LTC </a:t>
          </a:r>
          <a:r>
            <a:rPr lang="th-TH" sz="1800" kern="1200" dirty="0">
              <a:latin typeface="Kanit" pitchFamily="2" charset="-34"/>
              <a:cs typeface="Kanit" pitchFamily="2" charset="-34"/>
            </a:rPr>
            <a:t>(สปสช</a:t>
          </a:r>
          <a:r>
            <a:rPr lang="en-US" sz="1800" kern="1200" dirty="0">
              <a:latin typeface="Kanit" pitchFamily="2" charset="-34"/>
              <a:cs typeface="Kanit" pitchFamily="2" charset="-34"/>
            </a:rPr>
            <a:t>.</a:t>
          </a:r>
          <a:r>
            <a:rPr lang="th-TH" sz="1800" kern="1200" dirty="0">
              <a:latin typeface="Kanit" pitchFamily="2" charset="-34"/>
              <a:cs typeface="Kanit" pitchFamily="2" charset="-34"/>
            </a:rPr>
            <a:t>)</a:t>
          </a:r>
        </a:p>
      </dsp:txBody>
      <dsp:txXfrm>
        <a:off x="1672835" y="1507848"/>
        <a:ext cx="1737503" cy="926594"/>
      </dsp:txXfrm>
    </dsp:sp>
    <dsp:sp modelId="{25C339FE-2DD8-473B-9DB5-DD684ABF5DAF}">
      <dsp:nvSpPr>
        <dsp:cNvPr id="0" name=""/>
        <dsp:cNvSpPr/>
      </dsp:nvSpPr>
      <dsp:spPr>
        <a:xfrm rot="5400000">
          <a:off x="2357040" y="2487877"/>
          <a:ext cx="369093" cy="4429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>
            <a:latin typeface="Kanit" pitchFamily="2" charset="-34"/>
            <a:cs typeface="Kanit" pitchFamily="2" charset="-34"/>
          </a:endParaRPr>
        </a:p>
      </dsp:txBody>
      <dsp:txXfrm rot="-5400000">
        <a:off x="2408713" y="2524786"/>
        <a:ext cx="265748" cy="258365"/>
      </dsp:txXfrm>
    </dsp:sp>
    <dsp:sp modelId="{FFDFEDD0-92B3-4C8E-B116-1624F9CC1197}">
      <dsp:nvSpPr>
        <dsp:cNvPr id="0" name=""/>
        <dsp:cNvSpPr/>
      </dsp:nvSpPr>
      <dsp:spPr>
        <a:xfrm>
          <a:off x="1644007" y="2955396"/>
          <a:ext cx="1795159" cy="9842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solidFill>
                <a:srgbClr val="0070C0"/>
              </a:solidFill>
              <a:latin typeface="Kanit" pitchFamily="2" charset="-34"/>
              <a:cs typeface="Kanit" pitchFamily="2" charset="-34"/>
            </a:rPr>
            <a:t>เสนอโครงการ</a:t>
          </a:r>
          <a:r>
            <a:rPr lang="en-US" sz="1800" kern="1200" dirty="0">
              <a:solidFill>
                <a:srgbClr val="0070C0"/>
              </a:solidFill>
              <a:latin typeface="Kanit" pitchFamily="2" charset="-34"/>
              <a:cs typeface="Kanit" pitchFamily="2" charset="-34"/>
            </a:rPr>
            <a:t>+CP</a:t>
          </a:r>
          <a:br>
            <a:rPr lang="th-TH" sz="1800" kern="1200" dirty="0">
              <a:latin typeface="Kanit" pitchFamily="2" charset="-34"/>
              <a:cs typeface="Kanit" pitchFamily="2" charset="-34"/>
            </a:rPr>
          </a:br>
          <a:r>
            <a:rPr lang="th-TH" sz="1800" kern="1200" dirty="0">
              <a:latin typeface="Kanit" pitchFamily="2" charset="-34"/>
              <a:cs typeface="Kanit" pitchFamily="2" charset="-34"/>
            </a:rPr>
            <a:t>เพื่อขออนุมัติ</a:t>
          </a:r>
        </a:p>
      </dsp:txBody>
      <dsp:txXfrm>
        <a:off x="1672835" y="2984224"/>
        <a:ext cx="1737503" cy="926594"/>
      </dsp:txXfrm>
    </dsp:sp>
    <dsp:sp modelId="{751116EF-281B-46BA-97C3-2F7A5B24BFF1}">
      <dsp:nvSpPr>
        <dsp:cNvPr id="0" name=""/>
        <dsp:cNvSpPr/>
      </dsp:nvSpPr>
      <dsp:spPr>
        <a:xfrm rot="5400000">
          <a:off x="2357040" y="3964252"/>
          <a:ext cx="369093" cy="4429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>
            <a:latin typeface="Kanit" pitchFamily="2" charset="-34"/>
            <a:cs typeface="Kanit" pitchFamily="2" charset="-34"/>
          </a:endParaRPr>
        </a:p>
      </dsp:txBody>
      <dsp:txXfrm rot="-5400000">
        <a:off x="2408713" y="4001161"/>
        <a:ext cx="265748" cy="258365"/>
      </dsp:txXfrm>
    </dsp:sp>
    <dsp:sp modelId="{03BCF669-8A21-4980-B97A-06B8286F5767}">
      <dsp:nvSpPr>
        <dsp:cNvPr id="0" name=""/>
        <dsp:cNvSpPr/>
      </dsp:nvSpPr>
      <dsp:spPr>
        <a:xfrm>
          <a:off x="1644007" y="4431771"/>
          <a:ext cx="1795159" cy="9842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solidFill>
                <a:srgbClr val="0070C0"/>
              </a:solidFill>
              <a:latin typeface="Kanit" pitchFamily="2" charset="-34"/>
              <a:cs typeface="Kanit" pitchFamily="2" charset="-34"/>
            </a:rPr>
            <a:t>พิจารณาอนุมัติ</a:t>
          </a:r>
          <a:r>
            <a:rPr lang="th-TH" sz="1800" kern="1200" dirty="0">
              <a:latin typeface="Kanit" pitchFamily="2" charset="-34"/>
              <a:cs typeface="Kanit" pitchFamily="2" charset="-34"/>
            </a:rPr>
            <a:t>โครงการและค่าใช้จ่ายตาม </a:t>
          </a:r>
          <a:r>
            <a:rPr lang="en-US" sz="1800" kern="1200" dirty="0">
              <a:latin typeface="Kanit" pitchFamily="2" charset="-34"/>
              <a:cs typeface="Kanit" pitchFamily="2" charset="-34"/>
            </a:rPr>
            <a:t>CP</a:t>
          </a:r>
          <a:endParaRPr lang="th-TH" sz="1800" kern="1200" dirty="0">
            <a:latin typeface="Kanit" pitchFamily="2" charset="-34"/>
            <a:cs typeface="Kanit" pitchFamily="2" charset="-34"/>
          </a:endParaRPr>
        </a:p>
      </dsp:txBody>
      <dsp:txXfrm>
        <a:off x="1672835" y="4460599"/>
        <a:ext cx="1737503" cy="926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B29A-3FFC-4C6E-83AD-272185932305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B9EC5-229B-4397-BE83-EAA243FC43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881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</a:t>
            </a:r>
            <a:r>
              <a:rPr lang="th-TH" dirty="0"/>
              <a:t> (กองทุน) </a:t>
            </a:r>
            <a:r>
              <a:rPr lang="en-US" dirty="0"/>
              <a:t> coverage (</a:t>
            </a:r>
            <a:r>
              <a:rPr lang="th-TH" dirty="0"/>
              <a:t>กลุ่มเป้าหมาย ใส่) </a:t>
            </a:r>
            <a:r>
              <a:rPr lang="en-US" dirty="0" err="1"/>
              <a:t>safty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50DE-3C06-45AF-926E-6A25F543EA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8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เพิ่มปัญหาอุปสรรค / ให้อาจารย์ เสริม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B9EC5-229B-4397-BE83-EAA243FC43BB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136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กรณี ที่ผู้มีภาวะพึ่งพิงเสียชีวิตก่อน สปสช</a:t>
            </a:r>
            <a:r>
              <a:rPr lang="en-US" dirty="0"/>
              <a:t>. </a:t>
            </a:r>
            <a:r>
              <a:rPr lang="th-TH" dirty="0"/>
              <a:t>จัดสรรงบให้กองทุน  มี </a:t>
            </a:r>
            <a:r>
              <a:rPr lang="en-US" dirty="0"/>
              <a:t>2 </a:t>
            </a:r>
            <a:r>
              <a:rPr lang="th-TH" dirty="0"/>
              <a:t>แนวทาง</a:t>
            </a:r>
          </a:p>
          <a:p>
            <a:pPr marL="342900" indent="-342900">
              <a:buAutoNum type="arabicPeriod"/>
            </a:pPr>
            <a:r>
              <a:rPr lang="th-TH" dirty="0"/>
              <a:t>สามารถให้ฝ่ายเลขาฯ หรือ </a:t>
            </a:r>
            <a:r>
              <a:rPr lang="en-US" dirty="0"/>
              <a:t>CM </a:t>
            </a:r>
            <a:r>
              <a:rPr lang="th-TH" dirty="0"/>
              <a:t>ปรับเกลี่ยวงเงินภายใต้ที่ สปสช</a:t>
            </a:r>
            <a:r>
              <a:rPr lang="en-US" dirty="0"/>
              <a:t>.</a:t>
            </a:r>
            <a:r>
              <a:rPr lang="th-TH" dirty="0"/>
              <a:t>จัดสรรได้ (เพิ่มในมติประชุม)</a:t>
            </a:r>
          </a:p>
          <a:p>
            <a:pPr marL="342900" indent="-342900">
              <a:buAutoNum type="arabicPeriod"/>
            </a:pPr>
            <a:r>
              <a:rPr lang="th-TH" dirty="0"/>
              <a:t>ทำการปรับยอดเงินแล้วจัดประชุมเพื่ออนุมัติโครงการใหม่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5F8AFC-7FC2-4300-A47E-0C1DB22574E2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186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1EFC-4B0D-4E53-ABBB-839236403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3DA40-50BB-4413-99D7-B52C1B622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0B381-0E0C-4C4D-A920-CF39E256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D9F-E004-45F2-AAD9-973F16BD1F9B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8FC03-A510-4B96-A9B9-17981C23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EBC6D-E775-4953-8707-7FAEE791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777-152A-4DFF-A187-D6B8E1445C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431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96E14-E7C6-4CE8-A3E9-6A735F07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76941-18FE-4544-8041-640E6F0E1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275D0-D8B1-4925-8755-3E10A9E5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D9F-E004-45F2-AAD9-973F16BD1F9B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173A1-7DF5-43F8-A748-1B4D8594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AE41D-3137-4049-B88A-8106BBA9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777-152A-4DFF-A187-D6B8E1445C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353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2BC312-E34A-4D90-8F0A-869EAE879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8149C-0DCE-4ACB-AAE4-A2C1ED81C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99E91-B12A-4342-8CAB-B7F4AA2C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D9F-E004-45F2-AAD9-973F16BD1F9B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EFB1C-AFF7-4104-9907-978BFE7B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DDB23-809F-45E2-A944-B7E7FB8A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777-152A-4DFF-A187-D6B8E1445C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7158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2127-0A03-48B5-AC44-594193770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FDA7F-9347-4C7D-B448-7D493AC6A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FBA60-20DD-484E-AB0B-545A0BDF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B7BD-8E65-49F1-93B3-85530BBEFDE4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D12D1-3CFB-4D15-B6E2-02B32301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C06F0-9ECF-4D4A-B6A0-CEC12C74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99DB-8912-42E9-BCA3-F4C5D51153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4028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EFE3-B798-4A65-A95C-9E87F94A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AFCD8-5831-4ED2-9B34-9EC512280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D45F3-E3D2-4106-8BEB-056045B2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B7BD-8E65-49F1-93B3-85530BBEFDE4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DA66D-29D9-47B8-8F92-3993D1F6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C7535-DE74-4530-965E-632061C2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99DB-8912-42E9-BCA3-F4C5D51153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237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CE066-8DFC-480D-9D8F-CDEC389F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CBCE-613C-4AA4-8C3F-D2A219BE2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425D8-91B6-4CD5-8DA6-B335D10D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B7BD-8E65-49F1-93B3-85530BBEFDE4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637E5-C308-4C55-AE65-76596AB5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E20B-374C-4AA7-AF99-E72745F9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99DB-8912-42E9-BCA3-F4C5D51153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392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F4D5-EA34-4677-81AA-ABCB05ED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700B0-A91F-444D-8E57-6213932BC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111BA-C859-4418-A201-9A3919411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1F3DA-9BE1-4A34-9436-1F9511AA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B7BD-8E65-49F1-93B3-85530BBEFDE4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16926-EFE0-4F15-8399-9248186E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4EDC9-80E3-4B7E-B9B2-F14867E7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99DB-8912-42E9-BCA3-F4C5D51153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465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C8C3-9234-46DD-9B82-95C16E89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0212C-E775-4029-B585-FADCFCF9A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F86F2-F0D6-4709-9EB7-BFF061594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B6D33-7D22-4C99-87BE-B91EF3FC5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177D8-95A7-4CB7-947E-A55CFDC07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764AD0-B7F2-45CC-97A2-364EB1FF6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B7BD-8E65-49F1-93B3-85530BBEFDE4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428EBC-B742-4936-A64E-F3E737DD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5CCBB-7871-4748-9B82-F72C80EA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99DB-8912-42E9-BCA3-F4C5D51153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2326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F0BB4-47EC-492E-868D-51BA929C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8AFB4-04CA-4835-A821-D74E87F6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B7BD-8E65-49F1-93B3-85530BBEFDE4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73F74-6E8E-4D93-A7CC-48FB3D83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D5397-08ED-4C32-A53B-CA88775B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99DB-8912-42E9-BCA3-F4C5D51153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6910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07F13-3899-4552-B50A-C7F38E85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B7BD-8E65-49F1-93B3-85530BBEFDE4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5B5AA-540B-4F0F-898A-1296BD1A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AA285-0985-4DB8-9036-598728D4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99DB-8912-42E9-BCA3-F4C5D51153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5372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BCA4-D7E4-4B14-A4FB-0207D902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F3E9B-85B2-4D6C-8BE7-49C469D0C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7FE9C-CEB3-436D-B180-449C42596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EAC0D-DD78-45EE-8F51-E11C9A36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B7BD-8E65-49F1-93B3-85530BBEFDE4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AAC1E-724B-421E-854E-EC02A2D5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83182-2575-494A-81C1-A24E234E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99DB-8912-42E9-BCA3-F4C5D51153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755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AA98-6B95-4EFD-9D61-217FED50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ECF00-C74A-47C9-8F70-7487812E1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2B1AD-5827-4D7F-852F-BBFA2B2F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D9F-E004-45F2-AAD9-973F16BD1F9B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37416-29F4-4261-9071-F1C2886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1256D-5340-43FF-809F-47661063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777-152A-4DFF-A187-D6B8E1445C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5793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9EF3-0DED-45AD-98ED-B64A52720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F118B-6865-4801-B4D3-F9966F1AE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AAFFE-035C-4F3C-A2FA-649F4E472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58738-985B-4124-852E-1569802A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B7BD-8E65-49F1-93B3-85530BBEFDE4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00572-6A90-4EF9-8C12-FD89D03C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526F0-26ED-4D17-914A-24DBC06E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99DB-8912-42E9-BCA3-F4C5D51153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3172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9C41-0A14-468A-8CB5-654F9628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BC16D-F91F-4ECF-9FD7-C9F645B2C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39603-941D-4F4E-A7F7-AB13A822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B7BD-8E65-49F1-93B3-85530BBEFDE4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03CC5-57EB-481A-BE75-55BE2FB42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2ED42-2D2F-4FC8-AC38-39B6F692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99DB-8912-42E9-BCA3-F4C5D51153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171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61CDF-2D1D-487C-B4FE-8846F3A04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18E68-2ABA-440A-9EAB-774D0FED3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29F75-9F90-4A4E-B4B4-37DB5EBF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B7BD-8E65-49F1-93B3-85530BBEFDE4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6927D-2849-4FE2-B1C8-E7F1323A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07C52-EB0F-4633-B02C-5FFF92EC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99DB-8912-42E9-BCA3-F4C5D51153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618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C8FD-7A93-46CA-97EC-DF91F7B0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854B1-60E4-4C21-84BE-09CC83AB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62618-394A-43A4-A198-22738051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D9F-E004-45F2-AAD9-973F16BD1F9B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FC41F-6171-4E15-B3E9-D13726AD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B7023-3133-4341-9AA5-816E7B11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777-152A-4DFF-A187-D6B8E1445C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771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F2EC-67F4-4293-A615-9C409784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7D21A-4F4B-4C1D-8020-06C8BB6ED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FA9F5-C5F0-434A-8BE2-52FB4F90A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7D7BC-17EC-4A4A-820B-9A422790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D9F-E004-45F2-AAD9-973F16BD1F9B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D5116-0BC9-4E1C-8D18-4BB0BF8C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06490-614B-4BCE-AC56-877CE5CB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777-152A-4DFF-A187-D6B8E1445C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947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61B58-478F-4C54-9B7B-ACD6DADB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AB135-B391-4C4D-89FF-C5D0362AB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DD1F2-AF59-4879-A956-5647FBDDE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D028C-C59A-4D14-B040-63830453F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870E2-4B99-499A-A7D3-1A96EF121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35CB7E-84F2-4A68-8936-24B5C1B0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D9F-E004-45F2-AAD9-973F16BD1F9B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4CEEFE-683E-475E-BA11-C435D0B2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BAB64-553E-45D2-A70F-7E5B7CDC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777-152A-4DFF-A187-D6B8E1445C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262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DEE51-8A50-4D19-8DA6-F67B64C9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B3930-6AA7-4730-B23F-0EB6C0EC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D9F-E004-45F2-AAD9-973F16BD1F9B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28B15-FB06-47BC-9A9D-2BD8A3FD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395A4-C30F-4405-BE04-269FFF07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777-152A-4DFF-A187-D6B8E1445C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80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2CCD8-20BF-4BEF-8836-13AE8D50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D9F-E004-45F2-AAD9-973F16BD1F9B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79939-93CC-44E9-AF57-A44FA1A4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87A0D-1C31-4633-8899-8B1E1550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777-152A-4DFF-A187-D6B8E1445C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892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27E40-D138-42FC-874B-92D2DFD4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AE6D-5A87-4E47-9A19-75A1BECD4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AE66C-F750-43ED-9F14-C9B20C060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BAFD7-EBBE-4CA9-A533-19DDFB240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D9F-E004-45F2-AAD9-973F16BD1F9B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1C516-089E-46DD-B871-59EE1358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87BBA-306D-4AC3-8E69-5A0DF31C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777-152A-4DFF-A187-D6B8E1445C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431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9788-CE8A-40AA-8113-592F4759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35AE4-242F-4822-AA6D-FAA87C6FA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ABEB6-4120-4AC4-8CE0-80CD386F9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32709-2B0A-416A-BFCC-7EA0C4D2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D9F-E004-45F2-AAD9-973F16BD1F9B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4C269-F4B1-459E-A0BB-136FCA85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F01F3-6B2D-4076-B2EE-85A6279C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B777-152A-4DFF-A187-D6B8E1445C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766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FD921-2586-4792-8B4C-FA6F4CAA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3183E-4442-4D95-BD36-77C9BD36C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03D77-3289-4844-993B-44A69FF52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A0D9F-E004-45F2-AAD9-973F16BD1F9B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62131-110B-4A32-B09F-711097012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F88B7-FBB3-4D39-95E4-D61FC14B3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B777-152A-4DFF-A187-D6B8E1445C0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065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091E7-5283-4533-95F7-F7489FE0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5610B-A6FD-42D2-9D80-45025F03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4DD5D-2BC3-4EF2-89F5-E555D716F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B7BD-8E65-49F1-93B3-85530BBEFDE4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894D6-9116-49FF-9A61-7A6424299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89970-A5E7-4F02-9254-D24BFD3AD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99DB-8912-42E9-BCA3-F4C5D51153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984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kit.kvc.ac.th/E-Book/backgroundr_ki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5"/>
          <a:stretch/>
        </p:blipFill>
        <p:spPr bwMode="auto">
          <a:xfrm rot="5400000" flipH="1">
            <a:off x="5090612" y="-5166314"/>
            <a:ext cx="2010779" cy="121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_NHS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52860" y="194962"/>
            <a:ext cx="2748653" cy="11343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85787" y="2205741"/>
            <a:ext cx="114157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ประชุมซักซ้อมแนวทางการดำเนินงานกองทุนหลักประกันสุขภาพในระดับท้องถิ่นหรือพื้นที่ </a:t>
            </a:r>
            <a:endParaRPr lang="en-US" sz="36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กองทุนดูแลระยะยาวด้านสาธารณสุขสำหรับผู้ที่มีภาวะพึ่งพิง </a:t>
            </a:r>
            <a:endParaRPr lang="en-US" sz="36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และสิทธิประโยชน์ผ้าอ้อมผู้ใหญ่ ปีงบประมาณ </a:t>
            </a: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36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</a:t>
            </a: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กันยายน </a:t>
            </a: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เวลา </a:t>
            </a: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09.00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– </a:t>
            </a: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12.00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น.</a:t>
            </a:r>
            <a:endParaRPr lang="en-US" sz="36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ผ่านระบบ </a:t>
            </a:r>
            <a:r>
              <a:rPr lang="en-US" sz="36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facebook</a:t>
            </a: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live</a:t>
            </a:r>
          </a:p>
        </p:txBody>
      </p:sp>
    </p:spTree>
    <p:extLst>
      <p:ext uri="{BB962C8B-B14F-4D97-AF65-F5344CB8AC3E}">
        <p14:creationId xmlns:p14="http://schemas.microsoft.com/office/powerpoint/2010/main" val="220992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it.kvc.ac.th/E-Book/backgroundr_kit1.jpg">
            <a:extLst>
              <a:ext uri="{FF2B5EF4-FFF2-40B4-BE49-F238E27FC236}">
                <a16:creationId xmlns:a16="http://schemas.microsoft.com/office/drawing/2014/main" id="{EE8A6490-D766-477D-99B2-5B3A11EBF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5"/>
          <a:stretch/>
        </p:blipFill>
        <p:spPr bwMode="auto">
          <a:xfrm rot="5400000" flipH="1">
            <a:off x="5363136" y="-5363136"/>
            <a:ext cx="146572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2A6C17-CB7A-41D1-AD2D-49F0CDEA2B91}"/>
              </a:ext>
            </a:extLst>
          </p:cNvPr>
          <p:cNvSpPr txBox="1">
            <a:spLocks/>
          </p:cNvSpPr>
          <p:nvPr/>
        </p:nvSpPr>
        <p:spPr>
          <a:xfrm>
            <a:off x="483704" y="311500"/>
            <a:ext cx="10831996" cy="6617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อัตราราคาผ้าอ้อมผู้ใหญ่</a:t>
            </a:r>
          </a:p>
        </p:txBody>
      </p:sp>
      <p:pic>
        <p:nvPicPr>
          <p:cNvPr id="9" name="Picture 8" descr="logo_NHSO">
            <a:extLst>
              <a:ext uri="{FF2B5EF4-FFF2-40B4-BE49-F238E27FC236}">
                <a16:creationId xmlns:a16="http://schemas.microsoft.com/office/drawing/2014/main" id="{C275EED4-D1C7-4F44-8A6E-BFF2221EB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8117" y="113423"/>
            <a:ext cx="1704992" cy="70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7E2A29-9D47-9AD6-7F1F-0B0D3CE7A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04" y="1579152"/>
            <a:ext cx="11421198" cy="263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3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kit.kvc.ac.th/E-Book/backgroundr_kit1.jpg">
            <a:extLst>
              <a:ext uri="{FF2B5EF4-FFF2-40B4-BE49-F238E27FC236}">
                <a16:creationId xmlns:a16="http://schemas.microsoft.com/office/drawing/2014/main" id="{4D60365D-DE5A-43A2-876A-ECBB2008B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5"/>
          <a:stretch/>
        </p:blipFill>
        <p:spPr bwMode="auto">
          <a:xfrm rot="5400000" flipH="1">
            <a:off x="5363136" y="-5363136"/>
            <a:ext cx="146572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_NHSO">
            <a:extLst>
              <a:ext uri="{FF2B5EF4-FFF2-40B4-BE49-F238E27FC236}">
                <a16:creationId xmlns:a16="http://schemas.microsoft.com/office/drawing/2014/main" id="{95F140C7-E180-4407-95ED-FB6B4A9F0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7222" y="81463"/>
            <a:ext cx="1524000" cy="62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0B2CF-7FCA-4450-192E-81EA73F05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685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2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8240-0468-94F7-2D27-3DEB0842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5288E-B9EC-6CAC-1571-4511CA48E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E9C21-4046-782B-8CB8-465F66456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568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7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C683-737C-DF29-808D-2A6B4BAE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AB1A-BEE1-EEC0-CB9F-E66A5625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652F21-5BC4-DDB1-7453-EDE1E1E5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9687"/>
            <a:ext cx="11949083" cy="66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6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98757-2670-A3BD-0A2E-F407EBB2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08837-0946-766F-697E-4CDEE0F6D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BE4C9-A63E-24C5-47FD-A28C5C2D2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1767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2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ED6DC-11BD-2F17-2AC5-845E6CB3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D8632-E433-2C8E-1265-BC96F98CC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5247B-D365-F534-6C06-B3DDD7C11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977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06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B866-67E8-B3EC-EDAD-00528594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E8C3C-91F7-9992-8690-9AAD044F2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839D5-5A86-E333-E4BD-256DFB64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36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B60D-982E-31F0-796A-D50B59D4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26B1E-A194-6293-33D6-93554083C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1938C-F874-1BED-554B-7BC5B4A1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52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0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7CB3-2B15-989C-E73B-0B93DDEA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284CF-A5A7-F525-06F4-8F99DF5C7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C0905-AEE2-1204-DC29-7CC1F218C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51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56FF-A2DE-CB7C-51EF-9E52EC56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1F88D-B550-7AE8-A5FA-EE8174E96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B6207-82C1-E45B-1BC2-CD49E76B5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4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9082"/>
            <a:ext cx="12192000" cy="1153279"/>
          </a:xfrm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algn="ctr"/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2566</a:t>
            </a:r>
            <a:br>
              <a:rPr lang="th-TH" sz="4000" dirty="0"/>
            </a:b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9" name="Picture 28" descr="logo_NHSO">
            <a:extLst>
              <a:ext uri="{FF2B5EF4-FFF2-40B4-BE49-F238E27FC236}">
                <a16:creationId xmlns:a16="http://schemas.microsoft.com/office/drawing/2014/main" id="{2AD151BC-C3D2-47EE-A7EF-6F6103B07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4153" y="58888"/>
            <a:ext cx="1704992" cy="7036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69036D0F-92AB-449C-93AF-50BB09706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81921"/>
              </p:ext>
            </p:extLst>
          </p:nvPr>
        </p:nvGraphicFramePr>
        <p:xfrm>
          <a:off x="1" y="1121052"/>
          <a:ext cx="12192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7204109"/>
                    </a:ext>
                  </a:extLst>
                </a:gridCol>
                <a:gridCol w="4322362">
                  <a:extLst>
                    <a:ext uri="{9D8B030D-6E8A-4147-A177-3AD203B41FA5}">
                      <a16:colId xmlns:a16="http://schemas.microsoft.com/office/drawing/2014/main" val="3680363684"/>
                    </a:ext>
                  </a:extLst>
                </a:gridCol>
                <a:gridCol w="3805638">
                  <a:extLst>
                    <a:ext uri="{9D8B030D-6E8A-4147-A177-3AD203B41FA5}">
                      <a16:colId xmlns:a16="http://schemas.microsoft.com/office/drawing/2014/main" val="3158029075"/>
                    </a:ext>
                  </a:extLst>
                </a:gridCol>
              </a:tblGrid>
              <a:tr h="132446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กองทุนหลักประกันสุขภาพระดับท้องถิ่นหรือพื้นที่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กองทุนสนับสนุนการจัดบริการสาธารณสุขสำหรับผู้สูงอายุที่มีภาวะพึ่งพิง</a:t>
                      </a:r>
                      <a:b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และบุคคลอื่นที่มีภาวะพึ่งพิง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กองทุนฟื้นฟูสมรรถภาพระดับจังหวัด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851870"/>
                  </a:ext>
                </a:extLst>
              </a:tr>
              <a:tr h="1012826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สปสช.จัดสรรงบ 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บ. ต่อ ปชก. ทุกสิทธิ์ และ อปท. สมทบตามสัดส่วนตามรายได้ของ อปท. นั้นๆ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สปสช. จัดสรรงบ </a:t>
                      </a:r>
                      <a:r>
                        <a:rPr lang="en-US" sz="2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6,000 </a:t>
                      </a:r>
                      <a:r>
                        <a:rPr lang="th-TH" sz="2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บ./คน/ปี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สปสช. จัดสรรงบไม่เกิน </a:t>
                      </a:r>
                      <a:r>
                        <a:rPr lang="en-US" sz="2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 ต่อ ปชก.ผู้มีสิทธิ์</a:t>
                      </a:r>
                      <a:r>
                        <a:rPr lang="th-TH" sz="2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อบจ. สมทบเท่ากับหรือมากกว่า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06676"/>
                  </a:ext>
                </a:extLst>
              </a:tr>
              <a:tr h="2376842">
                <a:tc>
                  <a:txBody>
                    <a:bodyPr/>
                    <a:lstStyle/>
                    <a:p>
                      <a:pPr marL="225425" indent="-225425" algn="l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คนไทยทุกสิทธิ์ เพื่อให้กองทุนฯ สนับสนุนการจัดบริการสร้างเสริมสุขภาพ ป้องกันโรค ฟื้นฟูสมรรถภาพ และรักษาเชิงรุก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คนไทยทุกสิทธิ์ </a:t>
                      </a:r>
                      <a:br>
                        <a:rPr lang="th-TH" sz="2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ติดบ้านติดเตียง เพื่อให้กองทุนฯ สนับสนุนการจัดบริการแบบองค์รวมให้แก่ผู้ป่วยติดบ้านติดเตียง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0988" indent="-280988" algn="l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คนไทยสิทธิ์ 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ที่เป็น คนพิการ ผู้สูงอายุ ผู้ที่มีความจำเป็นต้องได้รับการฟื้นฟู </a:t>
                      </a:r>
                    </a:p>
                    <a:p>
                      <a:pPr marL="280988" indent="-280988" algn="l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เพื่อให้กองทุนฯ สนับสนุนการฟื้นฟู การจัดบริการ รวมถึงเครื่องช่วยความพิการ  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316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82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B9E2A-9CBB-743B-915F-C03DB2E0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C8B96-E607-C091-A82B-72C823C7F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86412-4826-04FA-7FC4-E9D170F26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57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it.kvc.ac.th/E-Book/backgroundr_kit1.jpg">
            <a:extLst>
              <a:ext uri="{FF2B5EF4-FFF2-40B4-BE49-F238E27FC236}">
                <a16:creationId xmlns:a16="http://schemas.microsoft.com/office/drawing/2014/main" id="{EE8A6490-D766-477D-99B2-5B3A11EBF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5"/>
          <a:stretch/>
        </p:blipFill>
        <p:spPr bwMode="auto">
          <a:xfrm rot="5400000" flipH="1">
            <a:off x="5363136" y="-5363136"/>
            <a:ext cx="146572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2A6C17-CB7A-41D1-AD2D-49F0CDEA2B91}"/>
              </a:ext>
            </a:extLst>
          </p:cNvPr>
          <p:cNvSpPr txBox="1">
            <a:spLocks/>
          </p:cNvSpPr>
          <p:nvPr/>
        </p:nvSpPr>
        <p:spPr>
          <a:xfrm>
            <a:off x="483704" y="311500"/>
            <a:ext cx="10831996" cy="6617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หัวข้อนำเสนอ</a:t>
            </a:r>
          </a:p>
        </p:txBody>
      </p:sp>
      <p:pic>
        <p:nvPicPr>
          <p:cNvPr id="9" name="Picture 8" descr="logo_NHSO">
            <a:extLst>
              <a:ext uri="{FF2B5EF4-FFF2-40B4-BE49-F238E27FC236}">
                <a16:creationId xmlns:a16="http://schemas.microsoft.com/office/drawing/2014/main" id="{C275EED4-D1C7-4F44-8A6E-BFF2221EB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8117" y="113423"/>
            <a:ext cx="1704992" cy="70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12F08D-6430-2346-825A-9D01E27F97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27"/>
          <a:stretch/>
        </p:blipFill>
        <p:spPr>
          <a:xfrm>
            <a:off x="0" y="-19987"/>
            <a:ext cx="12093883" cy="63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82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5930-6743-05F9-5B88-98B492AC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5E9A5-4AB7-7941-20EC-6FA8269B7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638B7-B8A9-8018-D768-BBD55CA97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76876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67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5A61-C06B-A0FF-BBEA-EDE48ECE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89B0C-35DB-0820-322C-E6DC50A7C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5F96B-AB0F-62CC-AC93-FF7943768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13501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48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0441-5E6C-27CB-DEDE-9D34E662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CEE4-9D9D-CEE8-4B2B-9DB6B9F8A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602CB-70FF-A5FB-A0AA-F82B7ADC8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40386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22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977A-C726-408A-AA19-EE0A6CE3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ขั้นตอนการบริหารกองทุนสุขภาพท้องถิ่น (กปท.)</a:t>
            </a:r>
            <a:endParaRPr 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D1B35-2F76-427C-A7E5-4042EEBA7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1171577"/>
            <a:ext cx="11839575" cy="53212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อปท. เตรียมพร้อมทีมบริหารกองทุนฯ แต่งตั้งผู้รับผิดชอบพร้อมทีมงาน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อปท. กำหนดนโยบาย เป้าหมาย ทิศทาง แนวทาง แผนสุขภาพชุมชน การบริหารกองทุนฯ สมทบงบ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คณะกรรมการกองทุนฯ อนุมัติแผนเงิน (ทั้งหมด) ตามประกาศข้อ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/บันทึกโปรแกรมใหม่/สปสช.โอนงบ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อปท. ประชาสัมพันธ์กองทุน เชิญชวนภาคีเครือข่ายร่วมเสนอแผนงานโครงการ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คณะอนุกรรมการกลั่นกรองโครงการ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คณะกรรมการกองทุนฯ พิจารณาอนุมัติโครงการ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จัดทำข้อตกลง ฏีกาเบิกจ่ายงบให้แก่หน่วยดำเนินโครงการ พร้อมบันทึกข้อมูลในโปรแกรม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ติดตามประเมินผลการดำเนินงานทุกโครงการ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สรุปผลการดำเนินงานทุกโครงการ/กองทุนฯ</a:t>
            </a:r>
          </a:p>
          <a:p>
            <a:pPr marL="514350" indent="-514350">
              <a:buFont typeface="+mj-lt"/>
              <a:buAutoNum type="arabicPeriod"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8676287"/>
      </p:ext>
    </p:extLst>
  </p:cSld>
  <p:clrMapOvr>
    <a:masterClrMapping/>
  </p:clrMapOvr>
  <p:transition spd="med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977A-C726-408A-AA19-EE0A6CE3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511" y="52585"/>
            <a:ext cx="7532195" cy="7492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กรอบระยะเวลาการบริหารกองทุนสุขภาพท้องถิ่น (กปท.)</a:t>
            </a:r>
            <a:endParaRPr 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BCD991E-9090-4F4C-8D58-A04D7FE24C6B}"/>
              </a:ext>
            </a:extLst>
          </p:cNvPr>
          <p:cNvSpPr/>
          <p:nvPr/>
        </p:nvSpPr>
        <p:spPr>
          <a:xfrm>
            <a:off x="357188" y="3171825"/>
            <a:ext cx="11301412" cy="471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DDC793-F04F-4885-9B95-E2D2EBE1843D}"/>
              </a:ext>
            </a:extLst>
          </p:cNvPr>
          <p:cNvSpPr/>
          <p:nvPr/>
        </p:nvSpPr>
        <p:spPr>
          <a:xfrm>
            <a:off x="3143250" y="1600200"/>
            <a:ext cx="85725" cy="1685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71056-7145-4DE4-A6C2-A59226C1B3FF}"/>
              </a:ext>
            </a:extLst>
          </p:cNvPr>
          <p:cNvSpPr/>
          <p:nvPr/>
        </p:nvSpPr>
        <p:spPr>
          <a:xfrm>
            <a:off x="5903118" y="3529013"/>
            <a:ext cx="85725" cy="1685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32418-53DD-4928-819A-0A53B3F77372}"/>
              </a:ext>
            </a:extLst>
          </p:cNvPr>
          <p:cNvSpPr/>
          <p:nvPr/>
        </p:nvSpPr>
        <p:spPr>
          <a:xfrm>
            <a:off x="8358188" y="1600200"/>
            <a:ext cx="85725" cy="1685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0BE0ED-9042-430D-82A2-103351345B01}"/>
              </a:ext>
            </a:extLst>
          </p:cNvPr>
          <p:cNvSpPr/>
          <p:nvPr/>
        </p:nvSpPr>
        <p:spPr>
          <a:xfrm>
            <a:off x="11353800" y="3529012"/>
            <a:ext cx="85725" cy="1685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6C805-1FD8-4EAF-9AEE-F47D3138C30F}"/>
              </a:ext>
            </a:extLst>
          </p:cNvPr>
          <p:cNvSpPr txBox="1"/>
          <p:nvPr/>
        </p:nvSpPr>
        <p:spPr>
          <a:xfrm>
            <a:off x="-63761" y="3529012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ต.ค.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F5A5AD-782C-4F44-B3DF-F52541D90A7E}"/>
              </a:ext>
            </a:extLst>
          </p:cNvPr>
          <p:cNvSpPr txBox="1"/>
          <p:nvPr/>
        </p:nvSpPr>
        <p:spPr>
          <a:xfrm>
            <a:off x="11023385" y="2720041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ก.ย.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44F363-B34E-4F12-B66B-2495326825C7}"/>
              </a:ext>
            </a:extLst>
          </p:cNvPr>
          <p:cNvSpPr txBox="1"/>
          <p:nvPr/>
        </p:nvSpPr>
        <p:spPr>
          <a:xfrm>
            <a:off x="95400" y="175230"/>
            <a:ext cx="30693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สรุปงานกองทุน ปี 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เตรียมความพร้อมทีม กองทุน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กำหนดนโยบาย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แผน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อปท. สมทบงบ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อนุมัติแผนเงินตามข้อ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/บันทึกโปรแกรมใหม่/ สปสช.โอนเงิน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F707A8-9B4D-4E07-9A7A-F1DBB0E52220}"/>
              </a:ext>
            </a:extLst>
          </p:cNvPr>
          <p:cNvSpPr txBox="1"/>
          <p:nvPr/>
        </p:nvSpPr>
        <p:spPr>
          <a:xfrm>
            <a:off x="2841710" y="3643313"/>
            <a:ext cx="31471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อนุมัติแผนเงินตามข้อ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</a:t>
            </a:r>
            <a:r>
              <a:rPr lang="en-US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/บันทึกโปรแกรมใหม่/ สปสช.โอนเงิน</a:t>
            </a:r>
            <a:b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ประชาสัมพันธ์กองทุน</a:t>
            </a:r>
            <a:b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กลั่นกรองโครงการ</a:t>
            </a:r>
            <a:b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พิจารณาอนุมัติโครงการ</a:t>
            </a:r>
            <a:b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เบิกจ่ายงบโครงการ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399CF4-E44D-4E5F-B3DA-B1F1C673B6B5}"/>
              </a:ext>
            </a:extLst>
          </p:cNvPr>
          <p:cNvSpPr txBox="1"/>
          <p:nvPr/>
        </p:nvSpPr>
        <p:spPr>
          <a:xfrm>
            <a:off x="2642533" y="982205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ไตรมาส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5D1C65-448D-4FF5-9072-7C6C7BF98F63}"/>
              </a:ext>
            </a:extLst>
          </p:cNvPr>
          <p:cNvSpPr txBox="1"/>
          <p:nvPr/>
        </p:nvSpPr>
        <p:spPr>
          <a:xfrm>
            <a:off x="5402400" y="5481162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ไตรมาส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9AC99-C09C-40E1-A469-93F2A02EE4E1}"/>
              </a:ext>
            </a:extLst>
          </p:cNvPr>
          <p:cNvSpPr txBox="1"/>
          <p:nvPr/>
        </p:nvSpPr>
        <p:spPr>
          <a:xfrm>
            <a:off x="7814609" y="944760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ไตรมาส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90722E-FB97-4D5C-8D63-D489EF1F87BB}"/>
              </a:ext>
            </a:extLst>
          </p:cNvPr>
          <p:cNvSpPr txBox="1"/>
          <p:nvPr/>
        </p:nvSpPr>
        <p:spPr>
          <a:xfrm>
            <a:off x="10910372" y="5239078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ไตรมาส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2A685E-85EE-4546-A84F-C30FFF186F05}"/>
              </a:ext>
            </a:extLst>
          </p:cNvPr>
          <p:cNvSpPr txBox="1"/>
          <p:nvPr/>
        </p:nvSpPr>
        <p:spPr>
          <a:xfrm>
            <a:off x="5253918" y="1637257"/>
            <a:ext cx="314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ติดตามความก้าวหน้าโครงการ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9AE60B-B1F3-46EB-8BE4-DC1CAF666486}"/>
              </a:ext>
            </a:extLst>
          </p:cNvPr>
          <p:cNvSpPr txBox="1"/>
          <p:nvPr/>
        </p:nvSpPr>
        <p:spPr>
          <a:xfrm>
            <a:off x="8822526" y="3685132"/>
            <a:ext cx="24946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สรุปผลการดำเนินงาน</a:t>
            </a:r>
            <a:b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ทุกโครงการ/กองทุนฯ</a:t>
            </a:r>
          </a:p>
        </p:txBody>
      </p:sp>
    </p:spTree>
    <p:extLst>
      <p:ext uri="{BB962C8B-B14F-4D97-AF65-F5344CB8AC3E}">
        <p14:creationId xmlns:p14="http://schemas.microsoft.com/office/powerpoint/2010/main" val="2081925812"/>
      </p:ext>
    </p:extLst>
  </p:cSld>
  <p:clrMapOvr>
    <a:masterClrMapping/>
  </p:clrMapOvr>
  <p:transition spd="med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09850" y="322871"/>
            <a:ext cx="739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IrisUPC" panose="020B0604020202020204" pitchFamily="34" charset="-34"/>
              </a:rPr>
              <a:t>ที่มาของแผนงานประจำปีของกองทุน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IrisUPC" panose="020B0604020202020204" pitchFamily="34" charset="-34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gray">
          <a:xfrm rot="20601703">
            <a:off x="2246314" y="1949450"/>
            <a:ext cx="7159625" cy="3633788"/>
          </a:xfrm>
          <a:prstGeom prst="ellipse">
            <a:avLst/>
          </a:prstGeom>
          <a:gradFill rotWithShape="0">
            <a:gsLst>
              <a:gs pos="0">
                <a:srgbClr val="29698D"/>
              </a:gs>
              <a:gs pos="50000">
                <a:srgbClr val="CBDBE3"/>
              </a:gs>
              <a:gs pos="100000">
                <a:srgbClr val="29698D"/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gray">
          <a:xfrm rot="20601703">
            <a:off x="2314576" y="1754189"/>
            <a:ext cx="6913563" cy="3521075"/>
          </a:xfrm>
          <a:prstGeom prst="ellipse">
            <a:avLst/>
          </a:prstGeom>
          <a:gradFill rotWithShape="1">
            <a:gsLst>
              <a:gs pos="0">
                <a:srgbClr val="208282"/>
              </a:gs>
              <a:gs pos="100000">
                <a:srgbClr val="33CCCC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" name="Arc 6"/>
          <p:cNvSpPr>
            <a:spLocks/>
          </p:cNvSpPr>
          <p:nvPr/>
        </p:nvSpPr>
        <p:spPr bwMode="gray">
          <a:xfrm rot="20601703">
            <a:off x="5884863" y="3044826"/>
            <a:ext cx="3295650" cy="1592263"/>
          </a:xfrm>
          <a:custGeom>
            <a:avLst/>
            <a:gdLst>
              <a:gd name="T0" fmla="*/ 2147483647 w 19933"/>
              <a:gd name="T1" fmla="*/ 2147483647 h 19523"/>
              <a:gd name="T2" fmla="*/ 2147483647 w 19933"/>
              <a:gd name="T3" fmla="*/ 2147483647 h 19523"/>
              <a:gd name="T4" fmla="*/ 0 w 19933"/>
              <a:gd name="T5" fmla="*/ 0 h 19523"/>
              <a:gd name="T6" fmla="*/ 0 60000 65536"/>
              <a:gd name="T7" fmla="*/ 0 60000 65536"/>
              <a:gd name="T8" fmla="*/ 0 60000 65536"/>
              <a:gd name="T9" fmla="*/ 0 w 19933"/>
              <a:gd name="T10" fmla="*/ 0 h 19523"/>
              <a:gd name="T11" fmla="*/ 19933 w 19933"/>
              <a:gd name="T12" fmla="*/ 19523 h 195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33" h="19523" fill="none" extrusionOk="0">
                <a:moveTo>
                  <a:pt x="19932" y="8320"/>
                </a:moveTo>
                <a:cubicBezTo>
                  <a:pt x="17876" y="13247"/>
                  <a:pt x="14067" y="17238"/>
                  <a:pt x="9241" y="19522"/>
                </a:cubicBezTo>
              </a:path>
              <a:path w="19933" h="19523" stroke="0" extrusionOk="0">
                <a:moveTo>
                  <a:pt x="19932" y="8320"/>
                </a:moveTo>
                <a:cubicBezTo>
                  <a:pt x="17876" y="13247"/>
                  <a:pt x="14067" y="17238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solidFill>
            <a:srgbClr val="D9AF1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" name="Arc 7"/>
          <p:cNvSpPr>
            <a:spLocks/>
          </p:cNvSpPr>
          <p:nvPr/>
        </p:nvSpPr>
        <p:spPr bwMode="gray">
          <a:xfrm rot="20601703">
            <a:off x="5607051" y="1847850"/>
            <a:ext cx="3540125" cy="1854200"/>
          </a:xfrm>
          <a:custGeom>
            <a:avLst/>
            <a:gdLst>
              <a:gd name="T0" fmla="*/ 2147483647 w 21600"/>
              <a:gd name="T1" fmla="*/ 0 h 22718"/>
              <a:gd name="T2" fmla="*/ 2147483647 w 21600"/>
              <a:gd name="T3" fmla="*/ 2147483647 h 22718"/>
              <a:gd name="T4" fmla="*/ 0 w 21600"/>
              <a:gd name="T5" fmla="*/ 2147483647 h 22718"/>
              <a:gd name="T6" fmla="*/ 0 60000 65536"/>
              <a:gd name="T7" fmla="*/ 0 60000 65536"/>
              <a:gd name="T8" fmla="*/ 0 60000 65536"/>
              <a:gd name="T9" fmla="*/ 0 w 21600"/>
              <a:gd name="T10" fmla="*/ 0 h 22718"/>
              <a:gd name="T11" fmla="*/ 21600 w 21600"/>
              <a:gd name="T12" fmla="*/ 22718 h 22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close/>
              </a:path>
            </a:pathLst>
          </a:custGeom>
          <a:solidFill>
            <a:srgbClr val="0099CC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" name="Arc 8"/>
          <p:cNvSpPr>
            <a:spLocks/>
          </p:cNvSpPr>
          <p:nvPr/>
        </p:nvSpPr>
        <p:spPr bwMode="gray">
          <a:xfrm rot="20601703" flipH="1">
            <a:off x="2417763" y="3408364"/>
            <a:ext cx="3573462" cy="1965325"/>
          </a:xfrm>
          <a:custGeom>
            <a:avLst/>
            <a:gdLst>
              <a:gd name="T0" fmla="*/ 2147483647 w 21600"/>
              <a:gd name="T1" fmla="*/ 0 h 24439"/>
              <a:gd name="T2" fmla="*/ 2147483647 w 21600"/>
              <a:gd name="T3" fmla="*/ 2147483647 h 24439"/>
              <a:gd name="T4" fmla="*/ 0 w 21600"/>
              <a:gd name="T5" fmla="*/ 2147483647 h 24439"/>
              <a:gd name="T6" fmla="*/ 0 60000 65536"/>
              <a:gd name="T7" fmla="*/ 0 60000 65536"/>
              <a:gd name="T8" fmla="*/ 0 60000 65536"/>
              <a:gd name="T9" fmla="*/ 0 w 21600"/>
              <a:gd name="T10" fmla="*/ 0 h 24439"/>
              <a:gd name="T11" fmla="*/ 21600 w 21600"/>
              <a:gd name="T12" fmla="*/ 24439 h 244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close/>
              </a:path>
            </a:pathLst>
          </a:custGeom>
          <a:gradFill rotWithShape="1">
            <a:gsLst>
              <a:gs pos="0">
                <a:srgbClr val="ABD9F2"/>
              </a:gs>
              <a:gs pos="100000">
                <a:srgbClr val="47ABE3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Arc 9"/>
          <p:cNvSpPr>
            <a:spLocks/>
          </p:cNvSpPr>
          <p:nvPr/>
        </p:nvSpPr>
        <p:spPr bwMode="gray">
          <a:xfrm rot="20601703">
            <a:off x="4665663" y="1520825"/>
            <a:ext cx="3497262" cy="1708150"/>
          </a:xfrm>
          <a:custGeom>
            <a:avLst/>
            <a:gdLst>
              <a:gd name="T0" fmla="*/ 0 w 21397"/>
              <a:gd name="T1" fmla="*/ 2147483647 h 21600"/>
              <a:gd name="T2" fmla="*/ 2147483647 w 21397"/>
              <a:gd name="T3" fmla="*/ 2147483647 h 21600"/>
              <a:gd name="T4" fmla="*/ 2147483647 w 21397"/>
              <a:gd name="T5" fmla="*/ 2147483647 h 21600"/>
              <a:gd name="T6" fmla="*/ 0 60000 65536"/>
              <a:gd name="T7" fmla="*/ 0 60000 65536"/>
              <a:gd name="T8" fmla="*/ 0 60000 65536"/>
              <a:gd name="T9" fmla="*/ 0 w 21397"/>
              <a:gd name="T10" fmla="*/ 0 h 21600"/>
              <a:gd name="T11" fmla="*/ 21397 w 213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close/>
              </a:path>
            </a:pathLst>
          </a:custGeom>
          <a:solidFill>
            <a:srgbClr val="3366FF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Arc 10"/>
          <p:cNvSpPr>
            <a:spLocks/>
          </p:cNvSpPr>
          <p:nvPr/>
        </p:nvSpPr>
        <p:spPr bwMode="gray">
          <a:xfrm rot="20601703" flipH="1">
            <a:off x="2133601" y="2306639"/>
            <a:ext cx="3432175" cy="1665287"/>
          </a:xfrm>
          <a:custGeom>
            <a:avLst/>
            <a:gdLst>
              <a:gd name="T0" fmla="*/ 2147483647 w 20934"/>
              <a:gd name="T1" fmla="*/ 0 h 21142"/>
              <a:gd name="T2" fmla="*/ 2147483647 w 20934"/>
              <a:gd name="T3" fmla="*/ 2147483647 h 21142"/>
              <a:gd name="T4" fmla="*/ 0 w 20934"/>
              <a:gd name="T5" fmla="*/ 2147483647 h 21142"/>
              <a:gd name="T6" fmla="*/ 0 60000 65536"/>
              <a:gd name="T7" fmla="*/ 0 60000 65536"/>
              <a:gd name="T8" fmla="*/ 0 60000 65536"/>
              <a:gd name="T9" fmla="*/ 0 w 20934"/>
              <a:gd name="T10" fmla="*/ 0 h 21142"/>
              <a:gd name="T11" fmla="*/ 20934 w 20934"/>
              <a:gd name="T12" fmla="*/ 21142 h 21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close/>
              </a:path>
            </a:pathLst>
          </a:custGeom>
          <a:gradFill rotWithShape="1">
            <a:gsLst>
              <a:gs pos="0">
                <a:srgbClr val="47ABE3"/>
              </a:gs>
              <a:gs pos="100000">
                <a:srgbClr val="214F69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gray">
          <a:xfrm rot="20601703">
            <a:off x="6694992" y="3987334"/>
            <a:ext cx="184731" cy="523220"/>
          </a:xfrm>
          <a:custGeom>
            <a:avLst/>
            <a:gdLst>
              <a:gd name="T0" fmla="*/ 2147483647 w 480"/>
              <a:gd name="T1" fmla="*/ 2147483647 h 716"/>
              <a:gd name="T2" fmla="*/ 2147483647 w 480"/>
              <a:gd name="T3" fmla="*/ 2147483647 h 716"/>
              <a:gd name="T4" fmla="*/ 0 w 480"/>
              <a:gd name="T5" fmla="*/ 0 h 716"/>
              <a:gd name="T6" fmla="*/ 0 60000 65536"/>
              <a:gd name="T7" fmla="*/ 0 60000 65536"/>
              <a:gd name="T8" fmla="*/ 0 60000 65536"/>
              <a:gd name="T9" fmla="*/ 0 w 480"/>
              <a:gd name="T10" fmla="*/ 0 h 716"/>
              <a:gd name="T11" fmla="*/ 480 w 480"/>
              <a:gd name="T12" fmla="*/ 716 h 7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16">
                <a:moveTo>
                  <a:pt x="480" y="716"/>
                </a:moveTo>
                <a:lnTo>
                  <a:pt x="480" y="604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6A93DE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gray">
          <a:xfrm rot="20601703">
            <a:off x="7396667" y="3345140"/>
            <a:ext cx="184731" cy="369332"/>
          </a:xfrm>
          <a:custGeom>
            <a:avLst/>
            <a:gdLst>
              <a:gd name="T0" fmla="*/ 2147483647 w 1008"/>
              <a:gd name="T1" fmla="*/ 2147483647 h 388"/>
              <a:gd name="T2" fmla="*/ 2147483647 w 1008"/>
              <a:gd name="T3" fmla="*/ 2147483647 h 388"/>
              <a:gd name="T4" fmla="*/ 0 w 1008"/>
              <a:gd name="T5" fmla="*/ 0 h 388"/>
              <a:gd name="T6" fmla="*/ 0 60000 65536"/>
              <a:gd name="T7" fmla="*/ 0 60000 65536"/>
              <a:gd name="T8" fmla="*/ 0 60000 65536"/>
              <a:gd name="T9" fmla="*/ 0 w 1008"/>
              <a:gd name="T10" fmla="*/ 0 h 388"/>
              <a:gd name="T11" fmla="*/ 1008 w 1008"/>
              <a:gd name="T12" fmla="*/ 388 h 3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388">
                <a:moveTo>
                  <a:pt x="1008" y="388"/>
                </a:moveTo>
                <a:lnTo>
                  <a:pt x="1000" y="284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ysClr val="windowText" lastClr="00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526089" y="3079750"/>
            <a:ext cx="3664250" cy="1532456"/>
            <a:chOff x="2694" y="1900"/>
            <a:chExt cx="1858" cy="801"/>
          </a:xfrm>
        </p:grpSpPr>
        <p:sp>
          <p:nvSpPr>
            <p:cNvPr id="15" name="Arc 14"/>
            <p:cNvSpPr>
              <a:spLocks/>
            </p:cNvSpPr>
            <p:nvPr/>
          </p:nvSpPr>
          <p:spPr bwMode="gray">
            <a:xfrm rot="-886887">
              <a:off x="2694" y="1900"/>
              <a:ext cx="1858" cy="801"/>
            </a:xfrm>
            <a:custGeom>
              <a:avLst/>
              <a:gdLst>
                <a:gd name="T0" fmla="*/ 0 w 19866"/>
                <a:gd name="T1" fmla="*/ 0 h 19523"/>
                <a:gd name="T2" fmla="*/ 0 w 19866"/>
                <a:gd name="T3" fmla="*/ 0 h 19523"/>
                <a:gd name="T4" fmla="*/ 0 w 19866"/>
                <a:gd name="T5" fmla="*/ 0 h 19523"/>
                <a:gd name="T6" fmla="*/ 0 60000 65536"/>
                <a:gd name="T7" fmla="*/ 0 60000 65536"/>
                <a:gd name="T8" fmla="*/ 0 60000 65536"/>
                <a:gd name="T9" fmla="*/ 0 w 19866"/>
                <a:gd name="T10" fmla="*/ 0 h 19523"/>
                <a:gd name="T11" fmla="*/ 19866 w 19866"/>
                <a:gd name="T12" fmla="*/ 19523 h 195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66" h="19523" fill="none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</a:path>
                <a:path w="19866" h="19523" stroke="0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52973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20713113">
              <a:off x="3134" y="2366"/>
              <a:ext cx="94" cy="273"/>
            </a:xfrm>
            <a:custGeom>
              <a:avLst/>
              <a:gdLst>
                <a:gd name="T0" fmla="*/ 2147483647 w 486"/>
                <a:gd name="T1" fmla="*/ 2147483647 h 762"/>
                <a:gd name="T2" fmla="*/ 2147483647 w 486"/>
                <a:gd name="T3" fmla="*/ 2147483647 h 762"/>
                <a:gd name="T4" fmla="*/ 2147483647 w 486"/>
                <a:gd name="T5" fmla="*/ 732133542 h 762"/>
                <a:gd name="T6" fmla="*/ 0 w 486"/>
                <a:gd name="T7" fmla="*/ 0 h 762"/>
                <a:gd name="T8" fmla="*/ 2147483647 w 486"/>
                <a:gd name="T9" fmla="*/ 2147483647 h 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"/>
                <a:gd name="T16" fmla="*/ 0 h 762"/>
                <a:gd name="T17" fmla="*/ 486 w 486"/>
                <a:gd name="T18" fmla="*/ 762 h 7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" h="762">
                  <a:moveTo>
                    <a:pt x="480" y="633"/>
                  </a:moveTo>
                  <a:lnTo>
                    <a:pt x="486" y="762"/>
                  </a:lnTo>
                  <a:lnTo>
                    <a:pt x="9" y="129"/>
                  </a:lnTo>
                  <a:lnTo>
                    <a:pt x="0" y="0"/>
                  </a:lnTo>
                  <a:lnTo>
                    <a:pt x="480" y="633"/>
                  </a:lnTo>
                  <a:close/>
                </a:path>
              </a:pathLst>
            </a:custGeom>
            <a:gradFill rotWithShape="1">
              <a:gsLst>
                <a:gs pos="0">
                  <a:srgbClr val="6A6198"/>
                </a:gs>
                <a:gs pos="100000">
                  <a:srgbClr val="35297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0713113">
              <a:off x="4065" y="2297"/>
              <a:ext cx="94" cy="273"/>
            </a:xfrm>
            <a:custGeom>
              <a:avLst/>
              <a:gdLst>
                <a:gd name="T0" fmla="*/ 0 w 556"/>
                <a:gd name="T1" fmla="*/ 1867698730 h 486"/>
                <a:gd name="T2" fmla="*/ 2147483647 w 556"/>
                <a:gd name="T3" fmla="*/ 0 h 486"/>
                <a:gd name="T4" fmla="*/ 2147483647 w 556"/>
                <a:gd name="T5" fmla="*/ 750861694 h 486"/>
                <a:gd name="T6" fmla="*/ 2147483647 w 556"/>
                <a:gd name="T7" fmla="*/ 1848137387 h 486"/>
                <a:gd name="T8" fmla="*/ 2147483647 w 556"/>
                <a:gd name="T9" fmla="*/ 2147483647 h 486"/>
                <a:gd name="T10" fmla="*/ 0 w 556"/>
                <a:gd name="T11" fmla="*/ 1867698730 h 4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6"/>
                <a:gd name="T19" fmla="*/ 0 h 486"/>
                <a:gd name="T20" fmla="*/ 556 w 556"/>
                <a:gd name="T21" fmla="*/ 486 h 4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6" h="486">
                  <a:moveTo>
                    <a:pt x="0" y="342"/>
                  </a:moveTo>
                  <a:lnTo>
                    <a:pt x="552" y="0"/>
                  </a:lnTo>
                  <a:lnTo>
                    <a:pt x="556" y="138"/>
                  </a:lnTo>
                  <a:cubicBezTo>
                    <a:pt x="522" y="194"/>
                    <a:pt x="438" y="280"/>
                    <a:pt x="346" y="338"/>
                  </a:cubicBezTo>
                  <a:cubicBezTo>
                    <a:pt x="254" y="396"/>
                    <a:pt x="64" y="485"/>
                    <a:pt x="6" y="486"/>
                  </a:cubicBezTo>
                  <a:cubicBezTo>
                    <a:pt x="8" y="434"/>
                    <a:pt x="1" y="372"/>
                    <a:pt x="0" y="342"/>
                  </a:cubicBezTo>
                  <a:close/>
                </a:path>
              </a:pathLst>
            </a:custGeom>
            <a:solidFill>
              <a:srgbClr val="352973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176963" y="2935289"/>
            <a:ext cx="3732212" cy="1682936"/>
            <a:chOff x="2914" y="1816"/>
            <a:chExt cx="1892" cy="880"/>
          </a:xfrm>
        </p:grpSpPr>
        <p:sp>
          <p:nvSpPr>
            <p:cNvPr id="19" name="Freeform 18"/>
            <p:cNvSpPr>
              <a:spLocks/>
            </p:cNvSpPr>
            <p:nvPr/>
          </p:nvSpPr>
          <p:spPr bwMode="gray">
            <a:xfrm rot="20601703">
              <a:off x="3826" y="2263"/>
              <a:ext cx="980" cy="274"/>
            </a:xfrm>
            <a:custGeom>
              <a:avLst/>
              <a:gdLst>
                <a:gd name="T0" fmla="*/ 0 w 556"/>
                <a:gd name="T1" fmla="*/ 2147483647 h 486"/>
                <a:gd name="T2" fmla="*/ 2147483647 w 556"/>
                <a:gd name="T3" fmla="*/ 0 h 486"/>
                <a:gd name="T4" fmla="*/ 2147483647 w 556"/>
                <a:gd name="T5" fmla="*/ 2147483647 h 486"/>
                <a:gd name="T6" fmla="*/ 2147483647 w 556"/>
                <a:gd name="T7" fmla="*/ 2147483647 h 486"/>
                <a:gd name="T8" fmla="*/ 2147483647 w 556"/>
                <a:gd name="T9" fmla="*/ 2147483647 h 486"/>
                <a:gd name="T10" fmla="*/ 0 w 556"/>
                <a:gd name="T11" fmla="*/ 2147483647 h 4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6"/>
                <a:gd name="T19" fmla="*/ 0 h 486"/>
                <a:gd name="T20" fmla="*/ 556 w 556"/>
                <a:gd name="T21" fmla="*/ 486 h 4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6" h="486">
                  <a:moveTo>
                    <a:pt x="0" y="342"/>
                  </a:moveTo>
                  <a:lnTo>
                    <a:pt x="552" y="0"/>
                  </a:lnTo>
                  <a:lnTo>
                    <a:pt x="556" y="138"/>
                  </a:lnTo>
                  <a:cubicBezTo>
                    <a:pt x="522" y="194"/>
                    <a:pt x="438" y="280"/>
                    <a:pt x="346" y="338"/>
                  </a:cubicBezTo>
                  <a:cubicBezTo>
                    <a:pt x="254" y="396"/>
                    <a:pt x="64" y="485"/>
                    <a:pt x="6" y="486"/>
                  </a:cubicBezTo>
                  <a:cubicBezTo>
                    <a:pt x="8" y="434"/>
                    <a:pt x="1" y="372"/>
                    <a:pt x="0" y="342"/>
                  </a:cubicBezTo>
                  <a:close/>
                </a:path>
              </a:pathLst>
            </a:custGeom>
            <a:gradFill rotWithShape="0">
              <a:gsLst>
                <a:gs pos="0">
                  <a:srgbClr val="B98BE8"/>
                </a:gs>
                <a:gs pos="100000">
                  <a:srgbClr val="6600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20" name="Arc 19"/>
            <p:cNvSpPr>
              <a:spLocks/>
            </p:cNvSpPr>
            <p:nvPr/>
          </p:nvSpPr>
          <p:spPr bwMode="gray">
            <a:xfrm rot="-1060795">
              <a:off x="2914" y="1816"/>
              <a:ext cx="1830" cy="880"/>
            </a:xfrm>
            <a:custGeom>
              <a:avLst/>
              <a:gdLst>
                <a:gd name="T0" fmla="*/ 0 w 19866"/>
                <a:gd name="T1" fmla="*/ 0 h 19523"/>
                <a:gd name="T2" fmla="*/ 0 w 19866"/>
                <a:gd name="T3" fmla="*/ 0 h 19523"/>
                <a:gd name="T4" fmla="*/ 0 w 19866"/>
                <a:gd name="T5" fmla="*/ 0 h 19523"/>
                <a:gd name="T6" fmla="*/ 0 60000 65536"/>
                <a:gd name="T7" fmla="*/ 0 60000 65536"/>
                <a:gd name="T8" fmla="*/ 0 60000 65536"/>
                <a:gd name="T9" fmla="*/ 0 w 19866"/>
                <a:gd name="T10" fmla="*/ 0 h 19523"/>
                <a:gd name="T11" fmla="*/ 19866 w 19866"/>
                <a:gd name="T12" fmla="*/ 19523 h 195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66" h="19523" fill="none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</a:path>
                <a:path w="19866" h="19523" stroke="0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 rot="20601703">
              <a:off x="2997" y="2344"/>
              <a:ext cx="839" cy="274"/>
            </a:xfrm>
            <a:custGeom>
              <a:avLst/>
              <a:gdLst>
                <a:gd name="T0" fmla="*/ 2147483647 w 486"/>
                <a:gd name="T1" fmla="*/ 2147483647 h 762"/>
                <a:gd name="T2" fmla="*/ 2147483647 w 486"/>
                <a:gd name="T3" fmla="*/ 2147483647 h 762"/>
                <a:gd name="T4" fmla="*/ 2147483647 w 486"/>
                <a:gd name="T5" fmla="*/ 2147483647 h 762"/>
                <a:gd name="T6" fmla="*/ 0 w 486"/>
                <a:gd name="T7" fmla="*/ 0 h 762"/>
                <a:gd name="T8" fmla="*/ 2147483647 w 486"/>
                <a:gd name="T9" fmla="*/ 2147483647 h 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"/>
                <a:gd name="T16" fmla="*/ 0 h 762"/>
                <a:gd name="T17" fmla="*/ 486 w 486"/>
                <a:gd name="T18" fmla="*/ 762 h 7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" h="762">
                  <a:moveTo>
                    <a:pt x="480" y="633"/>
                  </a:moveTo>
                  <a:lnTo>
                    <a:pt x="486" y="762"/>
                  </a:lnTo>
                  <a:lnTo>
                    <a:pt x="9" y="129"/>
                  </a:lnTo>
                  <a:lnTo>
                    <a:pt x="0" y="0"/>
                  </a:lnTo>
                  <a:lnTo>
                    <a:pt x="480" y="633"/>
                  </a:lnTo>
                  <a:close/>
                </a:path>
              </a:pathLst>
            </a:custGeom>
            <a:gradFill rotWithShape="1">
              <a:gsLst>
                <a:gs pos="0">
                  <a:srgbClr val="5007A1"/>
                </a:gs>
                <a:gs pos="100000">
                  <a:srgbClr val="AF8ED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sp>
        <p:nvSpPr>
          <p:cNvPr id="22" name="Oval 21"/>
          <p:cNvSpPr>
            <a:spLocks noChangeArrowheads="1"/>
          </p:cNvSpPr>
          <p:nvPr/>
        </p:nvSpPr>
        <p:spPr bwMode="gray">
          <a:xfrm rot="20601703">
            <a:off x="4132264" y="2614614"/>
            <a:ext cx="3348037" cy="1614487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C1C1C1"/>
              </a:gs>
              <a:gs pos="100000">
                <a:srgbClr val="000000"/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gray">
          <a:xfrm rot="20601703">
            <a:off x="4225926" y="2898775"/>
            <a:ext cx="3260725" cy="1322388"/>
          </a:xfrm>
          <a:prstGeom prst="ellipse">
            <a:avLst/>
          </a:prstGeom>
          <a:solidFill>
            <a:sysClr val="window" lastClr="FFFFFF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gray">
          <a:xfrm>
            <a:off x="7239001" y="2249489"/>
            <a:ext cx="1903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นโยบายสุขภาพ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gray">
          <a:xfrm>
            <a:off x="5541964" y="1698625"/>
            <a:ext cx="1266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ประชาคม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gray">
          <a:xfrm>
            <a:off x="2514600" y="2616200"/>
            <a:ext cx="2317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แผนสุขภาพท้องถิ่น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gray">
          <a:xfrm rot="20435782">
            <a:off x="2209800" y="4178300"/>
            <a:ext cx="2541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หน่วยงานสาธารณสุข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gray">
          <a:xfrm>
            <a:off x="4953000" y="4452939"/>
            <a:ext cx="1873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กลุ่มองค์กรภาคี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gray">
          <a:xfrm>
            <a:off x="7086600" y="3443289"/>
            <a:ext cx="2408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สภาพปัญหาในพื้นที่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92388"/>
            <a:ext cx="274320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8577931" y="4403883"/>
          <a:ext cx="1828800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582440" imgH="3041640" progId="">
                  <p:embed/>
                </p:oleObj>
              </mc:Choice>
              <mc:Fallback>
                <p:oleObj name="Clip" r:id="rId3" imgW="4582440" imgH="3041640" progId="">
                  <p:embed/>
                  <p:pic>
                    <p:nvPicPr>
                      <p:cNvPr id="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931" y="4403883"/>
                        <a:ext cx="1828800" cy="1316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AutoShap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210800" y="6321425"/>
            <a:ext cx="2286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F6FC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prstShdw prst="shdw13" dist="53882" dir="13500000">
              <a:sysClr val="windowText" lastClr="000000">
                <a:gamma/>
                <a:shade val="60000"/>
                <a:invGamma/>
                <a:alpha val="50000"/>
              </a:sysClr>
            </a:prst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1524000" y="5943600"/>
            <a:ext cx="9144000" cy="990600"/>
          </a:xfrm>
          <a:prstGeom prst="rect">
            <a:avLst/>
          </a:prstGeom>
          <a:solidFill>
            <a:srgbClr val="009DD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เงินกองทุนใช้ภายใต้กรอบแผนงาน หรือโครงการ หรือกิจกรรม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ที่คณะกรรมการบริหารกองทุนอนุมัติ </a:t>
            </a:r>
          </a:p>
        </p:txBody>
      </p:sp>
    </p:spTree>
    <p:extLst>
      <p:ext uri="{BB962C8B-B14F-4D97-AF65-F5344CB8AC3E}">
        <p14:creationId xmlns:p14="http://schemas.microsoft.com/office/powerpoint/2010/main" val="271044084"/>
      </p:ext>
    </p:extLst>
  </p:cSld>
  <p:clrMapOvr>
    <a:masterClrMapping/>
  </p:clrMapOvr>
  <p:transition spd="med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B462-F564-4627-950A-B64CEBBC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263526"/>
            <a:ext cx="10515600" cy="5207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หลักการพิจารณาโครงการ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9B04-658D-4FEE-969C-6597B2F42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612"/>
            <a:ext cx="9234488" cy="4351338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สอดคล้องกับวัตถุประสงค์ของกองทุน สร้างเสริมสุขภาพ ป้องกันโรค ฟื้นฟูสมรรถภาพ รักษาปฐมภูมิเชิงรุก และเงื่อนไขของประกาศ</a:t>
            </a: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มีความจำเป็น เหมาะสม ประหยัด ทำได้จริง</a:t>
            </a: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มีระเบียบ กฎหมาย หนังสือสั่งการให้เบิกจ่าย</a:t>
            </a: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ไม่ซ้ำซ้อนกับงบประมาณอื่นๆ ของหน่วยงาน </a:t>
            </a:r>
          </a:p>
          <a:p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3670515"/>
      </p:ext>
    </p:extLst>
  </p:cSld>
  <p:clrMapOvr>
    <a:masterClrMapping/>
  </p:clrMapOvr>
  <p:transition spd="med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BCA4D1-4FD2-ABFB-FE9C-0E6512897040}"/>
              </a:ext>
            </a:extLst>
          </p:cNvPr>
          <p:cNvSpPr/>
          <p:nvPr/>
        </p:nvSpPr>
        <p:spPr>
          <a:xfrm>
            <a:off x="98474" y="4039242"/>
            <a:ext cx="11995051" cy="2672273"/>
          </a:xfrm>
          <a:prstGeom prst="roundRect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8E8DC09-1E45-CDF1-34C2-6941FCB311F8}"/>
              </a:ext>
            </a:extLst>
          </p:cNvPr>
          <p:cNvSpPr/>
          <p:nvPr/>
        </p:nvSpPr>
        <p:spPr>
          <a:xfrm>
            <a:off x="98474" y="1236649"/>
            <a:ext cx="5894363" cy="2672273"/>
          </a:xfrm>
          <a:prstGeom prst="roundRect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DFD7CBB-384C-B493-C818-AAF15A8D8AC3}"/>
              </a:ext>
            </a:extLst>
          </p:cNvPr>
          <p:cNvSpPr/>
          <p:nvPr/>
        </p:nvSpPr>
        <p:spPr>
          <a:xfrm>
            <a:off x="6199162" y="1236649"/>
            <a:ext cx="5894363" cy="2672273"/>
          </a:xfrm>
          <a:prstGeom prst="roundRect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0DFF6-9250-4ECD-97D2-640613EC0421}"/>
              </a:ext>
            </a:extLst>
          </p:cNvPr>
          <p:cNvSpPr txBox="1"/>
          <p:nvPr/>
        </p:nvSpPr>
        <p:spPr>
          <a:xfrm>
            <a:off x="0" y="39262"/>
            <a:ext cx="10753571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1217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itchFamily="18" charset="0"/>
                <a:cs typeface="TH SarabunPSK" pitchFamily="34" charset="-34"/>
              </a:rPr>
              <a:t>การออกแบบระบบบริหารงบ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บริการดูแลระยะยาวสำหรับผู้ที่มีภาวะพึ่งพิง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LTC)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06E6E57-648B-02A5-B877-5257765A522B}"/>
              </a:ext>
            </a:extLst>
          </p:cNvPr>
          <p:cNvGraphicFramePr/>
          <p:nvPr/>
        </p:nvGraphicFramePr>
        <p:xfrm>
          <a:off x="2032000" y="1571582"/>
          <a:ext cx="8128000" cy="478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C1E0EEC-C1A0-C711-0648-7D6C5F549C04}"/>
              </a:ext>
            </a:extLst>
          </p:cNvPr>
          <p:cNvSpPr/>
          <p:nvPr/>
        </p:nvSpPr>
        <p:spPr>
          <a:xfrm>
            <a:off x="7884316" y="4535615"/>
            <a:ext cx="2871789" cy="1643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**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สปสช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ออกประกาศฉบับที่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ให้มีบริหารกองทุน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ร่วมกับการบริหารของกองทุนตำบล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2BD3F9-78E2-44A3-7196-1E45DF34DB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6761" y="5269224"/>
            <a:ext cx="1549514" cy="15495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0ECD26-E5E2-6FA2-D32A-B942EB3042E6}"/>
              </a:ext>
            </a:extLst>
          </p:cNvPr>
          <p:cNvSpPr/>
          <p:nvPr/>
        </p:nvSpPr>
        <p:spPr>
          <a:xfrm>
            <a:off x="460360" y="1914225"/>
            <a:ext cx="2871789" cy="1643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จัดเตรียมบริการ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CM CG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จัดบริการตาม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ควบคุมมาตรฐานบริการ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กำกับประเมินผลบริการ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EB5481-9EAA-49A2-B237-150E21D91482}"/>
              </a:ext>
            </a:extLst>
          </p:cNvPr>
          <p:cNvSpPr/>
          <p:nvPr/>
        </p:nvSpPr>
        <p:spPr>
          <a:xfrm>
            <a:off x="1760509" y="4553700"/>
            <a:ext cx="2871789" cy="1643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ประสานผู้เกี่ยวข้อง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กำหนดหลักเกณฑ์ ประกาศ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กำหนดสิทธิประโยชน์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บริหารจัดการงบประมาณ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สรุปผลโครงการ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E05F0-6986-7C48-1B6F-7083AFCEF5BE}"/>
              </a:ext>
            </a:extLst>
          </p:cNvPr>
          <p:cNvSpPr/>
          <p:nvPr/>
        </p:nvSpPr>
        <p:spPr>
          <a:xfrm>
            <a:off x="9119076" y="1924867"/>
            <a:ext cx="2871789" cy="1643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บริหารโครงการ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จัดบริการผ่านศูนย์ผู้สูงอายุ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จัดสรรงบประมาณ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ติดตามกำกับ ผู้จัดบริการ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69110AF-15D8-60D0-E4F7-B7166445E7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29" b="91429" l="8000" r="90857">
                        <a14:foregroundMark x1="50714" y1="8714" x2="56286" y2="9286"/>
                        <a14:foregroundMark x1="69286" y1="91143" x2="71429" y2="91143"/>
                        <a14:foregroundMark x1="45429" y1="91429" x2="48000" y2="91000"/>
                        <a14:foregroundMark x1="37286" y1="34000" x2="38286" y2="48857"/>
                        <a14:foregroundMark x1="54429" y1="27714" x2="63714" y2="56143"/>
                        <a14:foregroundMark x1="63714" y1="56143" x2="63714" y2="56429"/>
                        <a14:foregroundMark x1="58429" y1="28286" x2="69714" y2="54857"/>
                        <a14:foregroundMark x1="45143" y1="27857" x2="34143" y2="53571"/>
                        <a14:foregroundMark x1="34143" y1="53571" x2="34143" y2="53571"/>
                        <a14:foregroundMark x1="43000" y1="27429" x2="30714" y2="46857"/>
                        <a14:foregroundMark x1="30714" y1="46857" x2="30714" y2="47143"/>
                        <a14:foregroundMark x1="29429" y1="55571" x2="29429" y2="57429"/>
                        <a14:foregroundMark x1="38571" y1="52143" x2="39429" y2="55286"/>
                        <a14:foregroundMark x1="57143" y1="57000" x2="57143" y2="60857"/>
                        <a14:foregroundMark x1="48429" y1="61429" x2="49286" y2="65286"/>
                        <a14:foregroundMark x1="57714" y1="63571" x2="55429" y2="65857"/>
                        <a14:foregroundMark x1="43143" y1="65857" x2="43000" y2="68143"/>
                        <a14:foregroundMark x1="39143" y1="65714" x2="39143" y2="70571"/>
                        <a14:foregroundMark x1="73714" y1="53857" x2="72857" y2="58000"/>
                        <a14:foregroundMark x1="50286" y1="26857" x2="51143" y2="34000"/>
                        <a14:foregroundMark x1="46286" y1="30429" x2="48286" y2="33143"/>
                        <a14:foregroundMark x1="9429" y1="39857" x2="8000" y2="49429"/>
                        <a14:foregroundMark x1="90857" y1="49857" x2="89857" y2="58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4654" y="2042602"/>
            <a:ext cx="1643355" cy="16433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CAC0640-26DD-5692-9EB7-0CC965BE06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1036" y="27259"/>
            <a:ext cx="1440964" cy="658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3AF131-66B7-055F-7FDC-7958F38405FA}"/>
              </a:ext>
            </a:extLst>
          </p:cNvPr>
          <p:cNvSpPr txBox="1"/>
          <p:nvPr/>
        </p:nvSpPr>
        <p:spPr>
          <a:xfrm>
            <a:off x="-1" y="679030"/>
            <a:ext cx="120935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9725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วัตถุประสงค์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พื่อให้ผู้สูงอายุที่มีภาวะพึ่งพิงและผู้ที่มีภาวะพึ่งพิงได้รับบริการด้านสาธารณสุขตามชุดสิทธิประโยชน์โดยเชื่อมโยงกับบริการทางสังคม </a:t>
            </a:r>
          </a:p>
          <a:p>
            <a:pPr marL="0" marR="0" lvl="0" indent="0" algn="ctr" defTabSz="109725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โดยการมีส่วนร่วมของทุกภาคส่วน </a:t>
            </a:r>
            <a:endParaRPr kumimoji="0" lang="th-TH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263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it.kvc.ac.th/E-Book/backgroundr_kit1.jpg">
            <a:extLst>
              <a:ext uri="{FF2B5EF4-FFF2-40B4-BE49-F238E27FC236}">
                <a16:creationId xmlns:a16="http://schemas.microsoft.com/office/drawing/2014/main" id="{EE8A6490-D766-477D-99B2-5B3A11EBF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5"/>
          <a:stretch/>
        </p:blipFill>
        <p:spPr bwMode="auto">
          <a:xfrm rot="5400000" flipH="1">
            <a:off x="5363136" y="-5363136"/>
            <a:ext cx="146572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2A6C17-CB7A-41D1-AD2D-49F0CDEA2B91}"/>
              </a:ext>
            </a:extLst>
          </p:cNvPr>
          <p:cNvSpPr txBox="1">
            <a:spLocks/>
          </p:cNvSpPr>
          <p:nvPr/>
        </p:nvSpPr>
        <p:spPr>
          <a:xfrm>
            <a:off x="483704" y="311500"/>
            <a:ext cx="10831996" cy="6617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เรื่องแจ้ง</a:t>
            </a:r>
          </a:p>
        </p:txBody>
      </p:sp>
      <p:pic>
        <p:nvPicPr>
          <p:cNvPr id="9" name="Picture 8" descr="logo_NHSO">
            <a:extLst>
              <a:ext uri="{FF2B5EF4-FFF2-40B4-BE49-F238E27FC236}">
                <a16:creationId xmlns:a16="http://schemas.microsoft.com/office/drawing/2014/main" id="{C275EED4-D1C7-4F44-8A6E-BFF2221EB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8117" y="113423"/>
            <a:ext cx="1704992" cy="7036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FFB00E-13EF-0E90-9107-4951F98E035A}"/>
              </a:ext>
            </a:extLst>
          </p:cNvPr>
          <p:cNvSpPr txBox="1"/>
          <p:nvPr/>
        </p:nvSpPr>
        <p:spPr>
          <a:xfrm>
            <a:off x="483703" y="1663806"/>
            <a:ext cx="112177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+mj-lt"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กองทุนหลักฯ เตรียมปิดงบปีงบ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65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สรุปการเงิน โครงการ บันทึกโปรแกรมเดิม /เตรียมความพร้อมปีงบ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66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ทีมเลขากองทุน คำสั่งคณะกรรมการฯ การสมทบงบประมาณ แผนสุขภาพ อนุมัติแผนเงิน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การตรวจสอบภายใน การบันทึกโปรแกรมใหม่</a:t>
            </a:r>
          </a:p>
          <a:p>
            <a:pPr marL="271463" indent="-271463">
              <a:buFont typeface="+mj-lt"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แนวทางสนับสนุนผ้าอ้อมผู้ใหญ่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71463" indent="-271463">
              <a:buFont typeface="+mj-lt"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การส่งผลงานเด่นของกองทุน (กองทุนหลักฯ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LTC)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71463" indent="-271463">
              <a:buFont typeface="+mj-lt"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แนวทางการดำเนินงานกองทุนหลักฯ ปีงบ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66</a:t>
            </a:r>
          </a:p>
          <a:p>
            <a:pPr marL="271463" indent="-271463">
              <a:buFont typeface="+mj-lt"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แนวทางการดำเนินงานกองทุน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LTC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66</a:t>
            </a:r>
          </a:p>
          <a:p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7609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0AC77A-19A6-FB83-555E-3F3CE48819F8}"/>
              </a:ext>
            </a:extLst>
          </p:cNvPr>
          <p:cNvCxnSpPr>
            <a:cxnSpLocks/>
          </p:cNvCxnSpPr>
          <p:nvPr/>
        </p:nvCxnSpPr>
        <p:spPr>
          <a:xfrm>
            <a:off x="4520035" y="1249098"/>
            <a:ext cx="0" cy="2019564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EE75CA2-5366-942C-3E84-B1A8125586DD}"/>
              </a:ext>
            </a:extLst>
          </p:cNvPr>
          <p:cNvCxnSpPr>
            <a:cxnSpLocks/>
          </p:cNvCxnSpPr>
          <p:nvPr/>
        </p:nvCxnSpPr>
        <p:spPr>
          <a:xfrm>
            <a:off x="6955630" y="1229634"/>
            <a:ext cx="0" cy="2019564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768094-7268-14D8-0CA8-8A45B789457D}"/>
              </a:ext>
            </a:extLst>
          </p:cNvPr>
          <p:cNvCxnSpPr>
            <a:cxnSpLocks/>
          </p:cNvCxnSpPr>
          <p:nvPr/>
        </p:nvCxnSpPr>
        <p:spPr>
          <a:xfrm>
            <a:off x="9409790" y="1229634"/>
            <a:ext cx="0" cy="2019564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7CA958-4709-71AA-91A0-24ED65560276}"/>
              </a:ext>
            </a:extLst>
          </p:cNvPr>
          <p:cNvGraphicFramePr/>
          <p:nvPr/>
        </p:nvGraphicFramePr>
        <p:xfrm>
          <a:off x="534572" y="968260"/>
          <a:ext cx="11099410" cy="492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4B69A7C-8A20-46C0-8D9E-F25081F22BEB}"/>
              </a:ext>
            </a:extLst>
          </p:cNvPr>
          <p:cNvSpPr/>
          <p:nvPr/>
        </p:nvSpPr>
        <p:spPr>
          <a:xfrm>
            <a:off x="113239" y="1062804"/>
            <a:ext cx="44031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900" marR="0" lvl="0" indent="-342900" algn="l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6000"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ดำเนินงานในพื้นที่ กปท.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ที่สมัครใจ</a:t>
            </a:r>
          </a:p>
          <a:p>
            <a:pPr marL="630900" marR="0" lvl="0" indent="-342900" algn="l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6000"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งบหกพันบาท/คน/ปี (</a:t>
            </a:r>
            <a:r>
              <a:rPr kumimoji="0" lang="th-TH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จัดสรร กปท.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5,000</a:t>
            </a:r>
            <a:r>
              <a:rPr kumimoji="0" lang="th-TH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 บาทและหน่วยบริการประจำค่าคัดกรอง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1 </a:t>
            </a:r>
            <a:r>
              <a:rPr kumimoji="0" lang="th-TH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แสนบาทต่อปี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)</a:t>
            </a:r>
          </a:p>
          <a:p>
            <a:pPr marL="630900" marR="0" lvl="0" indent="-342900" algn="l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6000"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ครอบคลุม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ผู้สูงอายุสิทธิ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UC</a:t>
            </a:r>
          </a:p>
          <a:p>
            <a:pPr marL="630900" marR="0" lvl="0" indent="-342900" algn="l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6000"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บริการตามชุดสิทธิประโยชน์ มี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CM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เป็นผู้จัดการ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Care Plan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และ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CG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เป็นผู้ดูแล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BFA3AF-CAA6-F65E-A7E3-AF0335B71E72}"/>
              </a:ext>
            </a:extLst>
          </p:cNvPr>
          <p:cNvSpPr/>
          <p:nvPr/>
        </p:nvSpPr>
        <p:spPr>
          <a:xfrm>
            <a:off x="4213521" y="1104972"/>
            <a:ext cx="3045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ขยายสิทธิครอบคลุม </a:t>
            </a:r>
          </a:p>
          <a:p>
            <a:pPr marL="0" marR="0" lvl="0" indent="0" algn="ctr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“</a:t>
            </a:r>
            <a:r>
              <a:rPr kumimoji="0" lang="th-TH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ผู้สูงอายุ และ</a:t>
            </a:r>
          </a:p>
          <a:p>
            <a:pPr marL="0" marR="0" lvl="0" indent="0" algn="ctr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ผู้มีภาวะพึ่งพิง</a:t>
            </a:r>
          </a:p>
          <a:p>
            <a:pPr marL="0" marR="0" lvl="0" indent="0" algn="ctr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ทุกอายุ ทุกสิทธิ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57CD7-4A54-4E23-503A-361D770C62CD}"/>
              </a:ext>
            </a:extLst>
          </p:cNvPr>
          <p:cNvSpPr/>
          <p:nvPr/>
        </p:nvSpPr>
        <p:spPr>
          <a:xfrm>
            <a:off x="6964278" y="1104972"/>
            <a:ext cx="2436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ปรับการจัดสรรงบ</a:t>
            </a:r>
          </a:p>
          <a:p>
            <a:pPr marL="0" marR="0" lvl="0" indent="0" algn="ctr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“จัดสรรงบประมาณ กปท.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เป็น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6,000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บาท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ไม่จัดสรรให้หน่วยบริการประจำ”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635C7A-E6C1-74E8-0B33-6D50F64BE3D8}"/>
              </a:ext>
            </a:extLst>
          </p:cNvPr>
          <p:cNvSpPr/>
          <p:nvPr/>
        </p:nvSpPr>
        <p:spPr>
          <a:xfrm>
            <a:off x="9467156" y="1104972"/>
            <a:ext cx="1969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ปรับการ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จ่ายตามแผนการดูแล</a:t>
            </a:r>
          </a:p>
          <a:p>
            <a:pPr marL="0" marR="0" lvl="0" indent="0" algn="ctr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แต่ละบุคคล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1AF625-C165-685A-024A-626457E5843A}"/>
              </a:ext>
            </a:extLst>
          </p:cNvPr>
          <p:cNvSpPr txBox="1"/>
          <p:nvPr/>
        </p:nvSpPr>
        <p:spPr>
          <a:xfrm>
            <a:off x="0" y="39262"/>
            <a:ext cx="10753571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1217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พัฒนาการ การจัดบริการดูแลระยะยาวสำหรับผู้สูงอายุและผู้ที่มีภาวะพึ่งพิง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FAD18E8-80CD-658A-C611-0D9BB643F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1036" y="27258"/>
            <a:ext cx="1440964" cy="646331"/>
          </a:xfrm>
          <a:prstGeom prst="rect">
            <a:avLst/>
          </a:prstGeom>
        </p:spPr>
      </p:pic>
      <p:sp>
        <p:nvSpPr>
          <p:cNvPr id="31" name="Arrow: Striped Right 30">
            <a:extLst>
              <a:ext uri="{FF2B5EF4-FFF2-40B4-BE49-F238E27FC236}">
                <a16:creationId xmlns:a16="http://schemas.microsoft.com/office/drawing/2014/main" id="{8CE406A0-6C1D-649F-5262-3FEA9A1E1801}"/>
              </a:ext>
            </a:extLst>
          </p:cNvPr>
          <p:cNvSpPr/>
          <p:nvPr/>
        </p:nvSpPr>
        <p:spPr>
          <a:xfrm>
            <a:off x="1797491" y="4204868"/>
            <a:ext cx="1100404" cy="2418754"/>
          </a:xfrm>
          <a:prstGeom prst="striped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pic>
        <p:nvPicPr>
          <p:cNvPr id="33" name="Picture 32" descr="A picture containing clock&#10;&#10;Description automatically generated">
            <a:extLst>
              <a:ext uri="{FF2B5EF4-FFF2-40B4-BE49-F238E27FC236}">
                <a16:creationId xmlns:a16="http://schemas.microsoft.com/office/drawing/2014/main" id="{23393784-B20E-4643-E4D5-CE2A944CB3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2" y="4204868"/>
            <a:ext cx="1320409" cy="206074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B5003EA-2041-98C8-21CA-B53EE4CEDB72}"/>
              </a:ext>
            </a:extLst>
          </p:cNvPr>
          <p:cNvSpPr txBox="1"/>
          <p:nvPr/>
        </p:nvSpPr>
        <p:spPr>
          <a:xfrm>
            <a:off x="3087791" y="4727715"/>
            <a:ext cx="89541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27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1. 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ประเมินก่อนให้บริการและวางแผนการดูแล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Care Plan</a:t>
            </a:r>
          </a:p>
          <a:p>
            <a:pPr marL="0" marR="0" lvl="0" indent="0" algn="l" defTabSz="9127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2. 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ให้บริการระยะยาวโดยทีมบุคลากรสาธารณสุข (ทีมหมอครอบครัว)กิจกรรมตาม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Care plan</a:t>
            </a:r>
          </a:p>
          <a:p>
            <a:pPr marL="0" marR="0" lvl="0" indent="0" algn="l" defTabSz="9127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3. 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บริการดูแลที่บ้าน/ชุมชน ให้คำแนะนำแก่ญาติหรือผู้ดูแล โดยผู้ช่วยผู้ดูแล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Caregiver 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หรือเครือข่ายจิตอาสา</a:t>
            </a:r>
          </a:p>
          <a:p>
            <a:pPr marL="0" marR="0" lvl="0" indent="0" algn="l" defTabSz="9127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4. 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จัดหาอุปกรณ์ทางการแพทย์ (งบสนับสนุนจากกองทุนฟื้นฟู)</a:t>
            </a:r>
          </a:p>
          <a:p>
            <a:pPr marL="0" marR="0" lvl="0" indent="0" algn="l" defTabSz="9127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5. 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ประเมินผลการดูแลและปรับแผนการดูแล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9BB683-8B17-174C-835F-CDA19DDC1D73}"/>
              </a:ext>
            </a:extLst>
          </p:cNvPr>
          <p:cNvSpPr txBox="1"/>
          <p:nvPr/>
        </p:nvSpPr>
        <p:spPr>
          <a:xfrm>
            <a:off x="2805465" y="3952990"/>
            <a:ext cx="2683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สิ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ทธิประโยชน์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157544BD-F5A3-3D43-74ED-8976DFC96799}"/>
              </a:ext>
            </a:extLst>
          </p:cNvPr>
          <p:cNvSpPr/>
          <p:nvPr/>
        </p:nvSpPr>
        <p:spPr>
          <a:xfrm>
            <a:off x="4424490" y="1011091"/>
            <a:ext cx="180000" cy="1800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2DD7F6CF-3B48-1E01-5D9E-E7C7CD527F58}"/>
              </a:ext>
            </a:extLst>
          </p:cNvPr>
          <p:cNvSpPr/>
          <p:nvPr/>
        </p:nvSpPr>
        <p:spPr>
          <a:xfrm>
            <a:off x="6851562" y="1007430"/>
            <a:ext cx="180000" cy="1800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263414A7-1A68-6CE6-9992-6CDBC1D24966}"/>
              </a:ext>
            </a:extLst>
          </p:cNvPr>
          <p:cNvSpPr/>
          <p:nvPr/>
        </p:nvSpPr>
        <p:spPr>
          <a:xfrm>
            <a:off x="9319790" y="1007430"/>
            <a:ext cx="180000" cy="1800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BF8D953-21F4-F5BC-A47F-678E46CAA9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99660"/>
            <a:ext cx="12192000" cy="61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7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959E-F3EF-1BE6-55A6-B942EC44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0"/>
            <a:ext cx="10934700" cy="7128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หลักเกณฑ์การจ่ายค่าใช้จ่ายสำหรับ</a:t>
            </a:r>
            <a:r>
              <a:rPr lang="th-TH" sz="3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ค่าบริการ</a:t>
            </a:r>
            <a:r>
              <a:rPr lang="th-TH" sz="3200" b="1" i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ดูแลระยะยาวสำหรับผู้ที่มีภาวะพึ่งพิง (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LTC)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7B946-8CE9-9701-A919-3DC3CB16270E}"/>
              </a:ext>
            </a:extLst>
          </p:cNvPr>
          <p:cNvSpPr txBox="1"/>
          <p:nvPr/>
        </p:nvSpPr>
        <p:spPr>
          <a:xfrm>
            <a:off x="241111" y="911652"/>
            <a:ext cx="11709778" cy="286232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ค่าบริการ</a:t>
            </a:r>
            <a:r>
              <a:rPr kumimoji="0" lang="th-TH" sz="3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สาธารณสุขสำหรับผู้ที่มีภาวะพึ่งพิงในชุมชน จำนวน </a:t>
            </a:r>
            <a:r>
              <a:rPr kumimoji="0" lang="en-US" sz="3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1,265</a:t>
            </a:r>
            <a:r>
              <a:rPr kumimoji="0" lang="th-TH" sz="3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kumimoji="0" lang="en-US" sz="3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65</a:t>
            </a:r>
            <a:r>
              <a:rPr kumimoji="0" lang="th-TH" sz="3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ล้านบาท</a:t>
            </a: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b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เป็นค่าใช้จ่ายในการดูแลสุขภาพในชุมชนสำหรับผู้ที่มีภาวะพึ่งพิงที่เป็น</a:t>
            </a:r>
            <a:r>
              <a:rPr kumimoji="0" lang="th-TH" sz="3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ประชาชนไทยทุกคน</a:t>
            </a: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ให้สามารถเข้าถึงบริการด้านสาธารณสุขที่เชื่อมโยงบริการทางสังคมโดยการมีส่วนร่วมของทุกภาคส่วน รวมถึงการเชื่อมต่อระหว่างบ้าน ชุมชน หน่วยบริการ/สถานบริการ/ศูนย์พัฒนาคุณภาพชีวิตผู้สูงอายุ อย่างเป็นระบบ โดยในปีงบประมาณ พ.ศ.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2566 </a:t>
            </a: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จะจ่าย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แบบเหมาจ่าย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6,000</a:t>
            </a:r>
            <a:r>
              <a:rPr kumimoji="0" lang="th-TH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บาท/คน/ปี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โดยโอนค่าบริการสาธารณสุขสำหรับผู้ที่มีภาวะพึ่งพิงในชุมชน ตามจำนวนผู้ที่มีภาวะพึ่งพิงที่ได้รับการอนุมัติแผนการดูแลรายบุคคล</a:t>
            </a:r>
            <a:endParaRPr kumimoji="0" lang="th-TH" sz="3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D9E1E-60A5-C663-87D1-0AFCC10FB595}"/>
              </a:ext>
            </a:extLst>
          </p:cNvPr>
          <p:cNvSpPr txBox="1"/>
          <p:nvPr/>
        </p:nvSpPr>
        <p:spPr>
          <a:xfrm>
            <a:off x="241111" y="4090377"/>
            <a:ext cx="11709778" cy="22159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โดยสำนักงาน จะตรวจสอบยอดเงินโอนกับยอดเงินในบัญชี “กองทุนหลักประกันสุขภาพ…(ระบุชื่อองค์กรปกครองส่วนท้องถิ่น) เพื่อการดูแลผู้สูงอายุที่มีภาวะพึ่งพิง” ของ อปท. </a:t>
            </a:r>
            <a:r>
              <a:rPr kumimoji="0" lang="th-TH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หากพบว่ามีเงินคงเหลือมากกว่า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kumimoji="0" lang="th-TH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เท่าของเงินที่จะโอน ให้สำนักงานเขตตรวจสอบข้อมูลในโปรแกรม และประสานงานกับ อปท. เพื่อให้สำนักงานเขตยืนยันการโอนในแต่ละงวดผ่านโปรแกรม </a:t>
            </a:r>
            <a:r>
              <a:rPr kumimoji="0" lang="th-TH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(ภายในวันที่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kumimoji="0" lang="th-TH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16</a:t>
            </a:r>
            <a:r>
              <a:rPr kumimoji="0" lang="th-TH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ของทุกเดือน)</a:t>
            </a:r>
            <a:endParaRPr kumimoji="0" lang="en-US" sz="3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883D3-3923-A6DA-B5B8-8D1DEE574EE1}"/>
              </a:ext>
            </a:extLst>
          </p:cNvPr>
          <p:cNvSpPr txBox="1"/>
          <p:nvPr/>
        </p:nvSpPr>
        <p:spPr>
          <a:xfrm>
            <a:off x="0" y="4914"/>
            <a:ext cx="1601959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 </a:t>
            </a:r>
            <a:r>
              <a:rPr kumimoji="0" lang="en-US" sz="40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2566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5017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CFBB1-F917-9E95-8181-83C06F67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51036" cy="67358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Concept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LTC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59C00-C6F0-C3B5-1362-0749843D3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293"/>
            <a:ext cx="10515600" cy="4644731"/>
          </a:xfrm>
        </p:spPr>
        <p:txBody>
          <a:bodyPr>
            <a:normAutofit lnSpcReduction="10000"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ปรับให้สอดคล้องกับ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KPI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สำหรับการจ่าย และเงินคงเหลือในกองทุน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ใช้เงินเดิมในกองทุนให้หมด และหากไม่พอสามารถขอเพิ่มเติม (โดยผ่านการตรวจสอบยืนยันการขอรับงบจาก สปสช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เขต)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 ตั้งต้น ด้วยเงื่อนไข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ดึงข้อมูลในฐานทั้งหมดที่มี (ตัดซ้ำ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PID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ADL &lt;= 11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มีสถานะมีชีวิต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ผูกกับหน่วยจัดบริการและกองทุนเดิม (สามารถย้ายพื้นที่ได้)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E6914-F2E8-7B88-BE47-383D3A544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036" y="27258"/>
            <a:ext cx="1440964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0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36D6AD8A-9401-9A3A-7B89-F125376F05EB}"/>
              </a:ext>
            </a:extLst>
          </p:cNvPr>
          <p:cNvGrpSpPr/>
          <p:nvPr/>
        </p:nvGrpSpPr>
        <p:grpSpPr>
          <a:xfrm>
            <a:off x="155260" y="860446"/>
            <a:ext cx="5940740" cy="5418667"/>
            <a:chOff x="-158750" y="1091141"/>
            <a:chExt cx="5940740" cy="5418667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BA66490F-DCD9-E573-A712-4B7633242A54}"/>
                </a:ext>
              </a:extLst>
            </p:cNvPr>
            <p:cNvGraphicFramePr/>
            <p:nvPr/>
          </p:nvGraphicFramePr>
          <p:xfrm>
            <a:off x="-158750" y="1091141"/>
            <a:ext cx="5083175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D01BE8-39AC-F671-EDDC-1870B918E0C7}"/>
                </a:ext>
              </a:extLst>
            </p:cNvPr>
            <p:cNvGrpSpPr/>
            <p:nvPr/>
          </p:nvGrpSpPr>
          <p:grpSpPr>
            <a:xfrm>
              <a:off x="3781135" y="2565400"/>
              <a:ext cx="2000855" cy="984250"/>
              <a:chOff x="1541159" y="1479020"/>
              <a:chExt cx="2000855" cy="98425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F275872-1095-16BB-4A6D-FA448707A0C3}"/>
                  </a:ext>
                </a:extLst>
              </p:cNvPr>
              <p:cNvSpPr/>
              <p:nvPr/>
            </p:nvSpPr>
            <p:spPr>
              <a:xfrm>
                <a:off x="1541159" y="1479020"/>
                <a:ext cx="2000855" cy="98425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5C59E3D1-892C-EACE-6111-538E6F7ADF8F}"/>
                  </a:ext>
                </a:extLst>
              </p:cNvPr>
              <p:cNvSpPr txBox="1"/>
              <p:nvPr/>
            </p:nvSpPr>
            <p:spPr>
              <a:xfrm>
                <a:off x="1569987" y="1507848"/>
                <a:ext cx="1943199" cy="9265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marR="0" lvl="0" indent="0" algn="ctr" defTabSz="6667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Kanit" pitchFamily="2" charset="-34"/>
                    <a:ea typeface="+mn-ea"/>
                    <a:cs typeface="Kanit" pitchFamily="2" charset="-34"/>
                  </a:rPr>
                  <a:t>จัดทำ 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Kanit" pitchFamily="2" charset="-34"/>
                    <a:ea typeface="+mn-ea"/>
                    <a:cs typeface="Kanit" pitchFamily="2" charset="-34"/>
                  </a:rPr>
                  <a:t>CP </a:t>
                </a:r>
                <a:br>
                  <a:rPr kumimoji="0" lang="th-TH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Kanit" pitchFamily="2" charset="-34"/>
                    <a:ea typeface="+mn-ea"/>
                    <a:cs typeface="Kanit" pitchFamily="2" charset="-34"/>
                  </a:rPr>
                </a:br>
                <a:r>
                  <a:rPr kumimoji="0" lang="th-TH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Kanit" pitchFamily="2" charset="-34"/>
                    <a:ea typeface="+mn-ea"/>
                    <a:cs typeface="Kanit" pitchFamily="2" charset="-34"/>
                  </a:rPr>
                  <a:t>ในโปรแกรม 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Kanit" pitchFamily="2" charset="-34"/>
                    <a:ea typeface="+mn-ea"/>
                    <a:cs typeface="Kanit" pitchFamily="2" charset="-34"/>
                  </a:rPr>
                  <a:t>3C </a:t>
                </a:r>
                <a:endPara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endParaRPr>
              </a:p>
              <a:p>
                <a:pPr marL="0" marR="0" lvl="0" indent="0" algn="ctr" defTabSz="6667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Kanit" pitchFamily="2" charset="-34"/>
                    <a:ea typeface="+mn-ea"/>
                    <a:cs typeface="Kanit" pitchFamily="2" charset="-34"/>
                  </a:rPr>
                  <a:t>(กรมอนามัย)</a:t>
                </a:r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E492D65-5A29-9F7D-FD86-CF3ECB8F6E0A}"/>
                </a:ext>
              </a:extLst>
            </p:cNvPr>
            <p:cNvCxnSpPr>
              <a:cxnSpLocks/>
            </p:cNvCxnSpPr>
            <p:nvPr/>
          </p:nvCxnSpPr>
          <p:spPr>
            <a:xfrm>
              <a:off x="3386138" y="3057525"/>
              <a:ext cx="3960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B25AE54-0FB9-F9FA-4F57-54348F5C4059}"/>
                </a:ext>
              </a:extLst>
            </p:cNvPr>
            <p:cNvGrpSpPr/>
            <p:nvPr/>
          </p:nvGrpSpPr>
          <p:grpSpPr>
            <a:xfrm>
              <a:off x="3386138" y="3559174"/>
              <a:ext cx="1395425" cy="1008062"/>
              <a:chOff x="3386138" y="3549649"/>
              <a:chExt cx="1395425" cy="1008062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CEF4591D-52CB-DC54-377C-43FB5E192CC7}"/>
                  </a:ext>
                </a:extLst>
              </p:cNvPr>
              <p:cNvCxnSpPr/>
              <p:nvPr/>
            </p:nvCxnSpPr>
            <p:spPr>
              <a:xfrm flipH="1">
                <a:off x="3386138" y="4557711"/>
                <a:ext cx="139542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752884C-1042-78CA-7344-D212E682A782}"/>
                  </a:ext>
                </a:extLst>
              </p:cNvPr>
              <p:cNvCxnSpPr>
                <a:stCxn id="10" idx="2"/>
              </p:cNvCxnSpPr>
              <p:nvPr/>
            </p:nvCxnSpPr>
            <p:spPr>
              <a:xfrm flipH="1">
                <a:off x="4781562" y="3549649"/>
                <a:ext cx="1" cy="1008000"/>
              </a:xfrm>
              <a:prstGeom prst="line">
                <a:avLst/>
              </a:prstGeom>
              <a:ln w="28575"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7191599-0645-D06F-6320-B03587F769AE}"/>
              </a:ext>
            </a:extLst>
          </p:cNvPr>
          <p:cNvSpPr txBox="1"/>
          <p:nvPr/>
        </p:nvSpPr>
        <p:spPr>
          <a:xfrm>
            <a:off x="-1" y="0"/>
            <a:ext cx="12191999" cy="646331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ขั้นตอนการดำเนินงาน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LTC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ปี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2566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609D0-81F1-23CF-5B0D-9A98BFC41D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1036" y="-3895"/>
            <a:ext cx="144096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0D8CE7-ADD1-2C21-7295-5199CD917639}"/>
              </a:ext>
            </a:extLst>
          </p:cNvPr>
          <p:cNvSpPr txBox="1"/>
          <p:nvPr/>
        </p:nvSpPr>
        <p:spPr>
          <a:xfrm>
            <a:off x="43440" y="898573"/>
            <a:ext cx="1586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หน่วยจัดบริการ</a:t>
            </a:r>
            <a:b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+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ทีมหมอครอบครัว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0C3452-8549-9187-1703-64A82D31D387}"/>
              </a:ext>
            </a:extLst>
          </p:cNvPr>
          <p:cNvSpPr txBox="1"/>
          <p:nvPr/>
        </p:nvSpPr>
        <p:spPr>
          <a:xfrm>
            <a:off x="44893" y="2393051"/>
            <a:ext cx="1586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หน่วยจัดบริการ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780A11-CE6D-9C37-B81A-B8BB778ADABE}"/>
              </a:ext>
            </a:extLst>
          </p:cNvPr>
          <p:cNvSpPr txBox="1"/>
          <p:nvPr/>
        </p:nvSpPr>
        <p:spPr>
          <a:xfrm>
            <a:off x="44894" y="3875640"/>
            <a:ext cx="1586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หน่วยจัดบริการ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F07622-2C08-CA35-BC18-DC9FB05A87D5}"/>
              </a:ext>
            </a:extLst>
          </p:cNvPr>
          <p:cNvSpPr txBox="1"/>
          <p:nvPr/>
        </p:nvSpPr>
        <p:spPr>
          <a:xfrm>
            <a:off x="44895" y="5334147"/>
            <a:ext cx="114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คณะอนุกรรมการ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LTC</a:t>
            </a:r>
            <a:endParaRPr kumimoji="0" lang="th-TH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6C288FE-FC97-F085-F05A-66B576384CF7}"/>
              </a:ext>
            </a:extLst>
          </p:cNvPr>
          <p:cNvGrpSpPr/>
          <p:nvPr/>
        </p:nvGrpSpPr>
        <p:grpSpPr>
          <a:xfrm>
            <a:off x="1427316" y="4571185"/>
            <a:ext cx="265648" cy="1520888"/>
            <a:chOff x="1427316" y="4571185"/>
            <a:chExt cx="265648" cy="152088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6448B80-B082-28DA-D744-EB174855AA76}"/>
                </a:ext>
              </a:extLst>
            </p:cNvPr>
            <p:cNvCxnSpPr/>
            <p:nvPr/>
          </p:nvCxnSpPr>
          <p:spPr>
            <a:xfrm>
              <a:off x="1440964" y="4571185"/>
              <a:ext cx="0" cy="1520888"/>
            </a:xfrm>
            <a:prstGeom prst="line">
              <a:avLst/>
            </a:prstGeom>
            <a:ln w="2857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0DEE75F-F7F9-62D6-71CA-57D26E7042B6}"/>
                </a:ext>
              </a:extLst>
            </p:cNvPr>
            <p:cNvCxnSpPr>
              <a:cxnSpLocks/>
            </p:cNvCxnSpPr>
            <p:nvPr/>
          </p:nvCxnSpPr>
          <p:spPr>
            <a:xfrm>
              <a:off x="1440964" y="4583217"/>
              <a:ext cx="2520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3D93CC-BE15-2B34-E7A5-F1936BCE7D8B}"/>
                </a:ext>
              </a:extLst>
            </p:cNvPr>
            <p:cNvCxnSpPr/>
            <p:nvPr/>
          </p:nvCxnSpPr>
          <p:spPr>
            <a:xfrm flipV="1">
              <a:off x="1427316" y="6092073"/>
              <a:ext cx="252000" cy="0"/>
            </a:xfrm>
            <a:prstGeom prst="line">
              <a:avLst/>
            </a:prstGeom>
            <a:ln w="2857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F60BE11-9FD4-467A-ED34-0D7EAA37A9E6}"/>
              </a:ext>
            </a:extLst>
          </p:cNvPr>
          <p:cNvSpPr/>
          <p:nvPr/>
        </p:nvSpPr>
        <p:spPr>
          <a:xfrm>
            <a:off x="999123" y="4897919"/>
            <a:ext cx="856386" cy="3146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ไม่อนุมัติ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3C398E-2868-8C4E-E48A-E796EEC5635D}"/>
              </a:ext>
            </a:extLst>
          </p:cNvPr>
          <p:cNvSpPr txBox="1"/>
          <p:nvPr/>
        </p:nvSpPr>
        <p:spPr>
          <a:xfrm>
            <a:off x="3200435" y="2026897"/>
            <a:ext cx="139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ซิงค์ข้อมูล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34F3653-D626-A8BA-5F27-48BDF9DA16FC}"/>
              </a:ext>
            </a:extLst>
          </p:cNvPr>
          <p:cNvCxnSpPr>
            <a:cxnSpLocks/>
          </p:cNvCxnSpPr>
          <p:nvPr/>
        </p:nvCxnSpPr>
        <p:spPr>
          <a:xfrm>
            <a:off x="6284686" y="646331"/>
            <a:ext cx="0" cy="6211669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741A5CD-DC6F-DCB3-A6C7-81F1F2207B26}"/>
              </a:ext>
            </a:extLst>
          </p:cNvPr>
          <p:cNvSpPr txBox="1"/>
          <p:nvPr/>
        </p:nvSpPr>
        <p:spPr>
          <a:xfrm>
            <a:off x="6464378" y="830164"/>
            <a:ext cx="144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อปท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.</a:t>
            </a:r>
            <a:endParaRPr kumimoji="0" lang="th-TH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BB7CFB9-FAF5-20A0-AC19-ABFE8DCDD788}"/>
              </a:ext>
            </a:extLst>
          </p:cNvPr>
          <p:cNvGrpSpPr/>
          <p:nvPr/>
        </p:nvGrpSpPr>
        <p:grpSpPr>
          <a:xfrm>
            <a:off x="8280096" y="769880"/>
            <a:ext cx="2000855" cy="939384"/>
            <a:chOff x="1541159" y="2645"/>
            <a:chExt cx="2000855" cy="9842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B322FDC-FA74-BE88-B3BF-F46F03CEE7C6}"/>
                </a:ext>
              </a:extLst>
            </p:cNvPr>
            <p:cNvSpPr/>
            <p:nvPr/>
          </p:nvSpPr>
          <p:spPr>
            <a:xfrm>
              <a:off x="1541159" y="2645"/>
              <a:ext cx="2000855" cy="984250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ctangle: Rounded Corners 4">
              <a:extLst>
                <a:ext uri="{FF2B5EF4-FFF2-40B4-BE49-F238E27FC236}">
                  <a16:creationId xmlns:a16="http://schemas.microsoft.com/office/drawing/2014/main" id="{C4B40E4C-60B7-D0D7-4A20-8461D5873B06}"/>
                </a:ext>
              </a:extLst>
            </p:cNvPr>
            <p:cNvSpPr txBox="1"/>
            <p:nvPr/>
          </p:nvSpPr>
          <p:spPr>
            <a:xfrm>
              <a:off x="1569987" y="31473"/>
              <a:ext cx="1943199" cy="92659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บันทึกอนุมัติโครงการ</a:t>
              </a:r>
              <a:b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</a:b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ในโปรแกรม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LTC</a:t>
              </a: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 /ยืนยันของบ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6,000</a:t>
              </a:r>
              <a:endParaRPr kumimoji="0" lang="th-T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3D2E87-467F-EBCE-8083-2303A10AEE8A}"/>
              </a:ext>
            </a:extLst>
          </p:cNvPr>
          <p:cNvGrpSpPr/>
          <p:nvPr/>
        </p:nvGrpSpPr>
        <p:grpSpPr>
          <a:xfrm>
            <a:off x="6483921" y="1988585"/>
            <a:ext cx="1580845" cy="634087"/>
            <a:chOff x="1541159" y="2645"/>
            <a:chExt cx="2000855" cy="9842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406E7DD-40D9-B431-9D38-C2912CECA827}"/>
                </a:ext>
              </a:extLst>
            </p:cNvPr>
            <p:cNvSpPr/>
            <p:nvPr/>
          </p:nvSpPr>
          <p:spPr>
            <a:xfrm>
              <a:off x="1541159" y="2645"/>
              <a:ext cx="2000855" cy="984250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D7104F63-9F6E-30E1-D430-83BEC2A2A6BE}"/>
                </a:ext>
              </a:extLst>
            </p:cNvPr>
            <p:cNvSpPr txBox="1"/>
            <p:nvPr/>
          </p:nvSpPr>
          <p:spPr>
            <a:xfrm>
              <a:off x="1569987" y="31473"/>
              <a:ext cx="1943199" cy="92659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ไม่ขอรับงบ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A87454E-B52F-6E39-D196-B4938F98BD36}"/>
              </a:ext>
            </a:extLst>
          </p:cNvPr>
          <p:cNvGrpSpPr/>
          <p:nvPr/>
        </p:nvGrpSpPr>
        <p:grpSpPr>
          <a:xfrm>
            <a:off x="10410899" y="1974070"/>
            <a:ext cx="1580845" cy="634087"/>
            <a:chOff x="1541159" y="2645"/>
            <a:chExt cx="2000855" cy="9842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0B22BA17-4C70-CC62-3D51-0324F243E1C1}"/>
                </a:ext>
              </a:extLst>
            </p:cNvPr>
            <p:cNvSpPr/>
            <p:nvPr/>
          </p:nvSpPr>
          <p:spPr>
            <a:xfrm>
              <a:off x="1541159" y="2645"/>
              <a:ext cx="2000855" cy="984250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38D9C748-6FAC-6E23-707C-C51C93CD6624}"/>
                </a:ext>
              </a:extLst>
            </p:cNvPr>
            <p:cNvSpPr txBox="1"/>
            <p:nvPr/>
          </p:nvSpPr>
          <p:spPr>
            <a:xfrm>
              <a:off x="1569987" y="31473"/>
              <a:ext cx="1943199" cy="9265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ขอรับงบ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808C2DD-6BE6-22B0-3119-841C22AA1B70}"/>
              </a:ext>
            </a:extLst>
          </p:cNvPr>
          <p:cNvGrpSpPr/>
          <p:nvPr/>
        </p:nvGrpSpPr>
        <p:grpSpPr>
          <a:xfrm>
            <a:off x="8470691" y="1993001"/>
            <a:ext cx="1580845" cy="634087"/>
            <a:chOff x="1541159" y="2645"/>
            <a:chExt cx="2000855" cy="9842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D6A086B-D8FD-2DF1-9AA6-3705C2F5847F}"/>
                </a:ext>
              </a:extLst>
            </p:cNvPr>
            <p:cNvSpPr/>
            <p:nvPr/>
          </p:nvSpPr>
          <p:spPr>
            <a:xfrm>
              <a:off x="1541159" y="2645"/>
              <a:ext cx="2000855" cy="984250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Rectangle: Rounded Corners 4">
              <a:extLst>
                <a:ext uri="{FF2B5EF4-FFF2-40B4-BE49-F238E27FC236}">
                  <a16:creationId xmlns:a16="http://schemas.microsoft.com/office/drawing/2014/main" id="{390D448D-D699-D1F4-1CBF-375EBA71E2A9}"/>
                </a:ext>
              </a:extLst>
            </p:cNvPr>
            <p:cNvSpPr txBox="1"/>
            <p:nvPr/>
          </p:nvSpPr>
          <p:spPr>
            <a:xfrm>
              <a:off x="1569987" y="31473"/>
              <a:ext cx="1943199" cy="9265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ขอรับงบ</a:t>
              </a:r>
              <a:b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</a:br>
              <a:r>
                <a:rPr kumimoji="0" lang="th-TH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แต่ระบบล็อค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9B641E9-1151-BE9A-693E-A18314F8F6AB}"/>
              </a:ext>
            </a:extLst>
          </p:cNvPr>
          <p:cNvGrpSpPr/>
          <p:nvPr/>
        </p:nvGrpSpPr>
        <p:grpSpPr>
          <a:xfrm>
            <a:off x="8470691" y="2820032"/>
            <a:ext cx="1580845" cy="705295"/>
            <a:chOff x="1541159" y="-11455"/>
            <a:chExt cx="2000855" cy="1084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AC4BC438-FD54-D631-30A0-2B1F16A25828}"/>
                </a:ext>
              </a:extLst>
            </p:cNvPr>
            <p:cNvSpPr/>
            <p:nvPr/>
          </p:nvSpPr>
          <p:spPr>
            <a:xfrm>
              <a:off x="1541159" y="2645"/>
              <a:ext cx="2000855" cy="984250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Rectangle: Rounded Corners 4">
              <a:extLst>
                <a:ext uri="{FF2B5EF4-FFF2-40B4-BE49-F238E27FC236}">
                  <a16:creationId xmlns:a16="http://schemas.microsoft.com/office/drawing/2014/main" id="{D6AB7864-6791-4588-306E-4CA29D7E1BD2}"/>
                </a:ext>
              </a:extLst>
            </p:cNvPr>
            <p:cNvSpPr txBox="1"/>
            <p:nvPr/>
          </p:nvSpPr>
          <p:spPr>
            <a:xfrm>
              <a:off x="1594553" y="-11455"/>
              <a:ext cx="1943199" cy="108409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อปท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.</a:t>
              </a: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ประสาน</a:t>
              </a:r>
              <a:b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</a:b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สปสช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.</a:t>
              </a: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เขต</a:t>
              </a:r>
              <a:b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</a:b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(ยืนยันขอรับงบ)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BB3FB3-B694-D484-DC4A-5683981D496E}"/>
              </a:ext>
            </a:extLst>
          </p:cNvPr>
          <p:cNvGrpSpPr/>
          <p:nvPr/>
        </p:nvGrpSpPr>
        <p:grpSpPr>
          <a:xfrm>
            <a:off x="8470691" y="3652290"/>
            <a:ext cx="1580845" cy="705295"/>
            <a:chOff x="1541159" y="2645"/>
            <a:chExt cx="2000855" cy="9842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45971D8B-0C5F-E0D4-EB50-5F1DB92902A6}"/>
                </a:ext>
              </a:extLst>
            </p:cNvPr>
            <p:cNvSpPr/>
            <p:nvPr/>
          </p:nvSpPr>
          <p:spPr>
            <a:xfrm>
              <a:off x="1541159" y="2645"/>
              <a:ext cx="2000855" cy="984250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Rectangle: Rounded Corners 4">
              <a:extLst>
                <a:ext uri="{FF2B5EF4-FFF2-40B4-BE49-F238E27FC236}">
                  <a16:creationId xmlns:a16="http://schemas.microsoft.com/office/drawing/2014/main" id="{EF11CC89-2743-5152-B78A-90B7C834D925}"/>
                </a:ext>
              </a:extLst>
            </p:cNvPr>
            <p:cNvSpPr txBox="1"/>
            <p:nvPr/>
          </p:nvSpPr>
          <p:spPr>
            <a:xfrm>
              <a:off x="1569988" y="51728"/>
              <a:ext cx="1943199" cy="92659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สปสช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.</a:t>
              </a: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ประมวลผลจ่าย</a:t>
              </a: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ตาม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CP </a:t>
              </a: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ที่ได้รับอนุมัติ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BDD6292-0C76-0BAE-E48E-605824DD48AC}"/>
              </a:ext>
            </a:extLst>
          </p:cNvPr>
          <p:cNvGrpSpPr/>
          <p:nvPr/>
        </p:nvGrpSpPr>
        <p:grpSpPr>
          <a:xfrm>
            <a:off x="8470691" y="4510647"/>
            <a:ext cx="1580845" cy="580260"/>
            <a:chOff x="1541159" y="2645"/>
            <a:chExt cx="2000855" cy="9842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5E99EEA8-8BC3-04D5-8729-AB18E41072AD}"/>
                </a:ext>
              </a:extLst>
            </p:cNvPr>
            <p:cNvSpPr/>
            <p:nvPr/>
          </p:nvSpPr>
          <p:spPr>
            <a:xfrm>
              <a:off x="1541159" y="2645"/>
              <a:ext cx="2000855" cy="984250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Rectangle: Rounded Corners 4">
              <a:extLst>
                <a:ext uri="{FF2B5EF4-FFF2-40B4-BE49-F238E27FC236}">
                  <a16:creationId xmlns:a16="http://schemas.microsoft.com/office/drawing/2014/main" id="{F49F86C0-6AD2-746A-D0A1-6E35FB6186A3}"/>
                </a:ext>
              </a:extLst>
            </p:cNvPr>
            <p:cNvSpPr txBox="1"/>
            <p:nvPr/>
          </p:nvSpPr>
          <p:spPr>
            <a:xfrm>
              <a:off x="1569987" y="31473"/>
              <a:ext cx="1943199" cy="92659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สปสช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.</a:t>
              </a: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จัดสรรงบ</a:t>
              </a: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ให้กองทุน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LTC</a:t>
              </a: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6E538B-0350-A0FA-EFE5-F5E286D99366}"/>
              </a:ext>
            </a:extLst>
          </p:cNvPr>
          <p:cNvGrpSpPr/>
          <p:nvPr/>
        </p:nvGrpSpPr>
        <p:grpSpPr>
          <a:xfrm>
            <a:off x="8470691" y="5259059"/>
            <a:ext cx="1580845" cy="734611"/>
            <a:chOff x="1541159" y="2645"/>
            <a:chExt cx="2000855" cy="9842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B899931E-E605-DD79-2215-B052558C43B4}"/>
                </a:ext>
              </a:extLst>
            </p:cNvPr>
            <p:cNvSpPr/>
            <p:nvPr/>
          </p:nvSpPr>
          <p:spPr>
            <a:xfrm>
              <a:off x="1541159" y="2645"/>
              <a:ext cx="2000855" cy="984250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Rectangle: Rounded Corners 4">
              <a:extLst>
                <a:ext uri="{FF2B5EF4-FFF2-40B4-BE49-F238E27FC236}">
                  <a16:creationId xmlns:a16="http://schemas.microsoft.com/office/drawing/2014/main" id="{0332546D-280C-D873-4BB7-C69F4CC6E3AE}"/>
                </a:ext>
              </a:extLst>
            </p:cNvPr>
            <p:cNvSpPr txBox="1"/>
            <p:nvPr/>
          </p:nvSpPr>
          <p:spPr>
            <a:xfrm>
              <a:off x="1569988" y="49220"/>
              <a:ext cx="1943199" cy="92659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จัดทำข้อตกลง/ฎีกา/โอนเงิน</a:t>
              </a: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ให้หน่วยจัดบริการ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313D3C-31C3-DC3F-5163-31FAFFB16C49}"/>
              </a:ext>
            </a:extLst>
          </p:cNvPr>
          <p:cNvGrpSpPr/>
          <p:nvPr/>
        </p:nvGrpSpPr>
        <p:grpSpPr>
          <a:xfrm>
            <a:off x="8388124" y="6161822"/>
            <a:ext cx="1784797" cy="580260"/>
            <a:chOff x="1541159" y="2645"/>
            <a:chExt cx="2000855" cy="9842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50625FBF-5207-E5DD-EF4A-FC0D86C4F153}"/>
                </a:ext>
              </a:extLst>
            </p:cNvPr>
            <p:cNvSpPr/>
            <p:nvPr/>
          </p:nvSpPr>
          <p:spPr>
            <a:xfrm>
              <a:off x="1541159" y="2645"/>
              <a:ext cx="2000855" cy="984250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Rectangle: Rounded Corners 4">
              <a:extLst>
                <a:ext uri="{FF2B5EF4-FFF2-40B4-BE49-F238E27FC236}">
                  <a16:creationId xmlns:a16="http://schemas.microsoft.com/office/drawing/2014/main" id="{A3DCFDB3-51FF-14FB-CC61-C57A19683080}"/>
                </a:ext>
              </a:extLst>
            </p:cNvPr>
            <p:cNvSpPr txBox="1"/>
            <p:nvPr/>
          </p:nvSpPr>
          <p:spPr>
            <a:xfrm>
              <a:off x="1569988" y="2647"/>
              <a:ext cx="1943199" cy="95542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จัดบริการ</a:t>
              </a: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ตาม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CP</a:t>
              </a:r>
              <a:b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</a:b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บันทึกรายงาน</a:t>
              </a: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Kanit" pitchFamily="2" charset="-34"/>
                  <a:ea typeface="+mn-ea"/>
                  <a:cs typeface="Kanit" pitchFamily="2" charset="-34"/>
                </a:rPr>
                <a:t>ADL</a:t>
              </a: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A37E207A-8EDD-C34A-873E-81673A430EBC}"/>
              </a:ext>
            </a:extLst>
          </p:cNvPr>
          <p:cNvSpPr/>
          <p:nvPr/>
        </p:nvSpPr>
        <p:spPr>
          <a:xfrm>
            <a:off x="7305247" y="830383"/>
            <a:ext cx="856386" cy="3146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อนุมัติ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4EEE3C7-D3D4-F04C-0567-12C730126112}"/>
              </a:ext>
            </a:extLst>
          </p:cNvPr>
          <p:cNvSpPr txBox="1"/>
          <p:nvPr/>
        </p:nvSpPr>
        <p:spPr>
          <a:xfrm>
            <a:off x="6478268" y="6146511"/>
            <a:ext cx="1586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หน่วยจัดบริการ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F2E1AB8-2438-EAB3-E2C5-DBF737208418}"/>
              </a:ext>
            </a:extLst>
          </p:cNvPr>
          <p:cNvSpPr txBox="1"/>
          <p:nvPr/>
        </p:nvSpPr>
        <p:spPr>
          <a:xfrm>
            <a:off x="6509384" y="2843719"/>
            <a:ext cx="1445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อปท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.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+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สปสช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.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เขต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A9F8CD-D58F-8BDE-5DA2-31B7CC485523}"/>
              </a:ext>
            </a:extLst>
          </p:cNvPr>
          <p:cNvSpPr txBox="1"/>
          <p:nvPr/>
        </p:nvSpPr>
        <p:spPr>
          <a:xfrm>
            <a:off x="6511999" y="5284626"/>
            <a:ext cx="1445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อปท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.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+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หน่วยจัดบริการ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4AFE0A4-DB85-2E31-5230-94A9C98FFCD5}"/>
              </a:ext>
            </a:extLst>
          </p:cNvPr>
          <p:cNvSpPr txBox="1"/>
          <p:nvPr/>
        </p:nvSpPr>
        <p:spPr>
          <a:xfrm>
            <a:off x="6511999" y="3666804"/>
            <a:ext cx="1586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สปสช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.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ส่วนกลาง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2C70759-BD6A-9EE2-F1FE-876C2C8ED272}"/>
              </a:ext>
            </a:extLst>
          </p:cNvPr>
          <p:cNvSpPr txBox="1"/>
          <p:nvPr/>
        </p:nvSpPr>
        <p:spPr>
          <a:xfrm>
            <a:off x="6478268" y="4543947"/>
            <a:ext cx="1586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สปสช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.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ส่วนกลาง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A5348EF-CC89-F6EE-C587-876030C179A1}"/>
              </a:ext>
            </a:extLst>
          </p:cNvPr>
          <p:cNvGrpSpPr/>
          <p:nvPr/>
        </p:nvGrpSpPr>
        <p:grpSpPr>
          <a:xfrm>
            <a:off x="2475391" y="6366197"/>
            <a:ext cx="442912" cy="369093"/>
            <a:chOff x="2320131" y="4001161"/>
            <a:chExt cx="442912" cy="369093"/>
          </a:xfrm>
        </p:grpSpPr>
        <p:sp>
          <p:nvSpPr>
            <p:cNvPr id="101" name="Arrow: Right 100">
              <a:extLst>
                <a:ext uri="{FF2B5EF4-FFF2-40B4-BE49-F238E27FC236}">
                  <a16:creationId xmlns:a16="http://schemas.microsoft.com/office/drawing/2014/main" id="{41EC99A4-2B45-5A41-667D-386317390CCA}"/>
                </a:ext>
              </a:extLst>
            </p:cNvPr>
            <p:cNvSpPr/>
            <p:nvPr/>
          </p:nvSpPr>
          <p:spPr>
            <a:xfrm rot="5400000">
              <a:off x="2357040" y="3964252"/>
              <a:ext cx="369093" cy="4429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" name="Arrow: Right 4">
              <a:extLst>
                <a:ext uri="{FF2B5EF4-FFF2-40B4-BE49-F238E27FC236}">
                  <a16:creationId xmlns:a16="http://schemas.microsoft.com/office/drawing/2014/main" id="{53AF0793-51C6-5B2B-0E8E-A5790C8911BB}"/>
                </a:ext>
              </a:extLst>
            </p:cNvPr>
            <p:cNvSpPr txBox="1"/>
            <p:nvPr/>
          </p:nvSpPr>
          <p:spPr>
            <a:xfrm>
              <a:off x="2408713" y="4001161"/>
              <a:ext cx="265748" cy="258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2567987-8248-2DCF-0D86-BD1AC99549B8}"/>
              </a:ext>
            </a:extLst>
          </p:cNvPr>
          <p:cNvGrpSpPr/>
          <p:nvPr/>
        </p:nvGrpSpPr>
        <p:grpSpPr>
          <a:xfrm>
            <a:off x="9016377" y="1731026"/>
            <a:ext cx="442912" cy="263910"/>
            <a:chOff x="2320131" y="4001161"/>
            <a:chExt cx="442912" cy="369093"/>
          </a:xfrm>
        </p:grpSpPr>
        <p:sp>
          <p:nvSpPr>
            <p:cNvPr id="104" name="Arrow: Right 103">
              <a:extLst>
                <a:ext uri="{FF2B5EF4-FFF2-40B4-BE49-F238E27FC236}">
                  <a16:creationId xmlns:a16="http://schemas.microsoft.com/office/drawing/2014/main" id="{8F3512D0-E244-B94F-6231-B053CC2FA030}"/>
                </a:ext>
              </a:extLst>
            </p:cNvPr>
            <p:cNvSpPr/>
            <p:nvPr/>
          </p:nvSpPr>
          <p:spPr>
            <a:xfrm rot="5400000">
              <a:off x="2357040" y="3964252"/>
              <a:ext cx="369093" cy="4429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5" name="Arrow: Right 4">
              <a:extLst>
                <a:ext uri="{FF2B5EF4-FFF2-40B4-BE49-F238E27FC236}">
                  <a16:creationId xmlns:a16="http://schemas.microsoft.com/office/drawing/2014/main" id="{0E999D35-0D20-16B4-D2F7-358DE6A11F6D}"/>
                </a:ext>
              </a:extLst>
            </p:cNvPr>
            <p:cNvSpPr txBox="1"/>
            <p:nvPr/>
          </p:nvSpPr>
          <p:spPr>
            <a:xfrm>
              <a:off x="2408713" y="4001161"/>
              <a:ext cx="265748" cy="258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7E0326B-692C-9C21-C3E7-8201DF96FEA7}"/>
              </a:ext>
            </a:extLst>
          </p:cNvPr>
          <p:cNvGrpSpPr/>
          <p:nvPr/>
        </p:nvGrpSpPr>
        <p:grpSpPr>
          <a:xfrm>
            <a:off x="9016376" y="2640025"/>
            <a:ext cx="442912" cy="169730"/>
            <a:chOff x="2320131" y="4001161"/>
            <a:chExt cx="442912" cy="369093"/>
          </a:xfrm>
        </p:grpSpPr>
        <p:sp>
          <p:nvSpPr>
            <p:cNvPr id="107" name="Arrow: Right 106">
              <a:extLst>
                <a:ext uri="{FF2B5EF4-FFF2-40B4-BE49-F238E27FC236}">
                  <a16:creationId xmlns:a16="http://schemas.microsoft.com/office/drawing/2014/main" id="{C9B1FF9D-32E8-2A18-50F1-9693A8068BA9}"/>
                </a:ext>
              </a:extLst>
            </p:cNvPr>
            <p:cNvSpPr/>
            <p:nvPr/>
          </p:nvSpPr>
          <p:spPr>
            <a:xfrm rot="5400000">
              <a:off x="2357040" y="3964252"/>
              <a:ext cx="369093" cy="4429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8" name="Arrow: Right 4">
              <a:extLst>
                <a:ext uri="{FF2B5EF4-FFF2-40B4-BE49-F238E27FC236}">
                  <a16:creationId xmlns:a16="http://schemas.microsoft.com/office/drawing/2014/main" id="{8B36EFAE-A971-1AB3-2AC8-E708E6E81471}"/>
                </a:ext>
              </a:extLst>
            </p:cNvPr>
            <p:cNvSpPr txBox="1"/>
            <p:nvPr/>
          </p:nvSpPr>
          <p:spPr>
            <a:xfrm>
              <a:off x="2408713" y="4001161"/>
              <a:ext cx="265748" cy="258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5FB56E5-1BA8-907E-85C4-5AB8C24F2FC9}"/>
              </a:ext>
            </a:extLst>
          </p:cNvPr>
          <p:cNvGrpSpPr/>
          <p:nvPr/>
        </p:nvGrpSpPr>
        <p:grpSpPr>
          <a:xfrm>
            <a:off x="9016376" y="3489493"/>
            <a:ext cx="442912" cy="169730"/>
            <a:chOff x="2320131" y="4001161"/>
            <a:chExt cx="442912" cy="369093"/>
          </a:xfrm>
        </p:grpSpPr>
        <p:sp>
          <p:nvSpPr>
            <p:cNvPr id="110" name="Arrow: Right 109">
              <a:extLst>
                <a:ext uri="{FF2B5EF4-FFF2-40B4-BE49-F238E27FC236}">
                  <a16:creationId xmlns:a16="http://schemas.microsoft.com/office/drawing/2014/main" id="{08314CD4-B748-88F6-F37A-070A67E34A6A}"/>
                </a:ext>
              </a:extLst>
            </p:cNvPr>
            <p:cNvSpPr/>
            <p:nvPr/>
          </p:nvSpPr>
          <p:spPr>
            <a:xfrm rot="5400000">
              <a:off x="2357040" y="3964252"/>
              <a:ext cx="369093" cy="4429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1" name="Arrow: Right 4">
              <a:extLst>
                <a:ext uri="{FF2B5EF4-FFF2-40B4-BE49-F238E27FC236}">
                  <a16:creationId xmlns:a16="http://schemas.microsoft.com/office/drawing/2014/main" id="{EE69B000-DCE6-CE71-82DA-CCE370A24958}"/>
                </a:ext>
              </a:extLst>
            </p:cNvPr>
            <p:cNvSpPr txBox="1"/>
            <p:nvPr/>
          </p:nvSpPr>
          <p:spPr>
            <a:xfrm>
              <a:off x="2408713" y="4001161"/>
              <a:ext cx="265748" cy="258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03C20CB-76C1-4803-D5F1-37B11B012CD5}"/>
              </a:ext>
            </a:extLst>
          </p:cNvPr>
          <p:cNvGrpSpPr/>
          <p:nvPr/>
        </p:nvGrpSpPr>
        <p:grpSpPr>
          <a:xfrm>
            <a:off x="9016376" y="4375628"/>
            <a:ext cx="442912" cy="169730"/>
            <a:chOff x="2320131" y="4001161"/>
            <a:chExt cx="442912" cy="369093"/>
          </a:xfrm>
        </p:grpSpPr>
        <p:sp>
          <p:nvSpPr>
            <p:cNvPr id="113" name="Arrow: Right 112">
              <a:extLst>
                <a:ext uri="{FF2B5EF4-FFF2-40B4-BE49-F238E27FC236}">
                  <a16:creationId xmlns:a16="http://schemas.microsoft.com/office/drawing/2014/main" id="{9706A4EB-7FA6-046A-7794-BDF29EFCB71D}"/>
                </a:ext>
              </a:extLst>
            </p:cNvPr>
            <p:cNvSpPr/>
            <p:nvPr/>
          </p:nvSpPr>
          <p:spPr>
            <a:xfrm rot="5400000">
              <a:off x="2357040" y="3964252"/>
              <a:ext cx="369093" cy="4429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4" name="Arrow: Right 4">
              <a:extLst>
                <a:ext uri="{FF2B5EF4-FFF2-40B4-BE49-F238E27FC236}">
                  <a16:creationId xmlns:a16="http://schemas.microsoft.com/office/drawing/2014/main" id="{407C2E51-17DD-F2AD-204B-0678C62B7980}"/>
                </a:ext>
              </a:extLst>
            </p:cNvPr>
            <p:cNvSpPr txBox="1"/>
            <p:nvPr/>
          </p:nvSpPr>
          <p:spPr>
            <a:xfrm>
              <a:off x="2408713" y="4001161"/>
              <a:ext cx="265748" cy="258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9F48BEB-3BE5-ACE2-0C0F-62B31EF591D4}"/>
              </a:ext>
            </a:extLst>
          </p:cNvPr>
          <p:cNvGrpSpPr/>
          <p:nvPr/>
        </p:nvGrpSpPr>
        <p:grpSpPr>
          <a:xfrm>
            <a:off x="9016376" y="5104367"/>
            <a:ext cx="442912" cy="169730"/>
            <a:chOff x="2320131" y="4001161"/>
            <a:chExt cx="442912" cy="369093"/>
          </a:xfrm>
        </p:grpSpPr>
        <p:sp>
          <p:nvSpPr>
            <p:cNvPr id="116" name="Arrow: Right 115">
              <a:extLst>
                <a:ext uri="{FF2B5EF4-FFF2-40B4-BE49-F238E27FC236}">
                  <a16:creationId xmlns:a16="http://schemas.microsoft.com/office/drawing/2014/main" id="{ED970986-5577-B627-85A6-51AF7BC3D6B5}"/>
                </a:ext>
              </a:extLst>
            </p:cNvPr>
            <p:cNvSpPr/>
            <p:nvPr/>
          </p:nvSpPr>
          <p:spPr>
            <a:xfrm rot="5400000">
              <a:off x="2357040" y="3964252"/>
              <a:ext cx="369093" cy="4429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7" name="Arrow: Right 4">
              <a:extLst>
                <a:ext uri="{FF2B5EF4-FFF2-40B4-BE49-F238E27FC236}">
                  <a16:creationId xmlns:a16="http://schemas.microsoft.com/office/drawing/2014/main" id="{F361F830-44D0-2701-2F9E-AFC3C7A66558}"/>
                </a:ext>
              </a:extLst>
            </p:cNvPr>
            <p:cNvSpPr txBox="1"/>
            <p:nvPr/>
          </p:nvSpPr>
          <p:spPr>
            <a:xfrm>
              <a:off x="2408713" y="4001161"/>
              <a:ext cx="265748" cy="258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15CC00A-4406-AF59-31E2-E5D9EC574291}"/>
              </a:ext>
            </a:extLst>
          </p:cNvPr>
          <p:cNvGrpSpPr/>
          <p:nvPr/>
        </p:nvGrpSpPr>
        <p:grpSpPr>
          <a:xfrm>
            <a:off x="9016376" y="6013394"/>
            <a:ext cx="442912" cy="169730"/>
            <a:chOff x="2320131" y="4001161"/>
            <a:chExt cx="442912" cy="369093"/>
          </a:xfrm>
        </p:grpSpPr>
        <p:sp>
          <p:nvSpPr>
            <p:cNvPr id="119" name="Arrow: Right 118">
              <a:extLst>
                <a:ext uri="{FF2B5EF4-FFF2-40B4-BE49-F238E27FC236}">
                  <a16:creationId xmlns:a16="http://schemas.microsoft.com/office/drawing/2014/main" id="{150010A1-ADEA-8D91-A05E-2436B4216FFD}"/>
                </a:ext>
              </a:extLst>
            </p:cNvPr>
            <p:cNvSpPr/>
            <p:nvPr/>
          </p:nvSpPr>
          <p:spPr>
            <a:xfrm rot="5400000">
              <a:off x="2357040" y="3964252"/>
              <a:ext cx="369093" cy="4429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0" name="Arrow: Right 4">
              <a:extLst>
                <a:ext uri="{FF2B5EF4-FFF2-40B4-BE49-F238E27FC236}">
                  <a16:creationId xmlns:a16="http://schemas.microsoft.com/office/drawing/2014/main" id="{C087FDD8-858A-FE83-3D84-02C28F2165A8}"/>
                </a:ext>
              </a:extLst>
            </p:cNvPr>
            <p:cNvSpPr txBox="1"/>
            <p:nvPr/>
          </p:nvSpPr>
          <p:spPr>
            <a:xfrm>
              <a:off x="2408713" y="4001161"/>
              <a:ext cx="265748" cy="258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922D014-7F7C-B763-C6CE-110609B6143E}"/>
              </a:ext>
            </a:extLst>
          </p:cNvPr>
          <p:cNvGrpSpPr/>
          <p:nvPr/>
        </p:nvGrpSpPr>
        <p:grpSpPr>
          <a:xfrm>
            <a:off x="7878070" y="2640025"/>
            <a:ext cx="578675" cy="2988000"/>
            <a:chOff x="7878070" y="2712595"/>
            <a:chExt cx="578675" cy="298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2B8DBD7-77F9-22F1-F478-D4FA5F3B0D8E}"/>
                </a:ext>
              </a:extLst>
            </p:cNvPr>
            <p:cNvCxnSpPr/>
            <p:nvPr/>
          </p:nvCxnSpPr>
          <p:spPr>
            <a:xfrm>
              <a:off x="7878070" y="2712595"/>
              <a:ext cx="0" cy="2988000"/>
            </a:xfrm>
            <a:prstGeom prst="line">
              <a:avLst/>
            </a:prstGeom>
            <a:ln w="2857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209F228B-CACD-0227-B430-076842BC2BDF}"/>
                </a:ext>
              </a:extLst>
            </p:cNvPr>
            <p:cNvCxnSpPr>
              <a:cxnSpLocks/>
            </p:cNvCxnSpPr>
            <p:nvPr/>
          </p:nvCxnSpPr>
          <p:spPr>
            <a:xfrm>
              <a:off x="7880745" y="5698934"/>
              <a:ext cx="576000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3CA70F4-EF3F-8E53-B23E-1E4D2F386C7A}"/>
              </a:ext>
            </a:extLst>
          </p:cNvPr>
          <p:cNvGrpSpPr/>
          <p:nvPr/>
        </p:nvGrpSpPr>
        <p:grpSpPr>
          <a:xfrm>
            <a:off x="10073805" y="2608157"/>
            <a:ext cx="1138305" cy="1419037"/>
            <a:chOff x="10073805" y="2608157"/>
            <a:chExt cx="1138305" cy="1419037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4B53CE1-F2CB-4FBC-E25D-BEFCBD4B02A8}"/>
                </a:ext>
              </a:extLst>
            </p:cNvPr>
            <p:cNvCxnSpPr>
              <a:stCxn id="59" idx="2"/>
            </p:cNvCxnSpPr>
            <p:nvPr/>
          </p:nvCxnSpPr>
          <p:spPr>
            <a:xfrm flipH="1">
              <a:off x="11201321" y="2608157"/>
              <a:ext cx="1" cy="1404000"/>
            </a:xfrm>
            <a:prstGeom prst="line">
              <a:avLst/>
            </a:prstGeom>
            <a:ln w="2857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9DD29DEF-626B-30FA-5C10-EFCE7F594D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73805" y="4027193"/>
              <a:ext cx="1138305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311AB77-0363-8750-7C5A-2F3C340C0BAF}"/>
              </a:ext>
            </a:extLst>
          </p:cNvPr>
          <p:cNvGrpSpPr/>
          <p:nvPr/>
        </p:nvGrpSpPr>
        <p:grpSpPr>
          <a:xfrm>
            <a:off x="7837569" y="1848466"/>
            <a:ext cx="3343328" cy="151260"/>
            <a:chOff x="7837569" y="1921036"/>
            <a:chExt cx="3343328" cy="151260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8E8115B-2B9E-33FD-6C3D-6FD880D0A059}"/>
                </a:ext>
              </a:extLst>
            </p:cNvPr>
            <p:cNvCxnSpPr>
              <a:cxnSpLocks/>
            </p:cNvCxnSpPr>
            <p:nvPr/>
          </p:nvCxnSpPr>
          <p:spPr>
            <a:xfrm>
              <a:off x="9344897" y="1921037"/>
              <a:ext cx="1836000" cy="0"/>
            </a:xfrm>
            <a:prstGeom prst="line">
              <a:avLst/>
            </a:prstGeom>
            <a:ln w="2857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AF4CD85-9D35-8F2C-7021-AA93DC6078F4}"/>
                </a:ext>
              </a:extLst>
            </p:cNvPr>
            <p:cNvCxnSpPr>
              <a:cxnSpLocks/>
            </p:cNvCxnSpPr>
            <p:nvPr/>
          </p:nvCxnSpPr>
          <p:spPr>
            <a:xfrm>
              <a:off x="7837569" y="1921037"/>
              <a:ext cx="1296000" cy="0"/>
            </a:xfrm>
            <a:prstGeom prst="line">
              <a:avLst/>
            </a:prstGeom>
            <a:ln w="2857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CA209DB1-AC3B-EE5F-D3C9-2688DE3A7868}"/>
                </a:ext>
              </a:extLst>
            </p:cNvPr>
            <p:cNvCxnSpPr>
              <a:cxnSpLocks/>
            </p:cNvCxnSpPr>
            <p:nvPr/>
          </p:nvCxnSpPr>
          <p:spPr>
            <a:xfrm>
              <a:off x="11180897" y="1921036"/>
              <a:ext cx="0" cy="144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98ED06CC-FF92-0E24-1F74-2484400CF9C0}"/>
                </a:ext>
              </a:extLst>
            </p:cNvPr>
            <p:cNvCxnSpPr/>
            <p:nvPr/>
          </p:nvCxnSpPr>
          <p:spPr>
            <a:xfrm>
              <a:off x="7849865" y="1928296"/>
              <a:ext cx="0" cy="144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E30FFC6-5FDD-58D6-5088-EA3556F1B885}"/>
              </a:ext>
            </a:extLst>
          </p:cNvPr>
          <p:cNvSpPr/>
          <p:nvPr/>
        </p:nvSpPr>
        <p:spPr>
          <a:xfrm>
            <a:off x="3589171" y="6473866"/>
            <a:ext cx="4622759" cy="3725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**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สปสช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.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ดึงข้อมูลประมวลผลเพื่อจ่ายทุกวันที่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1,16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ของทุกเดือน</a:t>
            </a:r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47188581-501E-3E1F-D921-764E2E832E96}"/>
              </a:ext>
            </a:extLst>
          </p:cNvPr>
          <p:cNvSpPr/>
          <p:nvPr/>
        </p:nvSpPr>
        <p:spPr>
          <a:xfrm>
            <a:off x="1602181" y="2315564"/>
            <a:ext cx="251999" cy="2520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2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364C648E-7B1B-773C-5CEF-B7FE1C2D0162}"/>
              </a:ext>
            </a:extLst>
          </p:cNvPr>
          <p:cNvSpPr/>
          <p:nvPr/>
        </p:nvSpPr>
        <p:spPr>
          <a:xfrm>
            <a:off x="1602181" y="3765487"/>
            <a:ext cx="251999" cy="2520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4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6EE9D9C1-0C52-3062-F613-F7B40DAB1D23}"/>
              </a:ext>
            </a:extLst>
          </p:cNvPr>
          <p:cNvSpPr/>
          <p:nvPr/>
        </p:nvSpPr>
        <p:spPr>
          <a:xfrm>
            <a:off x="3997973" y="2322862"/>
            <a:ext cx="251999" cy="2520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3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sp>
        <p:nvSpPr>
          <p:cNvPr id="150" name="Flowchart: Connector 149">
            <a:extLst>
              <a:ext uri="{FF2B5EF4-FFF2-40B4-BE49-F238E27FC236}">
                <a16:creationId xmlns:a16="http://schemas.microsoft.com/office/drawing/2014/main" id="{6199E6D2-5654-A717-1D27-8D1F170BDB4F}"/>
              </a:ext>
            </a:extLst>
          </p:cNvPr>
          <p:cNvSpPr/>
          <p:nvPr/>
        </p:nvSpPr>
        <p:spPr>
          <a:xfrm>
            <a:off x="1620336" y="780420"/>
            <a:ext cx="251999" cy="2520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1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8A7D3968-322B-BE0E-C4C6-D1BBFA36BAD4}"/>
              </a:ext>
            </a:extLst>
          </p:cNvPr>
          <p:cNvSpPr/>
          <p:nvPr/>
        </p:nvSpPr>
        <p:spPr>
          <a:xfrm>
            <a:off x="1617748" y="5288826"/>
            <a:ext cx="251999" cy="2520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5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D7ADC5B5-ECAF-2F26-F5AA-C09F95D9E8C4}"/>
              </a:ext>
            </a:extLst>
          </p:cNvPr>
          <p:cNvSpPr/>
          <p:nvPr/>
        </p:nvSpPr>
        <p:spPr>
          <a:xfrm>
            <a:off x="8215137" y="741609"/>
            <a:ext cx="251999" cy="2520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6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75B822BB-F52E-206D-781E-2D9BA4F73C94}"/>
              </a:ext>
            </a:extLst>
          </p:cNvPr>
          <p:cNvSpPr/>
          <p:nvPr/>
        </p:nvSpPr>
        <p:spPr>
          <a:xfrm>
            <a:off x="8350996" y="5232635"/>
            <a:ext cx="251999" cy="2520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8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2FF4CF42-E1C1-D49F-8296-0A0249081C41}"/>
              </a:ext>
            </a:extLst>
          </p:cNvPr>
          <p:cNvSpPr/>
          <p:nvPr/>
        </p:nvSpPr>
        <p:spPr>
          <a:xfrm>
            <a:off x="8331397" y="4486461"/>
            <a:ext cx="251999" cy="2520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7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sp>
        <p:nvSpPr>
          <p:cNvPr id="168" name="Flowchart: Connector 167">
            <a:extLst>
              <a:ext uri="{FF2B5EF4-FFF2-40B4-BE49-F238E27FC236}">
                <a16:creationId xmlns:a16="http://schemas.microsoft.com/office/drawing/2014/main" id="{C49E55A3-F47B-2C97-1BA7-A89D9029383F}"/>
              </a:ext>
            </a:extLst>
          </p:cNvPr>
          <p:cNvSpPr/>
          <p:nvPr/>
        </p:nvSpPr>
        <p:spPr>
          <a:xfrm>
            <a:off x="8330745" y="6116391"/>
            <a:ext cx="251999" cy="2520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9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351B9F3-36BF-0E08-C4E3-F46F5101C491}"/>
              </a:ext>
            </a:extLst>
          </p:cNvPr>
          <p:cNvSpPr/>
          <p:nvPr/>
        </p:nvSpPr>
        <p:spPr>
          <a:xfrm>
            <a:off x="6393765" y="696766"/>
            <a:ext cx="5688000" cy="3744000"/>
          </a:xfrm>
          <a:prstGeom prst="rect">
            <a:avLst/>
          </a:prstGeom>
          <a:noFill/>
          <a:ln w="12700">
            <a:solidFill>
              <a:schemeClr val="accent3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C656DAD-D085-CEBE-A22F-FE1EB4A64C80}"/>
              </a:ext>
            </a:extLst>
          </p:cNvPr>
          <p:cNvSpPr txBox="1"/>
          <p:nvPr/>
        </p:nvSpPr>
        <p:spPr>
          <a:xfrm>
            <a:off x="10198637" y="6396855"/>
            <a:ext cx="1648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รายงาน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12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เดือน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FFEE52-3881-9B97-4741-19301B057A1F}"/>
              </a:ext>
            </a:extLst>
          </p:cNvPr>
          <p:cNvSpPr txBox="1"/>
          <p:nvPr/>
        </p:nvSpPr>
        <p:spPr>
          <a:xfrm>
            <a:off x="10311436" y="838305"/>
            <a:ext cx="1784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อปท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.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ต้องบันทึกภายในรอบวันที่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1,16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ของทุกเดือน และไม่เกิน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30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วัน นับจากวันที่คณะอนุกรรมการ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LTC 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อนุมัติ</a:t>
            </a:r>
          </a:p>
        </p:txBody>
      </p:sp>
    </p:spTree>
    <p:extLst>
      <p:ext uri="{BB962C8B-B14F-4D97-AF65-F5344CB8AC3E}">
        <p14:creationId xmlns:p14="http://schemas.microsoft.com/office/powerpoint/2010/main" val="2729285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34011"/>
            <a:ext cx="1859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อนุกรรมการ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836" y="5757279"/>
            <a:ext cx="8871615" cy="1100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981" y="53918"/>
            <a:ext cx="8748215" cy="686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772" y="899736"/>
            <a:ext cx="7559897" cy="48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94120"/>
      </p:ext>
    </p:extLst>
  </p:cSld>
  <p:clrMapOvr>
    <a:masterClrMapping/>
  </p:clrMapOvr>
  <p:transition spd="med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256" y="169579"/>
            <a:ext cx="8460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ชุดสิทธิประโยชน์การบริการด้านสาธารณสุขสำหรับผู้สูงอายุที่มีภาวะพึ่งพิง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293" y="822594"/>
            <a:ext cx="104805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ประเมินก่อนให้บริการและวางแผนการดูแล รายบุคคลระยะยาวด้านสาธารณสุข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Care Plan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Cordia New"/>
              <a:cs typeface="TH SarabunPSK" panose="020B0500040200020003" pitchFamily="34" charset="-34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ให้บริการดูแลระยะยาวด้านสาธารณสุข โดยบุคลากรสาธารณสุข/ทีมหมอครอบครัว (กิจกรรม รูปแบบการให้ บริการ และความถี่ในการ ให้บริการ ขึ้นอยู่กับสภาพปัญหาของผู้สูงอายุที่มีภาวะพึ่งพิงแต่ละรายเป็นสำคัญ)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บริการดูแลที่บ้าน/ชุมชน และให้คำแนะนำแก่ญาติและผู้ดูแล โดยผู้ช่วยเหลือดูแลผู้สูงอายุ(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caregiver)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หรือเครือข่ายสุขภาพอื่น ๆ หรืออาสาสมัคร จิตอาสา(กิจกรรม รูปแบบการให้ บริการ และความถี่ในการ ให้บริการขึ้นอยู่กับสภาพปัญหาของผู้สูงอายุที่มีภาวะพึ่งพิงแต่ละรายเป็นสำคัญ ตามคำแนะนำ/มอบหมายของผู้จัดการการดูแลระยะยาวด้านสาธารณสุข)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จัดหาอุปกรณ์ทางการแพทย์ (อุปกรณ์การแพทย์และอุปกรณ์เครื่องช่วยอาจขอยืมหรือได้รับ</a:t>
            </a:r>
            <a:b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</a:b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จากสิทธิบริการอื่น ๆ เช่น จาก อปท. หน่วยบริการ สถานบริการ หรือภาคเอกชน)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ordia New"/>
              <a:cs typeface="TH SarabunPSK" panose="020B0500040200020003" pitchFamily="34" charset="-34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ประเมินผลการดูแลและปรับแผนการดูแลรายบุคคล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ordia New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0513466"/>
      </p:ext>
    </p:extLst>
  </p:cSld>
  <p:clrMapOvr>
    <a:masterClrMapping/>
  </p:clrMapOvr>
  <p:transition spd="med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760" y="169579"/>
            <a:ext cx="454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รายละเอียดการบริหารกองทุน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293" y="822594"/>
            <a:ext cx="104805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กลุ่มเป้าหมาย คือ คนไทยทุกกลุ่มอายุทุกสิทธิ์ที่มีภาวะพึ่งพิง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ADL&lt;=11)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พื้นที่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LTC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คือ พื้นที่ของ อปท. ที่ดำเนินงานกองทุน ดูแลกลุ่มเป้าหมาย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LTC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ที่พักอาศัยในพื้นที่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อปท. รับผิดชอบกองทุนมีอนุกรรมการกองทุนดำเนินงาน หน่วยจัดบริการได้แก่ หน่วยบริการ สถานบริการ ศูนย์พัฒนาคุณภาพชีวิต มี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Care Manager(CM)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และ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Care Giver(CG)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เป็นผู้จัดการดูแลและผู้ช่วยเหลือผู้ที่มีภาวะพึ่งพิง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สปสช. สนับสนุนงบเหมาจ่าย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6,000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บาท/คน/ปี ให้แก่กองทุนหลังจากอนุกรรมการ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LTC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อนุมัติ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Care Plan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/ กองทุนสนับสนุนงบเหมาจ่ายตามรอบของ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Care Plan(CP)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ให้แก่หน่วยจัดบริการ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CM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เป็นผู้ออกแบบการดูแลและค่าใช้จ่ายของผู้ที่มีภาวะพึ่งพิงในแต่ละรอบของ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CP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ค่าใช้จ่ายรวมแต่ละรอบ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CP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ไม่เกินหลักเหมายจ่าย (เช่น รอบนี้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10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คน รวมไม่เกิน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60,000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บาท ค่าใช้จ่ายแต่ละคนตามความเหมาะสมจำเป็น)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ระยะเวลารอบของ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Care Plan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คือ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12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เดือน เริ่มและสิ้นสุดระบุในข้อตกลง (ปกตินับวันที่อนุกรรมการ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LTC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อนุมัติ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CP)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Cordia New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6295101"/>
      </p:ext>
    </p:extLst>
  </p:cSld>
  <p:clrMapOvr>
    <a:masterClrMapping/>
  </p:clrMapOvr>
  <p:transition spd="med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0A2BA8-A262-434A-8DB7-CC17A117B47D}"/>
              </a:ext>
            </a:extLst>
          </p:cNvPr>
          <p:cNvSpPr/>
          <p:nvPr/>
        </p:nvSpPr>
        <p:spPr>
          <a:xfrm>
            <a:off x="0" y="-40944"/>
            <a:ext cx="2463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11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ขั้นตอน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LTC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262" y="402780"/>
            <a:ext cx="942605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 CM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สํารวจและคัดกรองผู้ที่มีภาวะพึ่งพิงแล้วบันทึกลงทะเบียนกลุ่มเป้าหมายและ อปท. ยืนยัน</a:t>
            </a:r>
            <a:b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ข้อมูลแล้วในโปรแกรม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ltc.nhso.go.th/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CM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จัดทำโครงการและ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 Plan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รายบุคคล เพื่อการดูแล 12 เดือน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 อนุกรรมการ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ประชุมพิจารณาอนุมัติ โครงการและ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 Plan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ที่เสนอโดยหน่วยจัดบริการ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 หลังจากอนกรรมการ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อนุมัติโครงการและ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 Plan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แล้ว ผู้รับผิดชอบอปท. บันทึกการ</a:t>
            </a:r>
            <a:b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อนุมัติโครงการ และ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 Plan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รายบุคคลในโปรแกรม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ltc.nhso.go.th/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5. กองทุน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จัดทําข้อตกลงและเบิกจ่ายงบประมาณให้แก่หน่วยจัดบริการ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6. หน่วยจัดบริการดูแลผู้สงอายุตามโครงการและ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 Plan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7. หน่วยจัดบริการเบิกจ่ายงบประมาณตามโครงการและ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 Plan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ที่อนุมัติ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8. เมื่อครบ 9 เดือน (จาก 12 เดือน)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CM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บันทึกข้อมูลคะแนน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ADL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หลังให้บริการ / เสนอรายชื่อ</a:t>
            </a:r>
            <a:b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เพื่อลงทะเบียนดูแลต่อเนื่องในโปรแกรม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ltc.nhso.go.th/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9. ผู้รับผิดชอบ อปท. บันทึกยืนยันข้อมูล เพื่อรับงบต่อเนื่องในโปรแกรม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ltc.nhso.go.th/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10. เมื่อครบ12 เดือน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CM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บันทึกข้อมูลคะแนน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ADL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หลังให้บริการในโปรแกรม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ltc.nhso.go.th/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b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และหน่วยจัดบริการจัดทําสรุปรายงานส่งกองทุน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 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11. หน่วยจัดบริการจัดทําโครงการและ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 Plan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เสนออนุกรรมการ </a:t>
            </a:r>
          </a:p>
        </p:txBody>
      </p:sp>
    </p:spTree>
    <p:extLst>
      <p:ext uri="{BB962C8B-B14F-4D97-AF65-F5344CB8AC3E}">
        <p14:creationId xmlns:p14="http://schemas.microsoft.com/office/powerpoint/2010/main" val="4012079561"/>
      </p:ext>
    </p:extLst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002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๑๒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5509200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ให้มีคณะกรรมการกองทุนหลักประกันสุขภาพ ประกอบด้วย 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(๑)	ผู้บริหารสูงสุดขององค์กรปกครองส่วนท้องถิ่น 			เป็นประธานกรรมการ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(๒)	ผู้ทรงคุณวุฒิในท้องถิ่น จำนวนสองคน 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(ไม่ได้เป็นรองประธานแล้ว)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เป็นกรรมการ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(๓)	สมาชิกสภาองค์กรปกครองส่วนท้องถิ่น             			เป็นกรรมการ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	ที่สภาองค์กรปกครองส่วนท้องถิ่นมอบหมาย จำนวนสองคน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(๔) 	หัวหน้าหน่วยบริการปฐมภูมิที่จัดบริการสาธารณสุข		เป็นกรรมการ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	ในท้องถิ่น ที่คัดเลือกกันเอง จำนวนไม่เกินสองคน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(๕) 	อาสาสมัครสาธารณสุขประจำหมู่บ้านในท้องถิ่น  			เป็นกรรมการ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	ที่คัดเลือกกันเอง จำนวนสองคน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(๖) 	ผู้แทนหมู่บ้านหรือชุมชนที่ประชาชนในหมู่บ้าน			เป็นกรรมการ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	หรือชุมชนคัดเลือกกันเอง จำนวนไม่เกินห้าคน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6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002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๑๒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5509200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(๗) 	ผู้แทนของศูนย์ประสานงานหลักประกันสุขภาพประชาชน		เป็นกรรมการ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	หรือหน่วยรับเรื่องร้องเรียนอิสระ ที่อยู่ในท้องถิ่นนั้น (ถ้ามี) 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</a:t>
            </a:r>
            <a:r>
              <a:rPr lang="th-TH" sz="3200" b="1" dirty="0" err="1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สปสช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.เขตส่งรายชื่อ)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(๘)	ปลัดองค์กรปกครองส่วนท้องถิ่น		   		เป็นกรรมการและเลขานุการ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(๙)	ผู้อำนวยการหรือหัวหน้ากองสาธารณสุข	  			เป็นกรรมการ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	และสิ่งแวดล้อมหรือส่วนสาธารณสุข				และผู้ช่วยเลขานุการ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	หรือที่เรียกชื่ออื่นขององค์กรปกครองส่วนท้องถิ่น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	หรือเจ้าหน้าที่อื่นที่ผู้บริหารสูงสุด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	ขององค์กรปกครองส่วนท้องถิ่นมอบหมาย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(๑๐)	หัวหน้าหน่วยงานคลังหรือเจ้าหน้าที่ 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(เพิ่มเข้ามาใหม่)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	เป็นกรรมการ		ของหน่วยงานคลังที่ผู้บริหารสูงสุด		  	  	และผู้ช่วยเลขานุการ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ขององค์กรปกครองส่วนท้องถิ่นมอบหมาย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002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๑๒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" y="1076887"/>
            <a:ext cx="11158537" cy="4031873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ให้สาธารณสุขอำเภอ หัวหน้าหน่วยบริการประจำที่จัดบริการสาธารณสุขในพื้นที่ และ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ท้องถิ่นอำเภอ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เป็นที่ปรึกษาคณะกรรมการกองทุน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การคัดเลือกกรรมการตาม (๔) (๕) และ (๖) ให้เป็นไปตามหลักเกณฑ์ที่สำนักงานกำหนด 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ให้กรรมการตาม (๑) (๓) (๔) (๕) (๖) (๗) (๘) (๙) และ (๑๐) ประชุมคัดเลือกกรรมการตาม (๒) จำนวนสองคน จากผู้ทรงคุณวุฒิในท้องถิ่น</a:t>
            </a:r>
          </a:p>
          <a:p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	เมื่อได้กรรมการที่มาจากการคัดเลือก </a:t>
            </a:r>
            <a:r>
              <a:rPr lang="th-TH" sz="3200" b="1" dirty="0">
                <a:solidFill>
                  <a:srgbClr val="00B050"/>
                </a:solidFill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ให้ผู้บริหารสูงสุดขององค์กรปกครองส่วนท้องถิ่น</a:t>
            </a:r>
          </a:p>
          <a:p>
            <a:r>
              <a:rPr lang="th-TH" sz="3200" b="1" dirty="0">
                <a:solidFill>
                  <a:srgbClr val="00B050"/>
                </a:solidFill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เป็นผู้ออกคำสั่งแต่งตั้งเป็นคณะกรรมการกองทุน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และแจ้งให้สำนักงานหลักประกันสุขภาพแห่งชาติเขต ทราบต่อไป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53" y="14274"/>
            <a:ext cx="1428750" cy="600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8637" y="5155468"/>
            <a:ext cx="1115853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เพิ่มท้องถิ่นอำเภอเป็นที่ปรึกษา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 err="1">
                <a:solidFill>
                  <a:srgbClr val="00B05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อปท</a:t>
            </a:r>
            <a:r>
              <a:rPr lang="th-TH" sz="3200" b="1" dirty="0">
                <a:solidFill>
                  <a:srgbClr val="00B05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.เป็นผู้ออกคำสั่งแต่งตั้งคณะกรรมการ</a:t>
            </a:r>
          </a:p>
        </p:txBody>
      </p:sp>
    </p:spTree>
    <p:extLst>
      <p:ext uri="{BB962C8B-B14F-4D97-AF65-F5344CB8AC3E}">
        <p14:creationId xmlns:p14="http://schemas.microsoft.com/office/powerpoint/2010/main" val="170274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it.kvc.ac.th/E-Book/backgroundr_kit1.jpg">
            <a:extLst>
              <a:ext uri="{FF2B5EF4-FFF2-40B4-BE49-F238E27FC236}">
                <a16:creationId xmlns:a16="http://schemas.microsoft.com/office/drawing/2014/main" id="{EE8A6490-D766-477D-99B2-5B3A11EBF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5"/>
          <a:stretch/>
        </p:blipFill>
        <p:spPr bwMode="auto">
          <a:xfrm rot="5400000" flipH="1">
            <a:off x="5363136" y="-5363136"/>
            <a:ext cx="146572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2A6C17-CB7A-41D1-AD2D-49F0CDEA2B91}"/>
              </a:ext>
            </a:extLst>
          </p:cNvPr>
          <p:cNvSpPr txBox="1">
            <a:spLocks/>
          </p:cNvSpPr>
          <p:nvPr/>
        </p:nvSpPr>
        <p:spPr>
          <a:xfrm>
            <a:off x="483704" y="311500"/>
            <a:ext cx="10831996" cy="6617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หัวข้อผลงานเด่น</a:t>
            </a:r>
          </a:p>
        </p:txBody>
      </p:sp>
      <p:pic>
        <p:nvPicPr>
          <p:cNvPr id="9" name="Picture 8" descr="logo_NHSO">
            <a:extLst>
              <a:ext uri="{FF2B5EF4-FFF2-40B4-BE49-F238E27FC236}">
                <a16:creationId xmlns:a16="http://schemas.microsoft.com/office/drawing/2014/main" id="{C275EED4-D1C7-4F44-8A6E-BFF2221EB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8117" y="113423"/>
            <a:ext cx="1704992" cy="703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68CD3-ACD2-E07A-FC09-BC16B9485E28}"/>
              </a:ext>
            </a:extLst>
          </p:cNvPr>
          <p:cNvSpPr txBox="1"/>
          <p:nvPr/>
        </p:nvSpPr>
        <p:spPr>
          <a:xfrm>
            <a:off x="616744" y="1663806"/>
            <a:ext cx="1095851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ชื่อโครงการ.................................................ผู้ประสานงาน...............................เบอร์โทร...............................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ประเภทกองทุนหลักประสุขภาพท้องถิ่น/ หรือ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LTC 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กองทุนฟื้นฟูฯ.............................................................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กองทุนระดับ.......(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A+,A,B+,B,C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จากการประเมินตนเองหรือการประเมินจากภายนอก)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Best Practice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ด้าน…................................................................................................................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รูปธรรมความสำเร็จ/วัตกรรม..........................................................................................................................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ผลลัพธ์ของโครงการประสบความสำเร็จในการเฝ้าระวังกี่% เข้าถึงประชาชน%....................................................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 Target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ทิศทางการพัฒนาต่อไป.....................................................................................................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ประเด็นเพิ่มเติมอื่นๆ.......................................................................................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: รูปถ่าย 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Wording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ประมาณครึ่งหน้า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A4,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 5-8 ภาพ ขนาด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resolution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300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pixels)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ส่งมาที่ 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mail: nyngon@gmail.com</a:t>
            </a:r>
          </a:p>
        </p:txBody>
      </p:sp>
    </p:spTree>
    <p:extLst>
      <p:ext uri="{BB962C8B-B14F-4D97-AF65-F5344CB8AC3E}">
        <p14:creationId xmlns:p14="http://schemas.microsoft.com/office/powerpoint/2010/main" val="86850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61474CAC-A111-5A2A-DE37-17220930E1AF}"/>
              </a:ext>
            </a:extLst>
          </p:cNvPr>
          <p:cNvSpPr/>
          <p:nvPr/>
        </p:nvSpPr>
        <p:spPr>
          <a:xfrm>
            <a:off x="5966774" y="3412144"/>
            <a:ext cx="5306949" cy="747528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หน่วยจัดบริการ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จัดทำแผนการสนับสนุนผ้าอ้อมฯ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54" name="Flowchart: Decision 53">
            <a:extLst>
              <a:ext uri="{FF2B5EF4-FFF2-40B4-BE49-F238E27FC236}">
                <a16:creationId xmlns:a16="http://schemas.microsoft.com/office/drawing/2014/main" id="{B15C992C-F185-2450-F903-C43FC53EDEFF}"/>
              </a:ext>
            </a:extLst>
          </p:cNvPr>
          <p:cNvSpPr/>
          <p:nvPr/>
        </p:nvSpPr>
        <p:spPr>
          <a:xfrm>
            <a:off x="2407175" y="5171694"/>
            <a:ext cx="7042245" cy="919800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คณะกรรมการกองทุนตำบล</a:t>
            </a:r>
            <a:b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พิจารณาอนุมัติโครงการ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ให้กับหน่วยจัดบริการ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EBE3285-4089-7798-AC5A-94C0E5F5F2BA}"/>
              </a:ext>
            </a:extLst>
          </p:cNvPr>
          <p:cNvSpPr/>
          <p:nvPr/>
        </p:nvSpPr>
        <p:spPr>
          <a:xfrm>
            <a:off x="6536524" y="1244174"/>
            <a:ext cx="5306947" cy="463189"/>
          </a:xfrm>
          <a:prstGeom prst="roundRect">
            <a:avLst/>
          </a:prstGeom>
          <a:gradFill>
            <a:gsLst>
              <a:gs pos="100000">
                <a:srgbClr val="00B05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บุคคลที่มีภาวะปัญหากลั้นปัสสาวะอุจจาระไม่ได้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5599B9-1BA4-6756-51FF-0148539D12EC}"/>
              </a:ext>
            </a:extLst>
          </p:cNvPr>
          <p:cNvSpPr txBox="1"/>
          <p:nvPr/>
        </p:nvSpPr>
        <p:spPr>
          <a:xfrm>
            <a:off x="348529" y="2088106"/>
            <a:ext cx="31914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หน่วยจัดบริการ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ค้นหากลุ่มเป้าหมาย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2FF4C6-816A-55DA-260E-BEEC077449CE}"/>
              </a:ext>
            </a:extLst>
          </p:cNvPr>
          <p:cNvSpPr txBox="1"/>
          <p:nvPr/>
        </p:nvSpPr>
        <p:spPr>
          <a:xfrm>
            <a:off x="5966774" y="3668169"/>
            <a:ext cx="53069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ตามข้อบ่งชี้ทางการแพทย์และผลประเมินของหน่วยจัดบริการ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57F326-C4F8-076D-0D85-3EBA6ACE10B7}"/>
              </a:ext>
            </a:extLst>
          </p:cNvPr>
          <p:cNvSpPr txBox="1"/>
          <p:nvPr/>
        </p:nvSpPr>
        <p:spPr>
          <a:xfrm>
            <a:off x="2674886" y="4548582"/>
            <a:ext cx="65722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เสนอโครงการ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เพื่อขอรับสนับสนุนงบประมาณจากกองทุนตำบล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CF37513-F5DC-4C10-8FF9-C259468D3D62}"/>
              </a:ext>
            </a:extLst>
          </p:cNvPr>
          <p:cNvSpPr/>
          <p:nvPr/>
        </p:nvSpPr>
        <p:spPr>
          <a:xfrm>
            <a:off x="348528" y="3392082"/>
            <a:ext cx="5306949" cy="747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หน่วยจัดบริการ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ปรับแผนการดูแลรายบุคคล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เพื่อเพิ่มการสนับสนุนผ้าอ้อมฯ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FFE52B6F-EDE4-306C-DAA9-57622030EBEC}"/>
                  </a:ext>
                </a:extLst>
              </p:cNvPr>
              <p:cNvSpPr/>
              <p:nvPr/>
            </p:nvSpPr>
            <p:spPr>
              <a:xfrm>
                <a:off x="348528" y="1281054"/>
                <a:ext cx="5306949" cy="46318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บุคคลที่มีภาวะติดบ้าน ติดเตียง </a:t>
                </a:r>
                <a:r>
                  <a:rPr kumimoji="0" lang="th-T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(กลุ่ม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LTC</a:t>
                </a:r>
                <a:r>
                  <a:rPr kumimoji="0" lang="th-T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ADL</a:t>
                </a:r>
                <a:r>
                  <a:rPr kumimoji="0" lang="th-T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 เท่ากับหรือ</a:t>
                </a:r>
                <a14:m>
                  <m:oMath xmlns:m="http://schemas.openxmlformats.org/officeDocument/2006/math">
                    <m:r>
                      <a:rPr kumimoji="0" lang="th-TH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H SarabunPSK" panose="020B0500040200020003" pitchFamily="34" charset="-34"/>
                      </a:rPr>
                      <m:t>น้อยกว่า</m:t>
                    </m:r>
                    <m:r>
                      <a:rPr kumimoji="0" lang="en-US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H SarabunPSK" panose="020B0500040200020003" pitchFamily="34" charset="-34"/>
                      </a:rPr>
                      <m:t>𝟔</m:t>
                    </m:r>
                  </m:oMath>
                </a14:m>
                <a:r>
                  <a:rPr kumimoji="0" lang="th-T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) </a:t>
                </a:r>
              </a:p>
            </p:txBody>
          </p:sp>
        </mc:Choice>
        <mc:Fallback xmlns=""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FFE52B6F-EDE4-306C-DAA9-57622030E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28" y="1281054"/>
                <a:ext cx="5306949" cy="463189"/>
              </a:xfrm>
              <a:prstGeom prst="roundRect">
                <a:avLst/>
              </a:prstGeom>
              <a:blipFill>
                <a:blip r:embed="rId2"/>
                <a:stretch>
                  <a:fillRect l="-1260" t="-7692" r="-802" b="-282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1688F8A-CA30-D0CD-0B85-8A49E600512F}"/>
              </a:ext>
            </a:extLst>
          </p:cNvPr>
          <p:cNvSpPr/>
          <p:nvPr/>
        </p:nvSpPr>
        <p:spPr>
          <a:xfrm>
            <a:off x="0" y="7997"/>
            <a:ext cx="12191999" cy="77027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ภาพแสดงแนวทางการเบิกจ่ายค่าบริการตามสิทธิประโยชน์ในระบบหลักประกันสุขภาพแห่งชาติ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เพื่อสนับสนุนผ้าอ้อมผู้ใหญ่ แผ่นรองซับการขับถ่าย และผ้าอ้อมทางเลือกจากงบ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กองทุนหลักประกันสุขภาพในระดับท้องถิ่นหรือพื้นที่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B21D71D-24A0-B193-C1E4-45B44816658F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5928298" y="4997651"/>
            <a:ext cx="0" cy="1740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DBE67AC-38D9-911E-8B86-7945CA39788A}"/>
              </a:ext>
            </a:extLst>
          </p:cNvPr>
          <p:cNvCxnSpPr>
            <a:cxnSpLocks/>
          </p:cNvCxnSpPr>
          <p:nvPr/>
        </p:nvCxnSpPr>
        <p:spPr>
          <a:xfrm>
            <a:off x="2824566" y="1744243"/>
            <a:ext cx="0" cy="3438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33C6FE-DBD8-4E00-345C-B52292D9DDC5}"/>
              </a:ext>
            </a:extLst>
          </p:cNvPr>
          <p:cNvGrpSpPr/>
          <p:nvPr/>
        </p:nvGrpSpPr>
        <p:grpSpPr>
          <a:xfrm>
            <a:off x="2793011" y="4156147"/>
            <a:ext cx="6336000" cy="400264"/>
            <a:chOff x="2928000" y="3910535"/>
            <a:chExt cx="6336000" cy="40026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CA9F830-5A55-4DC4-FE19-682EE9213FAE}"/>
                </a:ext>
              </a:extLst>
            </p:cNvPr>
            <p:cNvCxnSpPr/>
            <p:nvPr/>
          </p:nvCxnSpPr>
          <p:spPr>
            <a:xfrm>
              <a:off x="2928000" y="4123898"/>
              <a:ext cx="6336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3DE0E3-D258-3E4F-E204-09019A7BB27D}"/>
                </a:ext>
              </a:extLst>
            </p:cNvPr>
            <p:cNvCxnSpPr/>
            <p:nvPr/>
          </p:nvCxnSpPr>
          <p:spPr>
            <a:xfrm flipH="1">
              <a:off x="2942499" y="3910535"/>
              <a:ext cx="0" cy="216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800AEBA-CBD1-ED53-7F80-4903EC126D91}"/>
                </a:ext>
              </a:extLst>
            </p:cNvPr>
            <p:cNvCxnSpPr/>
            <p:nvPr/>
          </p:nvCxnSpPr>
          <p:spPr>
            <a:xfrm flipH="1">
              <a:off x="9263699" y="3912811"/>
              <a:ext cx="0" cy="216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5A1ADBD-6835-D65A-F5CD-0C6C83F79662}"/>
                </a:ext>
              </a:extLst>
            </p:cNvPr>
            <p:cNvCxnSpPr/>
            <p:nvPr/>
          </p:nvCxnSpPr>
          <p:spPr>
            <a:xfrm>
              <a:off x="6063287" y="4123898"/>
              <a:ext cx="0" cy="18690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930292F-6AC2-1C76-A1CD-CD606076E3AD}"/>
              </a:ext>
            </a:extLst>
          </p:cNvPr>
          <p:cNvSpPr txBox="1"/>
          <p:nvPr/>
        </p:nvSpPr>
        <p:spPr>
          <a:xfrm>
            <a:off x="7875067" y="2153486"/>
            <a:ext cx="4216407" cy="461665"/>
          </a:xfrm>
          <a:prstGeom prst="rect">
            <a:avLst/>
          </a:prstGeom>
          <a:gradFill>
            <a:gsLst>
              <a:gs pos="100000">
                <a:srgbClr val="00B05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ผู้มีสิทธิลงทะเบียนขอรับที่หน่วยบริการใกล้บ้าน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DC6CED-5926-DBD1-1ED2-60EF990EE932}"/>
              </a:ext>
            </a:extLst>
          </p:cNvPr>
          <p:cNvSpPr txBox="1"/>
          <p:nvPr/>
        </p:nvSpPr>
        <p:spPr>
          <a:xfrm>
            <a:off x="340544" y="2615151"/>
            <a:ext cx="1185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รายเก่า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588163-7ECF-D425-8C7C-F433D316E677}"/>
              </a:ext>
            </a:extLst>
          </p:cNvPr>
          <p:cNvSpPr txBox="1"/>
          <p:nvPr/>
        </p:nvSpPr>
        <p:spPr>
          <a:xfrm>
            <a:off x="1300112" y="2610239"/>
            <a:ext cx="334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รายใหม่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85F994-B4D4-3E8B-68B9-9B6D968B7883}"/>
              </a:ext>
            </a:extLst>
          </p:cNvPr>
          <p:cNvSpPr txBox="1"/>
          <p:nvPr/>
        </p:nvSpPr>
        <p:spPr>
          <a:xfrm>
            <a:off x="5857216" y="2628451"/>
            <a:ext cx="1185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เชิงรับ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2DEED4-EB56-0C47-C1A2-9AAB20F31404}"/>
              </a:ext>
            </a:extLst>
          </p:cNvPr>
          <p:cNvSpPr txBox="1"/>
          <p:nvPr/>
        </p:nvSpPr>
        <p:spPr>
          <a:xfrm>
            <a:off x="8400304" y="2642412"/>
            <a:ext cx="333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เชิงรุก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6E30627-21EB-1210-3266-F5125A3A31EF}"/>
              </a:ext>
            </a:extLst>
          </p:cNvPr>
          <p:cNvCxnSpPr>
            <a:cxnSpLocks/>
          </p:cNvCxnSpPr>
          <p:nvPr/>
        </p:nvCxnSpPr>
        <p:spPr>
          <a:xfrm>
            <a:off x="9129011" y="1744243"/>
            <a:ext cx="0" cy="3848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9FA0BDE-5847-FFB3-EDF8-FB7C3F4866CE}"/>
              </a:ext>
            </a:extLst>
          </p:cNvPr>
          <p:cNvSpPr txBox="1"/>
          <p:nvPr/>
        </p:nvSpPr>
        <p:spPr>
          <a:xfrm>
            <a:off x="4499972" y="2173266"/>
            <a:ext cx="3191454" cy="461665"/>
          </a:xfrm>
          <a:prstGeom prst="rect">
            <a:avLst/>
          </a:prstGeom>
          <a:gradFill>
            <a:gsLst>
              <a:gs pos="100000">
                <a:srgbClr val="00B05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หน่วยจัดบริการ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ค้นหากลุ่มเป้าหมาย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4CDEAF7-399E-B61F-EBCD-4709EC9FB151}"/>
              </a:ext>
            </a:extLst>
          </p:cNvPr>
          <p:cNvCxnSpPr>
            <a:cxnSpLocks/>
          </p:cNvCxnSpPr>
          <p:nvPr/>
        </p:nvCxnSpPr>
        <p:spPr>
          <a:xfrm>
            <a:off x="6856263" y="1707363"/>
            <a:ext cx="0" cy="3848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E5BFC7-1B95-922B-DF2D-549A8AF7C332}"/>
              </a:ext>
            </a:extLst>
          </p:cNvPr>
          <p:cNvGrpSpPr/>
          <p:nvPr/>
        </p:nvGrpSpPr>
        <p:grpSpPr>
          <a:xfrm>
            <a:off x="6196224" y="3049447"/>
            <a:ext cx="3357685" cy="400264"/>
            <a:chOff x="2928000" y="3910535"/>
            <a:chExt cx="6336000" cy="400264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B4306D0-594F-3665-BC60-9757729710DD}"/>
                </a:ext>
              </a:extLst>
            </p:cNvPr>
            <p:cNvCxnSpPr/>
            <p:nvPr/>
          </p:nvCxnSpPr>
          <p:spPr>
            <a:xfrm>
              <a:off x="2928000" y="4123898"/>
              <a:ext cx="6336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41DAFF8-E589-2DF7-E1CD-1EC0B2DC98A7}"/>
                </a:ext>
              </a:extLst>
            </p:cNvPr>
            <p:cNvCxnSpPr/>
            <p:nvPr/>
          </p:nvCxnSpPr>
          <p:spPr>
            <a:xfrm flipH="1">
              <a:off x="2942499" y="3910535"/>
              <a:ext cx="0" cy="216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41BFBF7-711B-0AFC-174F-E1F0DD8CAA83}"/>
                </a:ext>
              </a:extLst>
            </p:cNvPr>
            <p:cNvCxnSpPr/>
            <p:nvPr/>
          </p:nvCxnSpPr>
          <p:spPr>
            <a:xfrm flipH="1">
              <a:off x="9263699" y="3912811"/>
              <a:ext cx="0" cy="216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F96AF19-0443-CFFE-C940-F7D107933BCE}"/>
                </a:ext>
              </a:extLst>
            </p:cNvPr>
            <p:cNvCxnSpPr/>
            <p:nvPr/>
          </p:nvCxnSpPr>
          <p:spPr>
            <a:xfrm>
              <a:off x="6063287" y="4123898"/>
              <a:ext cx="0" cy="18690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5290950-7FE9-5EDF-C2A4-5C132849F682}"/>
              </a:ext>
            </a:extLst>
          </p:cNvPr>
          <p:cNvCxnSpPr>
            <a:cxnSpLocks/>
          </p:cNvCxnSpPr>
          <p:nvPr/>
        </p:nvCxnSpPr>
        <p:spPr>
          <a:xfrm>
            <a:off x="2806541" y="2961527"/>
            <a:ext cx="0" cy="3438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8E11423-4FB9-5584-DDA0-63143E251E83}"/>
              </a:ext>
            </a:extLst>
          </p:cNvPr>
          <p:cNvSpPr txBox="1"/>
          <p:nvPr/>
        </p:nvSpPr>
        <p:spPr>
          <a:xfrm>
            <a:off x="2809574" y="6380703"/>
            <a:ext cx="65722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หน่วยจัดบริการ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จัดหาจัดหาผ้าอ้อมจ่ายให้ผู้มีสิทธิ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C1BE4AD-EBA2-C9ED-87D8-B0B6D99B553E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5928298" y="6091494"/>
            <a:ext cx="0" cy="2892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F40767C-8FC6-925D-C626-6FEEB1B91697}"/>
              </a:ext>
            </a:extLst>
          </p:cNvPr>
          <p:cNvSpPr/>
          <p:nvPr/>
        </p:nvSpPr>
        <p:spPr>
          <a:xfrm>
            <a:off x="199425" y="5574588"/>
            <a:ext cx="1449649" cy="11309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**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หน่วยจัดบริการ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</a:t>
            </a:r>
            <a:b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ศูนย์ดูแลผู้สูงอายุ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อปท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2411B9-A977-1B56-6D2C-F56AC3CC9805}"/>
              </a:ext>
            </a:extLst>
          </p:cNvPr>
          <p:cNvSpPr txBox="1"/>
          <p:nvPr/>
        </p:nvSpPr>
        <p:spPr>
          <a:xfrm>
            <a:off x="221708" y="1946774"/>
            <a:ext cx="11949032" cy="1277257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CB18B-B011-ADB6-B5F8-53899D4F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33AA-E1B8-4075-AA2C-7CBE7F8B4C3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878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it.kvc.ac.th/E-Book/backgroundr_kit1.jpg">
            <a:extLst>
              <a:ext uri="{FF2B5EF4-FFF2-40B4-BE49-F238E27FC236}">
                <a16:creationId xmlns:a16="http://schemas.microsoft.com/office/drawing/2014/main" id="{EE8A6490-D766-477D-99B2-5B3A11EBF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5"/>
          <a:stretch/>
        </p:blipFill>
        <p:spPr bwMode="auto">
          <a:xfrm rot="5400000" flipH="1">
            <a:off x="5363136" y="-5363136"/>
            <a:ext cx="146572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2A6C17-CB7A-41D1-AD2D-49F0CDEA2B91}"/>
              </a:ext>
            </a:extLst>
          </p:cNvPr>
          <p:cNvSpPr txBox="1">
            <a:spLocks/>
          </p:cNvSpPr>
          <p:nvPr/>
        </p:nvSpPr>
        <p:spPr>
          <a:xfrm>
            <a:off x="483704" y="311500"/>
            <a:ext cx="10831996" cy="6617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วิธีการสนับสนุนผ้าอ้อมผู้ใหญ่</a:t>
            </a:r>
          </a:p>
        </p:txBody>
      </p:sp>
      <p:pic>
        <p:nvPicPr>
          <p:cNvPr id="9" name="Picture 8" descr="logo_NHSO">
            <a:extLst>
              <a:ext uri="{FF2B5EF4-FFF2-40B4-BE49-F238E27FC236}">
                <a16:creationId xmlns:a16="http://schemas.microsoft.com/office/drawing/2014/main" id="{C275EED4-D1C7-4F44-8A6E-BFF2221EB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8117" y="113423"/>
            <a:ext cx="1704992" cy="70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58B97-86A0-9280-B967-ACAB6766A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84719"/>
            <a:ext cx="5871549" cy="5474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8B698-8783-7387-9A2F-A9732BA37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096" y="2088729"/>
            <a:ext cx="5719341" cy="476927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ADDF3D0C-D03E-FCFD-FBB4-649590760681}"/>
              </a:ext>
            </a:extLst>
          </p:cNvPr>
          <p:cNvSpPr/>
          <p:nvPr/>
        </p:nvSpPr>
        <p:spPr>
          <a:xfrm>
            <a:off x="5899702" y="3086100"/>
            <a:ext cx="420749" cy="17573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2847</Words>
  <Application>Microsoft Office PowerPoint</Application>
  <PresentationFormat>Widescreen</PresentationFormat>
  <Paragraphs>265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Kanit</vt:lpstr>
      <vt:lpstr>TH Sarabun New</vt:lpstr>
      <vt:lpstr>TH SarabunPSK</vt:lpstr>
      <vt:lpstr>Wingdings</vt:lpstr>
      <vt:lpstr>Office Theme</vt:lpstr>
      <vt:lpstr>1_Office Theme</vt:lpstr>
      <vt:lpstr>Clip</vt:lpstr>
      <vt:lpstr>PowerPoint Presentation</vt:lpstr>
      <vt:lpstr> การบริหาร 3 กองทุน ปีงบประมาณ 2566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ขั้นตอนการบริหารกองทุนสุขภาพท้องถิ่น (กปท.)</vt:lpstr>
      <vt:lpstr>กรอบระยะเวลาการบริหารกองทุนสุขภาพท้องถิ่น (กปท.)</vt:lpstr>
      <vt:lpstr>PowerPoint Presentation</vt:lpstr>
      <vt:lpstr>หลักการพิจารณาโครงการ</vt:lpstr>
      <vt:lpstr>PowerPoint Presentation</vt:lpstr>
      <vt:lpstr>PowerPoint Presentation</vt:lpstr>
      <vt:lpstr>หลักเกณฑ์การจ่ายค่าใช้จ่ายสำหรับค่าบริการดูแลระยะยาวสำหรับผู้ที่มีภาวะพึ่งพิง (LTC)</vt:lpstr>
      <vt:lpstr>Concept โปรแกรม LTC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nhso 125</dc:creator>
  <cp:lastModifiedBy>nhso 132</cp:lastModifiedBy>
  <cp:revision>99</cp:revision>
  <dcterms:created xsi:type="dcterms:W3CDTF">2018-12-12T09:46:13Z</dcterms:created>
  <dcterms:modified xsi:type="dcterms:W3CDTF">2022-09-21T02:33:32Z</dcterms:modified>
</cp:coreProperties>
</file>