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12"/>
  </p:notesMasterIdLst>
  <p:sldIdLst>
    <p:sldId id="3190" r:id="rId3"/>
    <p:sldId id="1993219237" r:id="rId4"/>
    <p:sldId id="378" r:id="rId5"/>
    <p:sldId id="1993219399" r:id="rId6"/>
    <p:sldId id="1993219400" r:id="rId7"/>
    <p:sldId id="1993219401" r:id="rId8"/>
    <p:sldId id="1993219402" r:id="rId9"/>
    <p:sldId id="4801" r:id="rId10"/>
    <p:sldId id="575" r:id="rId11"/>
  </p:sldIdLst>
  <p:sldSz cx="12192000" cy="6858000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8B1"/>
    <a:srgbClr val="74BAB3"/>
    <a:srgbClr val="63B1AA"/>
    <a:srgbClr val="E7FFF5"/>
    <a:srgbClr val="CC00CC"/>
    <a:srgbClr val="FF9900"/>
    <a:srgbClr val="0000FF"/>
    <a:srgbClr val="FF3300"/>
    <a:srgbClr val="F9F9F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0F094-BF7F-467A-926F-7930FC7CF6B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17336B-9414-41B9-B49E-0B75E4B118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เพื่อสร้างความเป็นธรรมให้กับระบบการจ่ายชดเชยค่าบริการทางการแพทย์แก่หน่วยบริการ </a:t>
          </a:r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ประชาชนได้รับบริการที่มีคุณภาพ</a:t>
          </a: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อย่างทั่วถึงและเสมอภาค</a:t>
          </a: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มีมาตรฐานเดียวกันของระบบหลักประกันสุขภาพภาครัฐ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5C37C2-27EE-45F6-A9D7-9F35AC5D444C}" type="parTrans" cxnId="{02B9BC13-6844-4336-AB69-5526FF7E02B8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8F5606-8F2A-45F1-8660-AF2C51DD17E3}" type="sibTrans" cxnId="{02B9BC13-6844-4336-AB69-5526FF7E02B8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C048B5-7A9D-4677-A3D7-575D238738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 </a:t>
          </a:r>
          <a:r>
            <a:rPr lang="th-TH" b="1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เพื่อกำกับติดตามคุณภาพใน</a:t>
          </a:r>
          <a:r>
            <a:rPr lang="th-TH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การดูแลแบบผู้ป่วยใน</a:t>
          </a:r>
          <a:r>
            <a:rPr lang="en-US" b="1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977C4B-E272-4ABB-920B-E014464D9371}" type="parTrans" cxnId="{A1D86460-FF83-4039-93B0-8D2980D10C1C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EA091B-8BE2-4432-9838-EA8C24A150C7}" type="sibTrans" cxnId="{A1D86460-FF83-4039-93B0-8D2980D10C1C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262301-58DA-4112-A96E-6220408E44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3. </a:t>
          </a:r>
          <a:r>
            <a: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เพื่อใช้เป็นข้อมูลสาหรับกองทุน และหน่วยงานที่เกี่ยวข้องเพื่อใช้ในการพัฒนาการบริหารจัดการให้มีประสิทธิภาพ</a:t>
          </a:r>
        </a:p>
        <a:p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5F2660-D810-42D8-AE24-132C93513EE4}" type="parTrans" cxnId="{52EE0BD5-9354-495D-BCFB-141DC4FB41F3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9EA093-C0D8-48A7-A781-36DD95553A09}" type="sibTrans" cxnId="{52EE0BD5-9354-495D-BCFB-141DC4FB41F3}">
      <dgm:prSet/>
      <dgm:spPr/>
      <dgm:t>
        <a:bodyPr/>
        <a:lstStyle/>
        <a:p>
          <a:endParaRPr lang="en-US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DDA78E-D36B-48D2-8A96-681E252D06DE}" type="pres">
      <dgm:prSet presAssocID="{D9A0F094-BF7F-467A-926F-7930FC7CF6B5}" presName="root" presStyleCnt="0">
        <dgm:presLayoutVars>
          <dgm:dir/>
          <dgm:resizeHandles val="exact"/>
        </dgm:presLayoutVars>
      </dgm:prSet>
      <dgm:spPr/>
    </dgm:pt>
    <dgm:pt modelId="{FAA452B4-3002-4C45-84A0-951760F45A5C}" type="pres">
      <dgm:prSet presAssocID="{3117336B-9414-41B9-B49E-0B75E4B1184A}" presName="compNode" presStyleCnt="0"/>
      <dgm:spPr/>
    </dgm:pt>
    <dgm:pt modelId="{4E4C0F58-1CE8-4760-AB8E-544A7030A962}" type="pres">
      <dgm:prSet presAssocID="{3117336B-9414-41B9-B49E-0B75E4B1184A}" presName="bgRect" presStyleLbl="bgShp" presStyleIdx="0" presStyleCnt="3"/>
      <dgm:spPr/>
    </dgm:pt>
    <dgm:pt modelId="{31C88ED1-C21A-46E0-827C-6231CF7E4238}" type="pres">
      <dgm:prSet presAssocID="{3117336B-9414-41B9-B49E-0B75E4B118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FE442D9-0F19-45AE-8FFB-DD7FB40BD8A9}" type="pres">
      <dgm:prSet presAssocID="{3117336B-9414-41B9-B49E-0B75E4B1184A}" presName="spaceRect" presStyleCnt="0"/>
      <dgm:spPr/>
    </dgm:pt>
    <dgm:pt modelId="{CDC50698-0C4A-443E-9620-6F44F5975D97}" type="pres">
      <dgm:prSet presAssocID="{3117336B-9414-41B9-B49E-0B75E4B1184A}" presName="parTx" presStyleLbl="revTx" presStyleIdx="0" presStyleCnt="3">
        <dgm:presLayoutVars>
          <dgm:chMax val="0"/>
          <dgm:chPref val="0"/>
        </dgm:presLayoutVars>
      </dgm:prSet>
      <dgm:spPr/>
    </dgm:pt>
    <dgm:pt modelId="{24FA61DB-519C-40B2-90B2-00999B47127A}" type="pres">
      <dgm:prSet presAssocID="{488F5606-8F2A-45F1-8660-AF2C51DD17E3}" presName="sibTrans" presStyleCnt="0"/>
      <dgm:spPr/>
    </dgm:pt>
    <dgm:pt modelId="{6C21A88A-3285-4D66-9E62-A0512ED4C733}" type="pres">
      <dgm:prSet presAssocID="{7AC048B5-7A9D-4677-A3D7-575D2387389E}" presName="compNode" presStyleCnt="0"/>
      <dgm:spPr/>
    </dgm:pt>
    <dgm:pt modelId="{1B2F857D-7373-42B4-A54C-B415C5F4C4F9}" type="pres">
      <dgm:prSet presAssocID="{7AC048B5-7A9D-4677-A3D7-575D2387389E}" presName="bgRect" presStyleLbl="bgShp" presStyleIdx="1" presStyleCnt="3"/>
      <dgm:spPr/>
    </dgm:pt>
    <dgm:pt modelId="{D3D8687D-F89F-4AF6-BBAC-7479C29A1009}" type="pres">
      <dgm:prSet presAssocID="{7AC048B5-7A9D-4677-A3D7-575D238738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18F24EA-434B-424E-912F-C77D0DB1442F}" type="pres">
      <dgm:prSet presAssocID="{7AC048B5-7A9D-4677-A3D7-575D2387389E}" presName="spaceRect" presStyleCnt="0"/>
      <dgm:spPr/>
    </dgm:pt>
    <dgm:pt modelId="{EA818AAB-297E-4C3B-88B0-37EE36B931E6}" type="pres">
      <dgm:prSet presAssocID="{7AC048B5-7A9D-4677-A3D7-575D2387389E}" presName="parTx" presStyleLbl="revTx" presStyleIdx="1" presStyleCnt="3">
        <dgm:presLayoutVars>
          <dgm:chMax val="0"/>
          <dgm:chPref val="0"/>
        </dgm:presLayoutVars>
      </dgm:prSet>
      <dgm:spPr/>
    </dgm:pt>
    <dgm:pt modelId="{865707BC-1072-44DB-A55B-88E69AF6E1A1}" type="pres">
      <dgm:prSet presAssocID="{06EA091B-8BE2-4432-9838-EA8C24A150C7}" presName="sibTrans" presStyleCnt="0"/>
      <dgm:spPr/>
    </dgm:pt>
    <dgm:pt modelId="{EA08103E-FA33-4ABF-AA30-62AABD4463F1}" type="pres">
      <dgm:prSet presAssocID="{94262301-58DA-4112-A96E-6220408E443F}" presName="compNode" presStyleCnt="0"/>
      <dgm:spPr/>
    </dgm:pt>
    <dgm:pt modelId="{66A3BA45-E4DD-4240-A264-6DB0106611CD}" type="pres">
      <dgm:prSet presAssocID="{94262301-58DA-4112-A96E-6220408E443F}" presName="bgRect" presStyleLbl="bgShp" presStyleIdx="2" presStyleCnt="3"/>
      <dgm:spPr/>
    </dgm:pt>
    <dgm:pt modelId="{8F181A10-CD80-4C0B-BDA5-4E1B80A8C4C1}" type="pres">
      <dgm:prSet presAssocID="{94262301-58DA-4112-A96E-6220408E44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8EBC65A-5990-480E-998B-3A7B0309C47F}" type="pres">
      <dgm:prSet presAssocID="{94262301-58DA-4112-A96E-6220408E443F}" presName="spaceRect" presStyleCnt="0"/>
      <dgm:spPr/>
    </dgm:pt>
    <dgm:pt modelId="{84490D77-28C2-4D97-A2AB-FE0CB1D03D98}" type="pres">
      <dgm:prSet presAssocID="{94262301-58DA-4112-A96E-6220408E44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847104-6ACA-4B9A-8BD0-0AEAA73E8CA3}" type="presOf" srcId="{94262301-58DA-4112-A96E-6220408E443F}" destId="{84490D77-28C2-4D97-A2AB-FE0CB1D03D98}" srcOrd="0" destOrd="0" presId="urn:microsoft.com/office/officeart/2018/2/layout/IconVerticalSolidList"/>
    <dgm:cxn modelId="{02B9BC13-6844-4336-AB69-5526FF7E02B8}" srcId="{D9A0F094-BF7F-467A-926F-7930FC7CF6B5}" destId="{3117336B-9414-41B9-B49E-0B75E4B1184A}" srcOrd="0" destOrd="0" parTransId="{2A5C37C2-27EE-45F6-A9D7-9F35AC5D444C}" sibTransId="{488F5606-8F2A-45F1-8660-AF2C51DD17E3}"/>
    <dgm:cxn modelId="{A1D86460-FF83-4039-93B0-8D2980D10C1C}" srcId="{D9A0F094-BF7F-467A-926F-7930FC7CF6B5}" destId="{7AC048B5-7A9D-4677-A3D7-575D2387389E}" srcOrd="1" destOrd="0" parTransId="{37977C4B-E272-4ABB-920B-E014464D9371}" sibTransId="{06EA091B-8BE2-4432-9838-EA8C24A150C7}"/>
    <dgm:cxn modelId="{E9316657-DE83-404A-A87E-5377F9F46861}" type="presOf" srcId="{D9A0F094-BF7F-467A-926F-7930FC7CF6B5}" destId="{D8DDA78E-D36B-48D2-8A96-681E252D06DE}" srcOrd="0" destOrd="0" presId="urn:microsoft.com/office/officeart/2018/2/layout/IconVerticalSolidList"/>
    <dgm:cxn modelId="{9F78C558-4CE6-4862-9030-79B03A6ABB32}" type="presOf" srcId="{3117336B-9414-41B9-B49E-0B75E4B1184A}" destId="{CDC50698-0C4A-443E-9620-6F44F5975D97}" srcOrd="0" destOrd="0" presId="urn:microsoft.com/office/officeart/2018/2/layout/IconVerticalSolidList"/>
    <dgm:cxn modelId="{607745A7-CCF7-407F-9F84-DEAE387ED1FF}" type="presOf" srcId="{7AC048B5-7A9D-4677-A3D7-575D2387389E}" destId="{EA818AAB-297E-4C3B-88B0-37EE36B931E6}" srcOrd="0" destOrd="0" presId="urn:microsoft.com/office/officeart/2018/2/layout/IconVerticalSolidList"/>
    <dgm:cxn modelId="{52EE0BD5-9354-495D-BCFB-141DC4FB41F3}" srcId="{D9A0F094-BF7F-467A-926F-7930FC7CF6B5}" destId="{94262301-58DA-4112-A96E-6220408E443F}" srcOrd="2" destOrd="0" parTransId="{D85F2660-D810-42D8-AE24-132C93513EE4}" sibTransId="{549EA093-C0D8-48A7-A781-36DD95553A09}"/>
    <dgm:cxn modelId="{2AAE6F0C-8063-4E6A-9DD6-EFF354F02BB3}" type="presParOf" srcId="{D8DDA78E-D36B-48D2-8A96-681E252D06DE}" destId="{FAA452B4-3002-4C45-84A0-951760F45A5C}" srcOrd="0" destOrd="0" presId="urn:microsoft.com/office/officeart/2018/2/layout/IconVerticalSolidList"/>
    <dgm:cxn modelId="{1DB7BE92-61AD-4A90-83D0-2BE431C90EA5}" type="presParOf" srcId="{FAA452B4-3002-4C45-84A0-951760F45A5C}" destId="{4E4C0F58-1CE8-4760-AB8E-544A7030A962}" srcOrd="0" destOrd="0" presId="urn:microsoft.com/office/officeart/2018/2/layout/IconVerticalSolidList"/>
    <dgm:cxn modelId="{044A19DE-0C9F-4D4F-AEDB-2E146352DA96}" type="presParOf" srcId="{FAA452B4-3002-4C45-84A0-951760F45A5C}" destId="{31C88ED1-C21A-46E0-827C-6231CF7E4238}" srcOrd="1" destOrd="0" presId="urn:microsoft.com/office/officeart/2018/2/layout/IconVerticalSolidList"/>
    <dgm:cxn modelId="{1112B743-6DEF-438C-ABE5-DBC4316302BC}" type="presParOf" srcId="{FAA452B4-3002-4C45-84A0-951760F45A5C}" destId="{5FE442D9-0F19-45AE-8FFB-DD7FB40BD8A9}" srcOrd="2" destOrd="0" presId="urn:microsoft.com/office/officeart/2018/2/layout/IconVerticalSolidList"/>
    <dgm:cxn modelId="{960D5B6F-4DDB-4CDD-BB76-809CF56A0BFF}" type="presParOf" srcId="{FAA452B4-3002-4C45-84A0-951760F45A5C}" destId="{CDC50698-0C4A-443E-9620-6F44F5975D97}" srcOrd="3" destOrd="0" presId="urn:microsoft.com/office/officeart/2018/2/layout/IconVerticalSolidList"/>
    <dgm:cxn modelId="{85ADF9A9-457F-4B2B-A4A2-D31D3ABC1F42}" type="presParOf" srcId="{D8DDA78E-D36B-48D2-8A96-681E252D06DE}" destId="{24FA61DB-519C-40B2-90B2-00999B47127A}" srcOrd="1" destOrd="0" presId="urn:microsoft.com/office/officeart/2018/2/layout/IconVerticalSolidList"/>
    <dgm:cxn modelId="{0F016494-A22D-4625-82F3-C50CA3025F46}" type="presParOf" srcId="{D8DDA78E-D36B-48D2-8A96-681E252D06DE}" destId="{6C21A88A-3285-4D66-9E62-A0512ED4C733}" srcOrd="2" destOrd="0" presId="urn:microsoft.com/office/officeart/2018/2/layout/IconVerticalSolidList"/>
    <dgm:cxn modelId="{B2F3FE78-C6E0-4C5E-BCA1-FEC5E320BABD}" type="presParOf" srcId="{6C21A88A-3285-4D66-9E62-A0512ED4C733}" destId="{1B2F857D-7373-42B4-A54C-B415C5F4C4F9}" srcOrd="0" destOrd="0" presId="urn:microsoft.com/office/officeart/2018/2/layout/IconVerticalSolidList"/>
    <dgm:cxn modelId="{BDB7E635-FBE5-47C0-B94E-A4CF7B875839}" type="presParOf" srcId="{6C21A88A-3285-4D66-9E62-A0512ED4C733}" destId="{D3D8687D-F89F-4AF6-BBAC-7479C29A1009}" srcOrd="1" destOrd="0" presId="urn:microsoft.com/office/officeart/2018/2/layout/IconVerticalSolidList"/>
    <dgm:cxn modelId="{A7C0279F-CC93-4F95-BD3B-871814E80308}" type="presParOf" srcId="{6C21A88A-3285-4D66-9E62-A0512ED4C733}" destId="{818F24EA-434B-424E-912F-C77D0DB1442F}" srcOrd="2" destOrd="0" presId="urn:microsoft.com/office/officeart/2018/2/layout/IconVerticalSolidList"/>
    <dgm:cxn modelId="{8FAA4B01-0556-4A90-A4E1-5FF06653275B}" type="presParOf" srcId="{6C21A88A-3285-4D66-9E62-A0512ED4C733}" destId="{EA818AAB-297E-4C3B-88B0-37EE36B931E6}" srcOrd="3" destOrd="0" presId="urn:microsoft.com/office/officeart/2018/2/layout/IconVerticalSolidList"/>
    <dgm:cxn modelId="{AA937747-6409-4CB8-A7A1-8F541D39AD13}" type="presParOf" srcId="{D8DDA78E-D36B-48D2-8A96-681E252D06DE}" destId="{865707BC-1072-44DB-A55B-88E69AF6E1A1}" srcOrd="3" destOrd="0" presId="urn:microsoft.com/office/officeart/2018/2/layout/IconVerticalSolidList"/>
    <dgm:cxn modelId="{B10B3650-83CF-4DBD-A619-2EE677A6831F}" type="presParOf" srcId="{D8DDA78E-D36B-48D2-8A96-681E252D06DE}" destId="{EA08103E-FA33-4ABF-AA30-62AABD4463F1}" srcOrd="4" destOrd="0" presId="urn:microsoft.com/office/officeart/2018/2/layout/IconVerticalSolidList"/>
    <dgm:cxn modelId="{E7DE62BE-9023-49F0-814F-2BF37D019E47}" type="presParOf" srcId="{EA08103E-FA33-4ABF-AA30-62AABD4463F1}" destId="{66A3BA45-E4DD-4240-A264-6DB0106611CD}" srcOrd="0" destOrd="0" presId="urn:microsoft.com/office/officeart/2018/2/layout/IconVerticalSolidList"/>
    <dgm:cxn modelId="{7510D0FE-7D08-4529-82B1-BA40D2A849CA}" type="presParOf" srcId="{EA08103E-FA33-4ABF-AA30-62AABD4463F1}" destId="{8F181A10-CD80-4C0B-BDA5-4E1B80A8C4C1}" srcOrd="1" destOrd="0" presId="urn:microsoft.com/office/officeart/2018/2/layout/IconVerticalSolidList"/>
    <dgm:cxn modelId="{FC8D848C-80A8-427E-B2E5-8BE49C89E0C1}" type="presParOf" srcId="{EA08103E-FA33-4ABF-AA30-62AABD4463F1}" destId="{A8EBC65A-5990-480E-998B-3A7B0309C47F}" srcOrd="2" destOrd="0" presId="urn:microsoft.com/office/officeart/2018/2/layout/IconVerticalSolidList"/>
    <dgm:cxn modelId="{44E655B2-7B8E-47DD-A64A-8A125F750609}" type="presParOf" srcId="{EA08103E-FA33-4ABF-AA30-62AABD4463F1}" destId="{84490D77-28C2-4D97-A2AB-FE0CB1D03D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C0F58-1CE8-4760-AB8E-544A7030A962}">
      <dsp:nvSpPr>
        <dsp:cNvPr id="0" name=""/>
        <dsp:cNvSpPr/>
      </dsp:nvSpPr>
      <dsp:spPr>
        <a:xfrm>
          <a:off x="0" y="646"/>
          <a:ext cx="7139048" cy="15124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88ED1-C21A-46E0-827C-6231CF7E4238}">
      <dsp:nvSpPr>
        <dsp:cNvPr id="0" name=""/>
        <dsp:cNvSpPr/>
      </dsp:nvSpPr>
      <dsp:spPr>
        <a:xfrm>
          <a:off x="457506" y="340940"/>
          <a:ext cx="831829" cy="8318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50698-0C4A-443E-9620-6F44F5975D97}">
      <dsp:nvSpPr>
        <dsp:cNvPr id="0" name=""/>
        <dsp:cNvSpPr/>
      </dsp:nvSpPr>
      <dsp:spPr>
        <a:xfrm>
          <a:off x="1746842" y="646"/>
          <a:ext cx="5392205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เพื่อสร้างความเป็นธรรมให้กับระบบการจ่ายชดเชยค่าบริการทางการแพทย์แก่หน่วยบริการ </a:t>
          </a:r>
          <a:r>
            <a:rPr lang="en-US" sz="16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ประชาชนได้รับบริการที่มีคุณภาพ</a:t>
          </a: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อย่างทั่วถึงและเสมอภาค</a:t>
          </a: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6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มีมาตรฐานเดียวกันของระบบหลักประกันสุขภาพภาครัฐ</a:t>
          </a: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46842" y="646"/>
        <a:ext cx="5392205" cy="1512418"/>
      </dsp:txXfrm>
    </dsp:sp>
    <dsp:sp modelId="{1B2F857D-7373-42B4-A54C-B415C5F4C4F9}">
      <dsp:nvSpPr>
        <dsp:cNvPr id="0" name=""/>
        <dsp:cNvSpPr/>
      </dsp:nvSpPr>
      <dsp:spPr>
        <a:xfrm>
          <a:off x="0" y="1891168"/>
          <a:ext cx="7139048" cy="15124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687D-F89F-4AF6-BBAC-7479C29A1009}">
      <dsp:nvSpPr>
        <dsp:cNvPr id="0" name=""/>
        <dsp:cNvSpPr/>
      </dsp:nvSpPr>
      <dsp:spPr>
        <a:xfrm>
          <a:off x="457506" y="2231463"/>
          <a:ext cx="831829" cy="8318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18AAB-297E-4C3B-88B0-37EE36B931E6}">
      <dsp:nvSpPr>
        <dsp:cNvPr id="0" name=""/>
        <dsp:cNvSpPr/>
      </dsp:nvSpPr>
      <dsp:spPr>
        <a:xfrm>
          <a:off x="1746842" y="1891168"/>
          <a:ext cx="5392205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 </a:t>
          </a:r>
          <a:r>
            <a:rPr lang="th-TH" sz="1600" b="1" i="0" kern="12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เพื่อกำกับติดตามคุณภาพใน</a:t>
          </a:r>
          <a:r>
            <a:rPr lang="th-TH" sz="1600" b="1" kern="12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การดูแลแบบผู้ป่วยใน</a:t>
          </a:r>
          <a:r>
            <a:rPr lang="en-US" sz="1600" b="1" kern="12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46842" y="1891168"/>
        <a:ext cx="5392205" cy="1512418"/>
      </dsp:txXfrm>
    </dsp:sp>
    <dsp:sp modelId="{66A3BA45-E4DD-4240-A264-6DB0106611CD}">
      <dsp:nvSpPr>
        <dsp:cNvPr id="0" name=""/>
        <dsp:cNvSpPr/>
      </dsp:nvSpPr>
      <dsp:spPr>
        <a:xfrm>
          <a:off x="0" y="3781691"/>
          <a:ext cx="7139048" cy="15124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81A10-CD80-4C0B-BDA5-4E1B80A8C4C1}">
      <dsp:nvSpPr>
        <dsp:cNvPr id="0" name=""/>
        <dsp:cNvSpPr/>
      </dsp:nvSpPr>
      <dsp:spPr>
        <a:xfrm>
          <a:off x="457506" y="4121985"/>
          <a:ext cx="831829" cy="8318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90D77-28C2-4D97-A2AB-FE0CB1D03D98}">
      <dsp:nvSpPr>
        <dsp:cNvPr id="0" name=""/>
        <dsp:cNvSpPr/>
      </dsp:nvSpPr>
      <dsp:spPr>
        <a:xfrm>
          <a:off x="1746842" y="3781691"/>
          <a:ext cx="5392205" cy="1512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64" tIns="160064" rIns="160064" bIns="16006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3. </a:t>
          </a:r>
          <a:r>
            <a:rPr lang="th-TH" sz="1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เพื่อใช้เป็นข้อมูลสาหรับกองทุน และหน่วยงานที่เกี่ยวข้องเพื่อใช้ในการพัฒนาการบริหารจัดการให้มีประสิทธิภาพ</a:t>
          </a:r>
        </a:p>
        <a:p>
          <a:pPr marL="0" lvl="0" indent="0" algn="l" defTabSz="711200"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46842" y="3781691"/>
        <a:ext cx="5392205" cy="1512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05906-7219-45C0-9D18-20D3DDF841E3}" type="datetimeFigureOut">
              <a:rPr lang="th-TH" smtClean="0"/>
              <a:t>16/08/65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C709-6A90-4AF2-8977-DE6EC749B2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64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82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8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37" y="685712"/>
            <a:ext cx="10896862" cy="2310137"/>
          </a:xfrm>
          <a:solidFill>
            <a:srgbClr val="3C689E"/>
          </a:solidFill>
        </p:spPr>
        <p:txBody>
          <a:bodyPr tIns="216000" rIns="144000" anchor="ctr" anchorCtr="0">
            <a:normAutofit/>
          </a:bodyPr>
          <a:lstStyle>
            <a:lvl1pPr algn="l">
              <a:defRPr sz="4809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74" y="3645575"/>
            <a:ext cx="6376939" cy="1611897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54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8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0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7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2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6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82769" y="6356351"/>
            <a:ext cx="2844800" cy="365126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5067" y="6373813"/>
            <a:ext cx="797332" cy="347663"/>
          </a:xfrm>
        </p:spPr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4" descr="ผลการค้นหารูปภาพสำหรับ nhso logo">
            <a:extLst>
              <a:ext uri="{FF2B5EF4-FFF2-40B4-BE49-F238E27FC236}">
                <a16:creationId xmlns:a16="http://schemas.microsoft.com/office/drawing/2014/main" id="{E08C134F-754A-493A-9C76-3133C3A9EE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5533631"/>
            <a:ext cx="2003914" cy="8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6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3246"/>
            <a:ext cx="10972801" cy="486291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451139"/>
            <a:ext cx="3860800" cy="370876"/>
          </a:xfrm>
        </p:spPr>
        <p:txBody>
          <a:bodyPr/>
          <a:lstStyle>
            <a:lvl1pPr>
              <a:defRPr sz="1002"/>
            </a:lvl1pPr>
          </a:lstStyle>
          <a:p>
            <a:endParaRPr lang="th-TH" sz="902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711BF6-1D6F-422B-AE66-A7F3C2F0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800388" cy="7303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96000" tIns="54517" rIns="144000" bIns="54517" rtlCol="0" anchor="ctr">
            <a:normAutofit/>
          </a:bodyPr>
          <a:lstStyle>
            <a:lvl1pPr>
              <a:defRPr sz="4007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0F5BA-8F35-4181-A844-9F7E5BC4F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88" y="1503"/>
            <a:ext cx="1404763" cy="7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1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74" y="2066925"/>
            <a:ext cx="10363200" cy="1362075"/>
          </a:xfrm>
        </p:spPr>
        <p:txBody>
          <a:bodyPr tIns="216000" anchor="t">
            <a:normAutofit/>
          </a:bodyPr>
          <a:lstStyle>
            <a:lvl1pPr algn="l">
              <a:defRPr sz="3606" b="1" cap="all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8374" y="3429000"/>
            <a:ext cx="10363200" cy="2460128"/>
          </a:xfrm>
        </p:spPr>
        <p:txBody>
          <a:bodyPr tIns="324000" anchor="t" anchorCtr="0">
            <a:normAutofit/>
          </a:bodyPr>
          <a:lstStyle>
            <a:lvl1pPr marL="0" indent="0">
              <a:buNone/>
              <a:defRPr sz="3206">
                <a:solidFill>
                  <a:schemeClr val="tx1"/>
                </a:solidFill>
              </a:defRPr>
            </a:lvl1pPr>
            <a:lvl2pPr marL="546146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2pPr>
            <a:lvl3pPr marL="1092294" indent="0">
              <a:buNone/>
              <a:defRPr sz="1903">
                <a:solidFill>
                  <a:schemeClr val="tx1">
                    <a:tint val="75000"/>
                  </a:schemeClr>
                </a:solidFill>
              </a:defRPr>
            </a:lvl3pPr>
            <a:lvl4pPr marL="1638440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4pPr>
            <a:lvl5pPr marL="2184586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5pPr>
            <a:lvl6pPr marL="2730732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6pPr>
            <a:lvl7pPr marL="3276880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7pPr>
            <a:lvl8pPr marL="3823026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8pPr>
            <a:lvl9pPr marL="4369172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pic>
        <p:nvPicPr>
          <p:cNvPr id="7" name="Picture 4" descr="ผลการค้นหารูปภาพสำหรับ nhso logo">
            <a:extLst>
              <a:ext uri="{FF2B5EF4-FFF2-40B4-BE49-F238E27FC236}">
                <a16:creationId xmlns:a16="http://schemas.microsoft.com/office/drawing/2014/main" id="{B5F5CBEE-65CC-4C18-96AA-4AD64020FB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74" y="500233"/>
            <a:ext cx="2003914" cy="8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72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6"/>
            </a:lvl1pPr>
            <a:lvl2pPr>
              <a:defRPr sz="2905"/>
            </a:lvl2pPr>
            <a:lvl3pPr>
              <a:defRPr sz="2404"/>
            </a:lvl3pPr>
            <a:lvl4pPr>
              <a:defRPr sz="2104"/>
            </a:lvl4pPr>
            <a:lvl5pPr>
              <a:defRPr sz="2104"/>
            </a:lvl5pPr>
            <a:lvl6pPr>
              <a:defRPr sz="2104"/>
            </a:lvl6pPr>
            <a:lvl7pPr>
              <a:defRPr sz="2104"/>
            </a:lvl7pPr>
            <a:lvl8pPr>
              <a:defRPr sz="2104"/>
            </a:lvl8pPr>
            <a:lvl9pPr>
              <a:defRPr sz="21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6"/>
            </a:lvl1pPr>
            <a:lvl2pPr>
              <a:defRPr sz="2905"/>
            </a:lvl2pPr>
            <a:lvl3pPr>
              <a:defRPr sz="2404"/>
            </a:lvl3pPr>
            <a:lvl4pPr>
              <a:defRPr sz="2104"/>
            </a:lvl4pPr>
            <a:lvl5pPr>
              <a:defRPr sz="2104"/>
            </a:lvl5pPr>
            <a:lvl6pPr>
              <a:defRPr sz="2104"/>
            </a:lvl6pPr>
            <a:lvl7pPr>
              <a:defRPr sz="2104"/>
            </a:lvl7pPr>
            <a:lvl8pPr>
              <a:defRPr sz="2104"/>
            </a:lvl8pPr>
            <a:lvl9pPr>
              <a:defRPr sz="21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51139"/>
            <a:ext cx="3860800" cy="370876"/>
          </a:xfrm>
        </p:spPr>
        <p:txBody>
          <a:bodyPr/>
          <a:lstStyle>
            <a:lvl1pPr>
              <a:defRPr sz="1002"/>
            </a:lvl1pPr>
          </a:lstStyle>
          <a:p>
            <a:endParaRPr lang="th-TH" sz="902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267FD87-C6C6-4313-B5FC-52F3752F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800388" cy="73183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96000" tIns="54517" rIns="144000" bIns="54517" rtlCol="0" anchor="ctr">
            <a:normAutofit/>
          </a:bodyPr>
          <a:lstStyle>
            <a:lvl1pPr>
              <a:defRPr sz="4007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749217-50EB-4B6B-B1AB-674A12E00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88" y="1503"/>
            <a:ext cx="1404763" cy="7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451139"/>
            <a:ext cx="3860800" cy="370876"/>
          </a:xfrm>
        </p:spPr>
        <p:txBody>
          <a:bodyPr/>
          <a:lstStyle>
            <a:lvl1pPr>
              <a:defRPr sz="1052"/>
            </a:lvl1pPr>
          </a:lstStyle>
          <a:p>
            <a:endParaRPr lang="th-TH" sz="1002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49EB0AD-9205-4A64-9634-846339D0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00388" cy="757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96000" tIns="54517" rIns="144000" bIns="54517" rtlCol="0" anchor="ctr">
            <a:normAutofit/>
          </a:bodyPr>
          <a:lstStyle>
            <a:lvl1pPr>
              <a:defRPr sz="4007"/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F836A-4925-4163-8C18-3287EC4C68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388" y="1503"/>
            <a:ext cx="1404763" cy="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451139"/>
            <a:ext cx="3860800" cy="370876"/>
          </a:xfrm>
        </p:spPr>
        <p:txBody>
          <a:bodyPr/>
          <a:lstStyle>
            <a:lvl1pPr>
              <a:defRPr sz="1002"/>
            </a:lvl1pPr>
          </a:lstStyle>
          <a:p>
            <a:endParaRPr lang="th-TH" sz="902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658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7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1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F0CC188-1882-461F-889E-DF5B5B8F2A69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251ABC0-949B-49B4-8042-F2F99CB0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13501"/>
            <a:ext cx="12192000" cy="7183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324000" tIns="54517" rIns="109033" bIns="54517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7630"/>
            <a:ext cx="10972801" cy="4718534"/>
          </a:xfrm>
          <a:prstGeom prst="rect">
            <a:avLst/>
          </a:prstGeom>
        </p:spPr>
        <p:txBody>
          <a:bodyPr vert="horz" lIns="109033" tIns="54517" rIns="109033" bIns="545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l">
              <a:defRPr sz="1403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88865"/>
            <a:ext cx="3860800" cy="370876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ctr">
              <a:defRPr sz="1052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th-TH" sz="1002" dirty="0">
              <a:ea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2360" y="6356351"/>
            <a:ext cx="2844800" cy="365126"/>
          </a:xfrm>
          <a:prstGeom prst="rect">
            <a:avLst/>
          </a:prstGeom>
        </p:spPr>
        <p:txBody>
          <a:bodyPr vert="horz" lIns="109033" tIns="54517" rIns="109033" bIns="54517" rtlCol="0" anchor="ctr"/>
          <a:lstStyle>
            <a:lvl1pPr algn="r">
              <a:defRPr sz="1803" b="1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FB3699E6-F452-431C-8233-0259C0C3A8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68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defTabSz="1092294" rtl="0" eaLnBrk="1" latinLnBrk="0" hangingPunct="1">
        <a:lnSpc>
          <a:spcPct val="90000"/>
        </a:lnSpc>
        <a:spcBef>
          <a:spcPct val="0"/>
        </a:spcBef>
        <a:buNone/>
        <a:defRPr sz="4408" b="1" kern="1200">
          <a:solidFill>
            <a:schemeClr val="bg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409610" indent="-409610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•"/>
        <a:defRPr sz="3807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887489" indent="-341341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–"/>
        <a:defRPr sz="3306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365366" indent="-273074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•"/>
        <a:defRPr sz="2905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911513" indent="-273074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–"/>
        <a:defRPr sz="2404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457660" indent="-273074" algn="l" defTabSz="1092294" rtl="0" eaLnBrk="1" latinLnBrk="0" hangingPunct="1">
        <a:lnSpc>
          <a:spcPct val="100000"/>
        </a:lnSpc>
        <a:spcBef>
          <a:spcPts val="0"/>
        </a:spcBef>
        <a:spcAft>
          <a:spcPts val="902"/>
        </a:spcAft>
        <a:buFont typeface="Arial" pitchFamily="34" charset="0"/>
        <a:buChar char="»"/>
        <a:defRPr sz="2404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3003806" indent="-273074" algn="l" defTabSz="1092294" rtl="0" eaLnBrk="1" latinLnBrk="0" hangingPunct="1">
        <a:spcBef>
          <a:spcPct val="20000"/>
        </a:spcBef>
        <a:buFont typeface="Arial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6pPr>
      <a:lvl7pPr marL="3549952" indent="-273074" algn="l" defTabSz="1092294" rtl="0" eaLnBrk="1" latinLnBrk="0" hangingPunct="1">
        <a:spcBef>
          <a:spcPct val="20000"/>
        </a:spcBef>
        <a:buFont typeface="Arial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00" indent="-273074" algn="l" defTabSz="1092294" rtl="0" eaLnBrk="1" latinLnBrk="0" hangingPunct="1">
        <a:spcBef>
          <a:spcPct val="20000"/>
        </a:spcBef>
        <a:buFont typeface="Arial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8pPr>
      <a:lvl9pPr marL="4642246" indent="-273074" algn="l" defTabSz="1092294" rtl="0" eaLnBrk="1" latinLnBrk="0" hangingPunct="1">
        <a:spcBef>
          <a:spcPct val="20000"/>
        </a:spcBef>
        <a:buFont typeface="Arial" pitchFamily="34" charset="0"/>
        <a:buChar char="•"/>
        <a:defRPr sz="24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1pPr>
      <a:lvl2pPr marL="546146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2pPr>
      <a:lvl3pPr marL="1092294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3pPr>
      <a:lvl4pPr marL="1638440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4pPr>
      <a:lvl5pPr marL="2184586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5pPr>
      <a:lvl6pPr marL="2730732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6pPr>
      <a:lvl7pPr marL="3276880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7pPr>
      <a:lvl8pPr marL="3823026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8pPr>
      <a:lvl9pPr marL="4369172" algn="l" defTabSz="1092294" rtl="0" eaLnBrk="1" latinLnBrk="0" hangingPunct="1">
        <a:defRPr sz="33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f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3.em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7DDA26-F7E9-4D8F-A2AF-4A43A298D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719" y="2450924"/>
            <a:ext cx="9449611" cy="2155882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th-TH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แนวทางการตรวจสอบการชดเชยกรณี</a:t>
            </a:r>
            <a:r>
              <a:rPr lang="th-TH" sz="40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การดูแลแบบผู้ป่วยในที่บ้าน </a:t>
            </a:r>
            <a:endParaRPr lang="th-TH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73940-2828-4547-B09E-2DCE9F65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08" y="305323"/>
            <a:ext cx="2428984" cy="12262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4FAD71-A15B-4C89-91AD-BA6B2372CAD6}"/>
              </a:ext>
            </a:extLst>
          </p:cNvPr>
          <p:cNvSpPr txBox="1"/>
          <p:nvPr/>
        </p:nvSpPr>
        <p:spPr>
          <a:xfrm>
            <a:off x="7407965" y="6056981"/>
            <a:ext cx="455163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ฝ่ายตรวจสอบการชดเชยและคุณภาพบริการ</a:t>
            </a:r>
          </a:p>
          <a:p>
            <a:pPr algn="r"/>
            <a:r>
              <a:rPr lang="th-TH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สายงานบริหารกองทุน</a:t>
            </a:r>
          </a:p>
        </p:txBody>
      </p:sp>
    </p:spTree>
    <p:extLst>
      <p:ext uri="{BB962C8B-B14F-4D97-AF65-F5344CB8AC3E}">
        <p14:creationId xmlns:p14="http://schemas.microsoft.com/office/powerpoint/2010/main" val="413716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กลุ่ม 113">
            <a:extLst>
              <a:ext uri="{FF2B5EF4-FFF2-40B4-BE49-F238E27FC236}">
                <a16:creationId xmlns:a16="http://schemas.microsoft.com/office/drawing/2014/main" id="{00726836-FFF8-480F-8657-5CE1ADF144FC}"/>
              </a:ext>
            </a:extLst>
          </p:cNvPr>
          <p:cNvGrpSpPr/>
          <p:nvPr/>
        </p:nvGrpSpPr>
        <p:grpSpPr>
          <a:xfrm>
            <a:off x="371949" y="201829"/>
            <a:ext cx="10773687" cy="947692"/>
            <a:chOff x="796491" y="463077"/>
            <a:chExt cx="10773687" cy="947692"/>
          </a:xfrm>
        </p:grpSpPr>
        <p:sp>
          <p:nvSpPr>
            <p:cNvPr id="11" name="TextBox 57">
              <a:extLst>
                <a:ext uri="{FF2B5EF4-FFF2-40B4-BE49-F238E27FC236}">
                  <a16:creationId xmlns:a16="http://schemas.microsoft.com/office/drawing/2014/main" id="{660ED37E-5B92-4E30-AE48-9A6AC10DF912}"/>
                </a:ext>
              </a:extLst>
            </p:cNvPr>
            <p:cNvSpPr txBox="1"/>
            <p:nvPr/>
          </p:nvSpPr>
          <p:spPr>
            <a:xfrm>
              <a:off x="796491" y="1010659"/>
              <a:ext cx="1359023" cy="40011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914400"/>
              <a:r>
                <a:rPr lang="en-US" sz="2000" b="1" cap="all" dirty="0">
                  <a:solidFill>
                    <a:srgbClr val="00B050"/>
                  </a:solidFill>
                  <a:latin typeface="Arial Rounded MT Bold" panose="020F0704030504030204" pitchFamily="34" charset="0"/>
                </a:rPr>
                <a:t>Hospital</a:t>
              </a:r>
            </a:p>
          </p:txBody>
        </p:sp>
        <p:sp>
          <p:nvSpPr>
            <p:cNvPr id="12" name="TextBox 57">
              <a:extLst>
                <a:ext uri="{FF2B5EF4-FFF2-40B4-BE49-F238E27FC236}">
                  <a16:creationId xmlns:a16="http://schemas.microsoft.com/office/drawing/2014/main" id="{F1ADE491-D09C-494D-859B-8C5AACD42C2A}"/>
                </a:ext>
              </a:extLst>
            </p:cNvPr>
            <p:cNvSpPr txBox="1"/>
            <p:nvPr/>
          </p:nvSpPr>
          <p:spPr>
            <a:xfrm>
              <a:off x="5037766" y="463077"/>
              <a:ext cx="2195797" cy="83099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914400"/>
              <a:r>
                <a:rPr lang="en-US" sz="2400" b="1" cap="all" dirty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NHSO</a:t>
              </a:r>
            </a:p>
            <a:p>
              <a:pPr algn="ctr" defTabSz="914400"/>
              <a:r>
                <a:rPr lang="en-US" sz="2400" b="1" cap="all" dirty="0">
                  <a:solidFill>
                    <a:srgbClr val="0000FF"/>
                  </a:solidFill>
                  <a:latin typeface="Arial Rounded MT Bold" panose="020F0704030504030204" pitchFamily="34" charset="0"/>
                </a:rPr>
                <a:t>E-claim</a:t>
              </a:r>
            </a:p>
          </p:txBody>
        </p:sp>
        <p:sp>
          <p:nvSpPr>
            <p:cNvPr id="14" name="TextBox 57">
              <a:extLst>
                <a:ext uri="{FF2B5EF4-FFF2-40B4-BE49-F238E27FC236}">
                  <a16:creationId xmlns:a16="http://schemas.microsoft.com/office/drawing/2014/main" id="{E6069954-E0C5-40A7-BFD2-CB9CFEC59588}"/>
                </a:ext>
              </a:extLst>
            </p:cNvPr>
            <p:cNvSpPr txBox="1"/>
            <p:nvPr/>
          </p:nvSpPr>
          <p:spPr>
            <a:xfrm>
              <a:off x="10181902" y="852814"/>
              <a:ext cx="1388276" cy="40011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914400"/>
              <a:r>
                <a:rPr lang="en-US" sz="2000" b="1" cap="all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AUDIT</a:t>
              </a:r>
            </a:p>
          </p:txBody>
        </p:sp>
      </p:grpSp>
      <p:sp>
        <p:nvSpPr>
          <p:cNvPr id="46" name="TextBox 57">
            <a:extLst>
              <a:ext uri="{FF2B5EF4-FFF2-40B4-BE49-F238E27FC236}">
                <a16:creationId xmlns:a16="http://schemas.microsoft.com/office/drawing/2014/main" id="{DCCD13D0-7809-4AAB-AB93-D1533D32E21C}"/>
              </a:ext>
            </a:extLst>
          </p:cNvPr>
          <p:cNvSpPr txBox="1"/>
          <p:nvPr/>
        </p:nvSpPr>
        <p:spPr>
          <a:xfrm>
            <a:off x="482848" y="5790689"/>
            <a:ext cx="4157397" cy="523220"/>
          </a:xfrm>
          <a:custGeom>
            <a:avLst/>
            <a:gdLst>
              <a:gd name="connsiteX0" fmla="*/ 0 w 4157397"/>
              <a:gd name="connsiteY0" fmla="*/ 0 h 523220"/>
              <a:gd name="connsiteX1" fmla="*/ 510766 w 4157397"/>
              <a:gd name="connsiteY1" fmla="*/ 0 h 523220"/>
              <a:gd name="connsiteX2" fmla="*/ 1146254 w 4157397"/>
              <a:gd name="connsiteY2" fmla="*/ 0 h 523220"/>
              <a:gd name="connsiteX3" fmla="*/ 1823316 w 4157397"/>
              <a:gd name="connsiteY3" fmla="*/ 0 h 523220"/>
              <a:gd name="connsiteX4" fmla="*/ 2417229 w 4157397"/>
              <a:gd name="connsiteY4" fmla="*/ 0 h 523220"/>
              <a:gd name="connsiteX5" fmla="*/ 2969569 w 4157397"/>
              <a:gd name="connsiteY5" fmla="*/ 0 h 523220"/>
              <a:gd name="connsiteX6" fmla="*/ 3563483 w 4157397"/>
              <a:gd name="connsiteY6" fmla="*/ 0 h 523220"/>
              <a:gd name="connsiteX7" fmla="*/ 4157397 w 4157397"/>
              <a:gd name="connsiteY7" fmla="*/ 0 h 523220"/>
              <a:gd name="connsiteX8" fmla="*/ 4157397 w 4157397"/>
              <a:gd name="connsiteY8" fmla="*/ 523220 h 523220"/>
              <a:gd name="connsiteX9" fmla="*/ 3480335 w 4157397"/>
              <a:gd name="connsiteY9" fmla="*/ 523220 h 523220"/>
              <a:gd name="connsiteX10" fmla="*/ 2844847 w 4157397"/>
              <a:gd name="connsiteY10" fmla="*/ 523220 h 523220"/>
              <a:gd name="connsiteX11" fmla="*/ 2250934 w 4157397"/>
              <a:gd name="connsiteY11" fmla="*/ 523220 h 523220"/>
              <a:gd name="connsiteX12" fmla="*/ 1740168 w 4157397"/>
              <a:gd name="connsiteY12" fmla="*/ 523220 h 523220"/>
              <a:gd name="connsiteX13" fmla="*/ 1187828 w 4157397"/>
              <a:gd name="connsiteY13" fmla="*/ 523220 h 523220"/>
              <a:gd name="connsiteX14" fmla="*/ 677062 w 4157397"/>
              <a:gd name="connsiteY14" fmla="*/ 523220 h 523220"/>
              <a:gd name="connsiteX15" fmla="*/ 0 w 4157397"/>
              <a:gd name="connsiteY15" fmla="*/ 523220 h 523220"/>
              <a:gd name="connsiteX16" fmla="*/ 0 w 4157397"/>
              <a:gd name="connsiteY1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57397" h="523220" extrusionOk="0">
                <a:moveTo>
                  <a:pt x="0" y="0"/>
                </a:moveTo>
                <a:cubicBezTo>
                  <a:pt x="168308" y="-39182"/>
                  <a:pt x="315984" y="950"/>
                  <a:pt x="510766" y="0"/>
                </a:cubicBezTo>
                <a:cubicBezTo>
                  <a:pt x="705548" y="-950"/>
                  <a:pt x="971066" y="16709"/>
                  <a:pt x="1146254" y="0"/>
                </a:cubicBezTo>
                <a:cubicBezTo>
                  <a:pt x="1321442" y="-16709"/>
                  <a:pt x="1660319" y="37145"/>
                  <a:pt x="1823316" y="0"/>
                </a:cubicBezTo>
                <a:cubicBezTo>
                  <a:pt x="1986313" y="-37145"/>
                  <a:pt x="2231481" y="49987"/>
                  <a:pt x="2417229" y="0"/>
                </a:cubicBezTo>
                <a:cubicBezTo>
                  <a:pt x="2602977" y="-49987"/>
                  <a:pt x="2761729" y="30274"/>
                  <a:pt x="2969569" y="0"/>
                </a:cubicBezTo>
                <a:cubicBezTo>
                  <a:pt x="3177409" y="-30274"/>
                  <a:pt x="3306202" y="64855"/>
                  <a:pt x="3563483" y="0"/>
                </a:cubicBezTo>
                <a:cubicBezTo>
                  <a:pt x="3820764" y="-64855"/>
                  <a:pt x="4009662" y="35628"/>
                  <a:pt x="4157397" y="0"/>
                </a:cubicBezTo>
                <a:cubicBezTo>
                  <a:pt x="4173814" y="106689"/>
                  <a:pt x="4110747" y="350708"/>
                  <a:pt x="4157397" y="523220"/>
                </a:cubicBezTo>
                <a:cubicBezTo>
                  <a:pt x="3926350" y="583406"/>
                  <a:pt x="3676766" y="482917"/>
                  <a:pt x="3480335" y="523220"/>
                </a:cubicBezTo>
                <a:cubicBezTo>
                  <a:pt x="3283904" y="563523"/>
                  <a:pt x="2991542" y="497902"/>
                  <a:pt x="2844847" y="523220"/>
                </a:cubicBezTo>
                <a:cubicBezTo>
                  <a:pt x="2698152" y="548538"/>
                  <a:pt x="2496662" y="509211"/>
                  <a:pt x="2250934" y="523220"/>
                </a:cubicBezTo>
                <a:cubicBezTo>
                  <a:pt x="2005206" y="537229"/>
                  <a:pt x="1947843" y="513003"/>
                  <a:pt x="1740168" y="523220"/>
                </a:cubicBezTo>
                <a:cubicBezTo>
                  <a:pt x="1532493" y="533437"/>
                  <a:pt x="1388325" y="481319"/>
                  <a:pt x="1187828" y="523220"/>
                </a:cubicBezTo>
                <a:cubicBezTo>
                  <a:pt x="987331" y="565121"/>
                  <a:pt x="787495" y="513032"/>
                  <a:pt x="677062" y="523220"/>
                </a:cubicBezTo>
                <a:cubicBezTo>
                  <a:pt x="566629" y="533408"/>
                  <a:pt x="137096" y="490002"/>
                  <a:pt x="0" y="523220"/>
                </a:cubicBezTo>
                <a:cubicBezTo>
                  <a:pt x="-9605" y="388084"/>
                  <a:pt x="51808" y="1489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9845846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0" rIns="0" rtlCol="0" anchor="ctr">
            <a:spAutoFit/>
          </a:bodyPr>
          <a:lstStyle/>
          <a:p>
            <a:pPr algn="ctr" defTabSz="914400"/>
            <a:r>
              <a:rPr lang="en-US" sz="2800" b="1" cap="all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AUDIT FLOW SYSTEM </a:t>
            </a:r>
          </a:p>
        </p:txBody>
      </p: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id="{2C7F1B6E-12EC-4B43-9E3E-B02A377B17B2}"/>
              </a:ext>
            </a:extLst>
          </p:cNvPr>
          <p:cNvGrpSpPr/>
          <p:nvPr/>
        </p:nvGrpSpPr>
        <p:grpSpPr>
          <a:xfrm>
            <a:off x="232690" y="549912"/>
            <a:ext cx="11627933" cy="5502387"/>
            <a:chOff x="232690" y="563164"/>
            <a:chExt cx="11627933" cy="5502387"/>
          </a:xfrm>
        </p:grpSpPr>
        <p:grpSp>
          <p:nvGrpSpPr>
            <p:cNvPr id="65" name="กลุ่ม 64">
              <a:extLst>
                <a:ext uri="{FF2B5EF4-FFF2-40B4-BE49-F238E27FC236}">
                  <a16:creationId xmlns:a16="http://schemas.microsoft.com/office/drawing/2014/main" id="{8B1894D2-12AC-4A77-A7BA-B6DF6DFA861B}"/>
                </a:ext>
              </a:extLst>
            </p:cNvPr>
            <p:cNvGrpSpPr/>
            <p:nvPr/>
          </p:nvGrpSpPr>
          <p:grpSpPr>
            <a:xfrm>
              <a:off x="232690" y="563164"/>
              <a:ext cx="11627933" cy="5502387"/>
              <a:chOff x="232690" y="848910"/>
              <a:chExt cx="11627933" cy="5502387"/>
            </a:xfrm>
          </p:grpSpPr>
          <p:grpSp>
            <p:nvGrpSpPr>
              <p:cNvPr id="45" name="กลุ่ม 44">
                <a:extLst>
                  <a:ext uri="{FF2B5EF4-FFF2-40B4-BE49-F238E27FC236}">
                    <a16:creationId xmlns:a16="http://schemas.microsoft.com/office/drawing/2014/main" id="{51321E47-11EC-406B-BCA6-05CB4908B634}"/>
                  </a:ext>
                </a:extLst>
              </p:cNvPr>
              <p:cNvGrpSpPr/>
              <p:nvPr/>
            </p:nvGrpSpPr>
            <p:grpSpPr>
              <a:xfrm>
                <a:off x="232690" y="848910"/>
                <a:ext cx="11627933" cy="5502387"/>
                <a:chOff x="420462" y="848910"/>
                <a:chExt cx="11627933" cy="5502387"/>
              </a:xfrm>
            </p:grpSpPr>
            <p:grpSp>
              <p:nvGrpSpPr>
                <p:cNvPr id="115" name="กลุ่ม 114">
                  <a:extLst>
                    <a:ext uri="{FF2B5EF4-FFF2-40B4-BE49-F238E27FC236}">
                      <a16:creationId xmlns:a16="http://schemas.microsoft.com/office/drawing/2014/main" id="{5734B209-4497-4D83-BEFD-E147C994A94A}"/>
                    </a:ext>
                  </a:extLst>
                </p:cNvPr>
                <p:cNvGrpSpPr/>
                <p:nvPr/>
              </p:nvGrpSpPr>
              <p:grpSpPr>
                <a:xfrm>
                  <a:off x="420462" y="848910"/>
                  <a:ext cx="11591495" cy="5502387"/>
                  <a:chOff x="420462" y="822569"/>
                  <a:chExt cx="11591495" cy="5502387"/>
                </a:xfrm>
              </p:grpSpPr>
              <p:pic>
                <p:nvPicPr>
                  <p:cNvPr id="6" name="รูปภาพ 5">
                    <a:extLst>
                      <a:ext uri="{FF2B5EF4-FFF2-40B4-BE49-F238E27FC236}">
                        <a16:creationId xmlns:a16="http://schemas.microsoft.com/office/drawing/2014/main" id="{80297D6C-AE65-4529-A126-3618BD3B93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rcRect r="19258"/>
                  <a:stretch>
                    <a:fillRect/>
                  </a:stretch>
                </p:blipFill>
                <p:spPr>
                  <a:xfrm>
                    <a:off x="420462" y="1459377"/>
                    <a:ext cx="1261382" cy="1040666"/>
                  </a:xfrm>
                  <a:custGeom>
                    <a:avLst/>
                    <a:gdLst>
                      <a:gd name="connsiteX0" fmla="*/ 1019656 w 4910818"/>
                      <a:gd name="connsiteY0" fmla="*/ 0 h 4051526"/>
                      <a:gd name="connsiteX1" fmla="*/ 3891162 w 4910818"/>
                      <a:gd name="connsiteY1" fmla="*/ 0 h 4051526"/>
                      <a:gd name="connsiteX2" fmla="*/ 4910818 w 4910818"/>
                      <a:gd name="connsiteY2" fmla="*/ 2039312 h 4051526"/>
                      <a:gd name="connsiteX3" fmla="*/ 3904711 w 4910818"/>
                      <a:gd name="connsiteY3" fmla="*/ 4051526 h 4051526"/>
                      <a:gd name="connsiteX4" fmla="*/ 1006108 w 4910818"/>
                      <a:gd name="connsiteY4" fmla="*/ 4051526 h 4051526"/>
                      <a:gd name="connsiteX5" fmla="*/ 0 w 4910818"/>
                      <a:gd name="connsiteY5" fmla="*/ 2039312 h 4051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10818" h="4051526">
                        <a:moveTo>
                          <a:pt x="1019656" y="0"/>
                        </a:moveTo>
                        <a:lnTo>
                          <a:pt x="3891162" y="0"/>
                        </a:lnTo>
                        <a:lnTo>
                          <a:pt x="4910818" y="2039312"/>
                        </a:lnTo>
                        <a:lnTo>
                          <a:pt x="3904711" y="4051526"/>
                        </a:lnTo>
                        <a:lnTo>
                          <a:pt x="1006108" y="4051526"/>
                        </a:lnTo>
                        <a:lnTo>
                          <a:pt x="0" y="2039312"/>
                        </a:lnTo>
                        <a:close/>
                      </a:path>
                    </a:pathLst>
                  </a:custGeom>
                  <a:ln w="28575">
                    <a:solidFill>
                      <a:srgbClr val="00B050"/>
                    </a:solidFill>
                  </a:ln>
                </p:spPr>
              </p:pic>
              <p:pic>
                <p:nvPicPr>
                  <p:cNvPr id="7" name="รูปภาพ 6">
                    <a:extLst>
                      <a:ext uri="{FF2B5EF4-FFF2-40B4-BE49-F238E27FC236}">
                        <a16:creationId xmlns:a16="http://schemas.microsoft.com/office/drawing/2014/main" id="{F921D0F5-B0C4-4AF5-856A-80AEA16ECB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rcRect l="33039" t="1900" r="1715" b="22268"/>
                  <a:stretch>
                    <a:fillRect/>
                  </a:stretch>
                </p:blipFill>
                <p:spPr>
                  <a:xfrm>
                    <a:off x="1602289" y="2082400"/>
                    <a:ext cx="717486" cy="574027"/>
                  </a:xfrm>
                  <a:custGeom>
                    <a:avLst/>
                    <a:gdLst>
                      <a:gd name="connsiteX0" fmla="*/ 1007580 w 5359179"/>
                      <a:gd name="connsiteY0" fmla="*/ 0 h 4030316"/>
                      <a:gd name="connsiteX1" fmla="*/ 4351600 w 5359179"/>
                      <a:gd name="connsiteY1" fmla="*/ 0 h 4030316"/>
                      <a:gd name="connsiteX2" fmla="*/ 5359179 w 5359179"/>
                      <a:gd name="connsiteY2" fmla="*/ 2015158 h 4030316"/>
                      <a:gd name="connsiteX3" fmla="*/ 4351600 w 5359179"/>
                      <a:gd name="connsiteY3" fmla="*/ 4030316 h 4030316"/>
                      <a:gd name="connsiteX4" fmla="*/ 1007580 w 5359179"/>
                      <a:gd name="connsiteY4" fmla="*/ 4030316 h 4030316"/>
                      <a:gd name="connsiteX5" fmla="*/ 0 w 5359179"/>
                      <a:gd name="connsiteY5" fmla="*/ 2015158 h 4030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59179" h="4030316">
                        <a:moveTo>
                          <a:pt x="1007580" y="0"/>
                        </a:moveTo>
                        <a:lnTo>
                          <a:pt x="4351600" y="0"/>
                        </a:lnTo>
                        <a:lnTo>
                          <a:pt x="5359179" y="2015158"/>
                        </a:lnTo>
                        <a:lnTo>
                          <a:pt x="4351600" y="4030316"/>
                        </a:lnTo>
                        <a:lnTo>
                          <a:pt x="1007580" y="4030316"/>
                        </a:lnTo>
                        <a:lnTo>
                          <a:pt x="0" y="201515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" name="TextBox 43">
                    <a:extLst>
                      <a:ext uri="{FF2B5EF4-FFF2-40B4-BE49-F238E27FC236}">
                        <a16:creationId xmlns:a16="http://schemas.microsoft.com/office/drawing/2014/main" id="{B5702E55-A0AD-4603-B26C-21B7EDBE98A0}"/>
                      </a:ext>
                    </a:extLst>
                  </p:cNvPr>
                  <p:cNvSpPr txBox="1"/>
                  <p:nvPr/>
                </p:nvSpPr>
                <p:spPr>
                  <a:xfrm>
                    <a:off x="1511129" y="1456667"/>
                    <a:ext cx="1479373" cy="373261"/>
                  </a:xfrm>
                  <a:prstGeom prst="roundRect">
                    <a:avLst>
                      <a:gd name="adj" fmla="val 31052"/>
                    </a:avLst>
                  </a:prstGeom>
                  <a:noFill/>
                </p:spPr>
                <p:txBody>
                  <a:bodyPr wrap="square" lIns="0" rIns="0" rtlCol="0" anchor="b">
                    <a:spAutoFit/>
                  </a:bodyPr>
                  <a:lstStyle/>
                  <a:p>
                    <a:pPr algn="ctr" defTabSz="914400"/>
                    <a:r>
                      <a:rPr lang="en-US" sz="1400" b="1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rPr>
                      <a:t>Authentication</a:t>
                    </a:r>
                  </a:p>
                </p:txBody>
              </p:sp>
              <p:pic>
                <p:nvPicPr>
                  <p:cNvPr id="9" name="รูปภาพ 8" descr="รูปภาพประกอบด้วย ข้อความ, อุปกรณ์อิเล็กทรอนิกส์, คอมพิวเตอร์, จอภาพ&#10;&#10;คำอธิบายที่สร้างโดยอัตโนมัติ">
                    <a:extLst>
                      <a:ext uri="{FF2B5EF4-FFF2-40B4-BE49-F238E27FC236}">
                        <a16:creationId xmlns:a16="http://schemas.microsoft.com/office/drawing/2014/main" id="{0549CC6D-E856-4BD5-9FBE-408C9B7985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4171" y="1771904"/>
                    <a:ext cx="886283" cy="886283"/>
                  </a:xfrm>
                  <a:prstGeom prst="rect">
                    <a:avLst/>
                  </a:prstGeom>
                </p:spPr>
              </p:pic>
              <p:sp>
                <p:nvSpPr>
                  <p:cNvPr id="10" name="TextBox 43">
                    <a:extLst>
                      <a:ext uri="{FF2B5EF4-FFF2-40B4-BE49-F238E27FC236}">
                        <a16:creationId xmlns:a16="http://schemas.microsoft.com/office/drawing/2014/main" id="{1F943CFD-E6EC-4B3F-A86E-0AB1C51A8934}"/>
                      </a:ext>
                    </a:extLst>
                  </p:cNvPr>
                  <p:cNvSpPr txBox="1"/>
                  <p:nvPr/>
                </p:nvSpPr>
                <p:spPr>
                  <a:xfrm>
                    <a:off x="2510891" y="2551405"/>
                    <a:ext cx="1261382" cy="559891"/>
                  </a:xfrm>
                  <a:prstGeom prst="roundRect">
                    <a:avLst>
                      <a:gd name="adj" fmla="val 31052"/>
                    </a:avLst>
                  </a:prstGeom>
                  <a:noFill/>
                </p:spPr>
                <p:txBody>
                  <a:bodyPr wrap="square" lIns="0" rIns="0" rtlCol="0" anchor="b">
                    <a:spAutoFit/>
                  </a:bodyPr>
                  <a:lstStyle/>
                  <a:p>
                    <a:pPr algn="ctr" defTabSz="914400"/>
                    <a:r>
                      <a:rPr lang="en-US" sz="1200" b="1" dirty="0">
                        <a:latin typeface="Arial Rounded MT Bold" panose="020F0704030504030204" pitchFamily="34" charset="0"/>
                      </a:rPr>
                      <a:t>E-claim client</a:t>
                    </a:r>
                  </a:p>
                  <a:p>
                    <a:pPr algn="ctr" defTabSz="914400"/>
                    <a:r>
                      <a:rPr lang="en-US" sz="1200" b="1" dirty="0">
                        <a:latin typeface="Arial Rounded MT Bold" panose="020F0704030504030204" pitchFamily="34" charset="0"/>
                      </a:rPr>
                      <a:t>Application</a:t>
                    </a:r>
                  </a:p>
                </p:txBody>
              </p:sp>
              <p:pic>
                <p:nvPicPr>
                  <p:cNvPr id="13" name="รูปภาพ 12">
                    <a:extLst>
                      <a:ext uri="{FF2B5EF4-FFF2-40B4-BE49-F238E27FC236}">
                        <a16:creationId xmlns:a16="http://schemas.microsoft.com/office/drawing/2014/main" id="{3A6B2353-80A1-4206-9259-3FC2037E5F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rcRect l="22063" t="38929" r="22817" b="15813"/>
                  <a:stretch>
                    <a:fillRect/>
                  </a:stretch>
                </p:blipFill>
                <p:spPr>
                  <a:xfrm>
                    <a:off x="5422114" y="1652014"/>
                    <a:ext cx="1352081" cy="1110202"/>
                  </a:xfrm>
                  <a:custGeom>
                    <a:avLst/>
                    <a:gdLst>
                      <a:gd name="connsiteX0" fmla="*/ 775959 w 3780065"/>
                      <a:gd name="connsiteY0" fmla="*/ 0 h 3103834"/>
                      <a:gd name="connsiteX1" fmla="*/ 3004106 w 3780065"/>
                      <a:gd name="connsiteY1" fmla="*/ 0 h 3103834"/>
                      <a:gd name="connsiteX2" fmla="*/ 3780065 w 3780065"/>
                      <a:gd name="connsiteY2" fmla="*/ 1551917 h 3103834"/>
                      <a:gd name="connsiteX3" fmla="*/ 3004106 w 3780065"/>
                      <a:gd name="connsiteY3" fmla="*/ 3103834 h 3103834"/>
                      <a:gd name="connsiteX4" fmla="*/ 775959 w 3780065"/>
                      <a:gd name="connsiteY4" fmla="*/ 3103834 h 3103834"/>
                      <a:gd name="connsiteX5" fmla="*/ 0 w 3780065"/>
                      <a:gd name="connsiteY5" fmla="*/ 1551917 h 3103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80065" h="3103834">
                        <a:moveTo>
                          <a:pt x="775959" y="0"/>
                        </a:moveTo>
                        <a:lnTo>
                          <a:pt x="3004106" y="0"/>
                        </a:lnTo>
                        <a:lnTo>
                          <a:pt x="3780065" y="1551917"/>
                        </a:lnTo>
                        <a:lnTo>
                          <a:pt x="3004106" y="3103834"/>
                        </a:lnTo>
                        <a:lnTo>
                          <a:pt x="775959" y="3103834"/>
                        </a:lnTo>
                        <a:lnTo>
                          <a:pt x="0" y="1551917"/>
                        </a:lnTo>
                        <a:close/>
                      </a:path>
                    </a:pathLst>
                  </a:custGeom>
                  <a:ln w="28575">
                    <a:solidFill>
                      <a:srgbClr val="FFFF00"/>
                    </a:solidFill>
                  </a:ln>
                </p:spPr>
              </p:pic>
              <p:grpSp>
                <p:nvGrpSpPr>
                  <p:cNvPr id="19" name="กลุ่ม 18">
                    <a:extLst>
                      <a:ext uri="{FF2B5EF4-FFF2-40B4-BE49-F238E27FC236}">
                        <a16:creationId xmlns:a16="http://schemas.microsoft.com/office/drawing/2014/main" id="{CC48A45F-64F9-4418-A8CE-F7EC2A19EA07}"/>
                      </a:ext>
                    </a:extLst>
                  </p:cNvPr>
                  <p:cNvGrpSpPr/>
                  <p:nvPr/>
                </p:nvGrpSpPr>
                <p:grpSpPr>
                  <a:xfrm>
                    <a:off x="5192486" y="3303981"/>
                    <a:ext cx="1804307" cy="1782372"/>
                    <a:chOff x="5192486" y="1997686"/>
                    <a:chExt cx="1804307" cy="1782372"/>
                  </a:xfrm>
                </p:grpSpPr>
                <p:sp>
                  <p:nvSpPr>
                    <p:cNvPr id="15" name="สี่เหลี่ยมผืนผ้า: มุมมน 14">
                      <a:extLst>
                        <a:ext uri="{FF2B5EF4-FFF2-40B4-BE49-F238E27FC236}">
                          <a16:creationId xmlns:a16="http://schemas.microsoft.com/office/drawing/2014/main" id="{0F85EC84-6154-4559-9066-E5CE1A1DEC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1840" y="1997686"/>
                      <a:ext cx="1208315" cy="400110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cs typeface="TH SarabunPSK" panose="020B0500040200020003" pitchFamily="34" charset="-34"/>
                        </a:rPr>
                        <a:t>1st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cs typeface="TH SarabunPSK" panose="020B0500040200020003" pitchFamily="34" charset="-34"/>
                        </a:rPr>
                        <a:t>Adju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16" name="สี่เหลี่ยมผืนผ้า: มุมมน 15">
                      <a:extLst>
                        <a:ext uri="{FF2B5EF4-FFF2-40B4-BE49-F238E27FC236}">
                          <a16:creationId xmlns:a16="http://schemas.microsoft.com/office/drawing/2014/main" id="{FB0CFDD2-BA93-483D-B2DC-EA7E95226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1840" y="2679491"/>
                      <a:ext cx="1208315" cy="400110"/>
                    </a:xfrm>
                    <a:prstGeom prst="roundRect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cs typeface="TH SarabunPSK" panose="020B0500040200020003" pitchFamily="34" charset="-34"/>
                        </a:rPr>
                        <a:t>2nd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cs typeface="TH SarabunPSK" panose="020B0500040200020003" pitchFamily="34" charset="-34"/>
                        </a:rPr>
                        <a:t>Adju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p:txBody>
                </p:sp>
                <p:sp>
                  <p:nvSpPr>
                    <p:cNvPr id="17" name="สี่เหลี่ยมผืนผ้า: มุมมน 16">
                      <a:extLst>
                        <a:ext uri="{FF2B5EF4-FFF2-40B4-BE49-F238E27FC236}">
                          <a16:creationId xmlns:a16="http://schemas.microsoft.com/office/drawing/2014/main" id="{71C05D64-586F-456D-BFD1-0B24D84EBA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2486" y="3400389"/>
                      <a:ext cx="1804307" cy="379669"/>
                    </a:xfrm>
                    <a:prstGeom prst="roundRect">
                      <a:avLst/>
                    </a:prstGeom>
                    <a:solidFill>
                      <a:srgbClr val="0000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cs typeface="TH SarabunPSK" panose="020B0500040200020003" pitchFamily="34" charset="-34"/>
                        </a:rPr>
                        <a:t>AI/Verification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p:txBody>
                </p:sp>
              </p:grpSp>
              <p:cxnSp>
                <p:nvCxnSpPr>
                  <p:cNvPr id="21" name="ลูกศรเชื่อมต่อแบบตรง 20">
                    <a:extLst>
                      <a:ext uri="{FF2B5EF4-FFF2-40B4-BE49-F238E27FC236}">
                        <a16:creationId xmlns:a16="http://schemas.microsoft.com/office/drawing/2014/main" id="{6F5C7687-C9EE-4EC4-BC25-80162BE379F8}"/>
                      </a:ext>
                    </a:extLst>
                  </p:cNvPr>
                  <p:cNvCxnSpPr>
                    <a:cxnSpLocks/>
                    <a:stCxn id="9" idx="3"/>
                    <a:endCxn id="13" idx="5"/>
                  </p:cNvCxnSpPr>
                  <p:nvPr/>
                </p:nvCxnSpPr>
                <p:spPr>
                  <a:xfrm flipV="1">
                    <a:off x="3290454" y="2207115"/>
                    <a:ext cx="2131660" cy="7931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TextBox 43">
                    <a:extLst>
                      <a:ext uri="{FF2B5EF4-FFF2-40B4-BE49-F238E27FC236}">
                        <a16:creationId xmlns:a16="http://schemas.microsoft.com/office/drawing/2014/main" id="{C8C59FDD-D669-47FB-9260-EC352AA0E196}"/>
                      </a:ext>
                    </a:extLst>
                  </p:cNvPr>
                  <p:cNvSpPr txBox="1"/>
                  <p:nvPr/>
                </p:nvSpPr>
                <p:spPr>
                  <a:xfrm>
                    <a:off x="634287" y="4336311"/>
                    <a:ext cx="671127" cy="276999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txBody>
                  <a:bodyPr wrap="square" lIns="0" rIns="0" rtlCol="0" anchor="b">
                    <a:spAutoFit/>
                  </a:bodyPr>
                  <a:lstStyle/>
                  <a:p>
                    <a:pPr algn="ctr" defTabSz="914400"/>
                    <a:r>
                      <a:rPr lang="en-US" sz="1200" b="1" dirty="0">
                        <a:latin typeface="Arial Rounded MT Bold" panose="020F0704030504030204" pitchFamily="34" charset="0"/>
                      </a:rPr>
                      <a:t>REP</a:t>
                    </a:r>
                  </a:p>
                </p:txBody>
              </p:sp>
              <p:cxnSp>
                <p:nvCxnSpPr>
                  <p:cNvPr id="24" name="ตัวเชื่อมต่อ: หักมุม 23">
                    <a:extLst>
                      <a:ext uri="{FF2B5EF4-FFF2-40B4-BE49-F238E27FC236}">
                        <a16:creationId xmlns:a16="http://schemas.microsoft.com/office/drawing/2014/main" id="{2DC9CB4E-7B9F-49E6-B912-DF6AF5A115BD}"/>
                      </a:ext>
                    </a:extLst>
                  </p:cNvPr>
                  <p:cNvCxnSpPr>
                    <a:cxnSpLocks/>
                    <a:stCxn id="17" idx="3"/>
                    <a:endCxn id="38" idx="8"/>
                  </p:cNvCxnSpPr>
                  <p:nvPr/>
                </p:nvCxnSpPr>
                <p:spPr>
                  <a:xfrm flipV="1">
                    <a:off x="6996793" y="3504375"/>
                    <a:ext cx="2660305" cy="1392144"/>
                  </a:xfrm>
                  <a:prstGeom prst="bentConnector3">
                    <a:avLst>
                      <a:gd name="adj1" fmla="val 30865"/>
                    </a:avLst>
                  </a:prstGeom>
                  <a:ln w="28575">
                    <a:solidFill>
                      <a:srgbClr val="0000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ตัวเชื่อมต่อ: หักมุม 28">
                    <a:extLst>
                      <a:ext uri="{FF2B5EF4-FFF2-40B4-BE49-F238E27FC236}">
                        <a16:creationId xmlns:a16="http://schemas.microsoft.com/office/drawing/2014/main" id="{F6B64AF5-45F1-4464-BAEC-37DDBCE48AC7}"/>
                      </a:ext>
                    </a:extLst>
                  </p:cNvPr>
                  <p:cNvCxnSpPr>
                    <a:cxnSpLocks/>
                    <a:stCxn id="55" idx="1"/>
                    <a:endCxn id="6" idx="4"/>
                  </p:cNvCxnSpPr>
                  <p:nvPr/>
                </p:nvCxnSpPr>
                <p:spPr>
                  <a:xfrm rot="10800000">
                    <a:off x="678890" y="2500044"/>
                    <a:ext cx="3961825" cy="2176257"/>
                  </a:xfrm>
                  <a:prstGeom prst="bentConnector3">
                    <a:avLst>
                      <a:gd name="adj1" fmla="val 99870"/>
                    </a:avLst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กลุ่ม 31">
                    <a:extLst>
                      <a:ext uri="{FF2B5EF4-FFF2-40B4-BE49-F238E27FC236}">
                        <a16:creationId xmlns:a16="http://schemas.microsoft.com/office/drawing/2014/main" id="{F79710AB-E6B0-4521-B023-D2B0C008D3E1}"/>
                      </a:ext>
                    </a:extLst>
                  </p:cNvPr>
                  <p:cNvGrpSpPr/>
                  <p:nvPr/>
                </p:nvGrpSpPr>
                <p:grpSpPr>
                  <a:xfrm>
                    <a:off x="9992243" y="1459377"/>
                    <a:ext cx="1307254" cy="1022781"/>
                    <a:chOff x="6374358" y="2991588"/>
                    <a:chExt cx="3085476" cy="2492547"/>
                  </a:xfrm>
                </p:grpSpPr>
                <p:pic>
                  <p:nvPicPr>
                    <p:cNvPr id="33" name="รูปภาพ 32">
                      <a:extLst>
                        <a:ext uri="{FF2B5EF4-FFF2-40B4-BE49-F238E27FC236}">
                          <a16:creationId xmlns:a16="http://schemas.microsoft.com/office/drawing/2014/main" id="{DA65626E-9741-4820-8A23-1EFF49D19BB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rcRect l="8528" r="10210"/>
                    <a:stretch>
                      <a:fillRect/>
                    </a:stretch>
                  </p:blipFill>
                  <p:spPr>
                    <a:xfrm>
                      <a:off x="6374358" y="2991588"/>
                      <a:ext cx="3085476" cy="2492547"/>
                    </a:xfrm>
                    <a:custGeom>
                      <a:avLst/>
                      <a:gdLst>
                        <a:gd name="connsiteX0" fmla="*/ 769223 w 3780008"/>
                        <a:gd name="connsiteY0" fmla="*/ 0 h 3095429"/>
                        <a:gd name="connsiteX1" fmla="*/ 3010786 w 3780008"/>
                        <a:gd name="connsiteY1" fmla="*/ 0 h 3095429"/>
                        <a:gd name="connsiteX2" fmla="*/ 3780008 w 3780008"/>
                        <a:gd name="connsiteY2" fmla="*/ 1538444 h 3095429"/>
                        <a:gd name="connsiteX3" fmla="*/ 3001515 w 3780008"/>
                        <a:gd name="connsiteY3" fmla="*/ 3095429 h 3095429"/>
                        <a:gd name="connsiteX4" fmla="*/ 778493 w 3780008"/>
                        <a:gd name="connsiteY4" fmla="*/ 3095429 h 3095429"/>
                        <a:gd name="connsiteX5" fmla="*/ 0 w 3780008"/>
                        <a:gd name="connsiteY5" fmla="*/ 1538444 h 30954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80008" h="3095429">
                          <a:moveTo>
                            <a:pt x="769223" y="0"/>
                          </a:moveTo>
                          <a:lnTo>
                            <a:pt x="3010786" y="0"/>
                          </a:lnTo>
                          <a:lnTo>
                            <a:pt x="3780008" y="1538444"/>
                          </a:lnTo>
                          <a:lnTo>
                            <a:pt x="3001515" y="3095429"/>
                          </a:lnTo>
                          <a:lnTo>
                            <a:pt x="778493" y="3095429"/>
                          </a:lnTo>
                          <a:lnTo>
                            <a:pt x="0" y="1538444"/>
                          </a:lnTo>
                          <a:close/>
                        </a:path>
                      </a:pathLst>
                    </a:custGeom>
                    <a:ln w="28575">
                      <a:solidFill>
                        <a:srgbClr val="FFC000"/>
                      </a:solidFill>
                    </a:ln>
                  </p:spPr>
                </p:pic>
                <p:sp>
                  <p:nvSpPr>
                    <p:cNvPr id="34" name="TextBox 57">
                      <a:extLst>
                        <a:ext uri="{FF2B5EF4-FFF2-40B4-BE49-F238E27FC236}">
                          <a16:creationId xmlns:a16="http://schemas.microsoft.com/office/drawing/2014/main" id="{5BE45ECC-0F02-4D9C-AA45-99FB0594A6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64057" y="3366635"/>
                      <a:ext cx="1906079" cy="900073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</p:spPr>
                  <p:txBody>
                    <a:bodyPr wrap="square" lIns="0" rIns="0" rtlCol="0" anchor="ctr">
                      <a:spAutoFit/>
                    </a:bodyPr>
                    <a:lstStyle/>
                    <a:p>
                      <a:pPr algn="ctr" defTabSz="914400"/>
                      <a:r>
                        <a:rPr lang="en-US" sz="900" b="1" cap="all" dirty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AUDIT Program</a:t>
                      </a:r>
                    </a:p>
                  </p:txBody>
                </p:sp>
              </p:grpSp>
              <p:sp>
                <p:nvSpPr>
                  <p:cNvPr id="37" name="TextBox 43">
                    <a:extLst>
                      <a:ext uri="{FF2B5EF4-FFF2-40B4-BE49-F238E27FC236}">
                        <a16:creationId xmlns:a16="http://schemas.microsoft.com/office/drawing/2014/main" id="{BB60A278-B0A2-42EC-92E3-82C3D4000BEE}"/>
                      </a:ext>
                    </a:extLst>
                  </p:cNvPr>
                  <p:cNvSpPr txBox="1"/>
                  <p:nvPr/>
                </p:nvSpPr>
                <p:spPr>
                  <a:xfrm>
                    <a:off x="10947640" y="4938212"/>
                    <a:ext cx="1052497" cy="331589"/>
                  </a:xfrm>
                  <a:prstGeom prst="roundRect">
                    <a:avLst>
                      <a:gd name="adj" fmla="val 13554"/>
                    </a:avLst>
                  </a:prstGeom>
                  <a:solidFill>
                    <a:srgbClr val="F9F9F9"/>
                  </a:solidFill>
                </p:spPr>
                <p:txBody>
                  <a:bodyPr wrap="square" lIns="0" rIns="0" rtlCol="0" anchor="ctr">
                    <a:spAutoFit/>
                  </a:bodyPr>
                  <a:lstStyle/>
                  <a:p>
                    <a:pPr algn="ctr" defTabSz="914400"/>
                    <a:r>
                      <a:rPr lang="en-US" sz="1400" b="1" dirty="0">
                        <a:solidFill>
                          <a:srgbClr val="CC00CC"/>
                        </a:solidFill>
                        <a:highlight>
                          <a:srgbClr val="00FFFF"/>
                        </a:highlight>
                        <a:latin typeface="Arial Rounded MT Bold" panose="020F0704030504030204" pitchFamily="34" charset="0"/>
                      </a:rPr>
                      <a:t>Post-audit</a:t>
                    </a:r>
                  </a:p>
                </p:txBody>
              </p:sp>
              <p:pic>
                <p:nvPicPr>
                  <p:cNvPr id="38" name="รูปภาพ 37">
                    <a:extLst>
                      <a:ext uri="{FF2B5EF4-FFF2-40B4-BE49-F238E27FC236}">
                        <a16:creationId xmlns:a16="http://schemas.microsoft.com/office/drawing/2014/main" id="{8F3FF6D3-5C3A-4069-8307-D133070004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8586" r="180"/>
                  <a:stretch>
                    <a:fillRect/>
                  </a:stretch>
                </p:blipFill>
                <p:spPr>
                  <a:xfrm>
                    <a:off x="9657098" y="2934037"/>
                    <a:ext cx="1148921" cy="1144312"/>
                  </a:xfrm>
                  <a:custGeom>
                    <a:avLst/>
                    <a:gdLst>
                      <a:gd name="connsiteX0" fmla="*/ 1425417 w 3222854"/>
                      <a:gd name="connsiteY0" fmla="*/ 0 h 3209925"/>
                      <a:gd name="connsiteX1" fmla="*/ 1797438 w 3222854"/>
                      <a:gd name="connsiteY1" fmla="*/ 0 h 3209925"/>
                      <a:gd name="connsiteX2" fmla="*/ 1936186 w 3222854"/>
                      <a:gd name="connsiteY2" fmla="*/ 21176 h 3209925"/>
                      <a:gd name="connsiteX3" fmla="*/ 3222854 w 3222854"/>
                      <a:gd name="connsiteY3" fmla="*/ 1599864 h 3209925"/>
                      <a:gd name="connsiteX4" fmla="*/ 1776186 w 3222854"/>
                      <a:gd name="connsiteY4" fmla="*/ 3202972 h 3209925"/>
                      <a:gd name="connsiteX5" fmla="*/ 1638479 w 3222854"/>
                      <a:gd name="connsiteY5" fmla="*/ 3209925 h 3209925"/>
                      <a:gd name="connsiteX6" fmla="*/ 1584375 w 3222854"/>
                      <a:gd name="connsiteY6" fmla="*/ 3209925 h 3209925"/>
                      <a:gd name="connsiteX7" fmla="*/ 1446668 w 3222854"/>
                      <a:gd name="connsiteY7" fmla="*/ 3202972 h 3209925"/>
                      <a:gd name="connsiteX8" fmla="*/ 0 w 3222854"/>
                      <a:gd name="connsiteY8" fmla="*/ 1599864 h 3209925"/>
                      <a:gd name="connsiteX9" fmla="*/ 1286668 w 3222854"/>
                      <a:gd name="connsiteY9" fmla="*/ 21176 h 320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22854" h="3209925">
                        <a:moveTo>
                          <a:pt x="1425417" y="0"/>
                        </a:moveTo>
                        <a:lnTo>
                          <a:pt x="1797438" y="0"/>
                        </a:lnTo>
                        <a:lnTo>
                          <a:pt x="1936186" y="21176"/>
                        </a:lnTo>
                        <a:cubicBezTo>
                          <a:pt x="2670486" y="171435"/>
                          <a:pt x="3222854" y="821143"/>
                          <a:pt x="3222854" y="1599864"/>
                        </a:cubicBezTo>
                        <a:cubicBezTo>
                          <a:pt x="3222854" y="2434208"/>
                          <a:pt x="2588759" y="3120451"/>
                          <a:pt x="1776186" y="3202972"/>
                        </a:cubicBezTo>
                        <a:lnTo>
                          <a:pt x="1638479" y="3209925"/>
                        </a:lnTo>
                        <a:lnTo>
                          <a:pt x="1584375" y="3209925"/>
                        </a:lnTo>
                        <a:lnTo>
                          <a:pt x="1446668" y="3202972"/>
                        </a:lnTo>
                        <a:cubicBezTo>
                          <a:pt x="634096" y="3120451"/>
                          <a:pt x="0" y="2434208"/>
                          <a:pt x="0" y="1599864"/>
                        </a:cubicBezTo>
                        <a:cubicBezTo>
                          <a:pt x="0" y="821143"/>
                          <a:pt x="552368" y="171435"/>
                          <a:pt x="1286668" y="21176"/>
                        </a:cubicBezTo>
                        <a:close/>
                      </a:path>
                    </a:pathLst>
                  </a:custGeom>
                  <a:ln w="28575">
                    <a:solidFill>
                      <a:srgbClr val="0000FF"/>
                    </a:solidFill>
                  </a:ln>
                </p:spPr>
              </p:pic>
              <p:cxnSp>
                <p:nvCxnSpPr>
                  <p:cNvPr id="39" name="ตัวเชื่อมต่อ: หักมุม 38">
                    <a:extLst>
                      <a:ext uri="{FF2B5EF4-FFF2-40B4-BE49-F238E27FC236}">
                        <a16:creationId xmlns:a16="http://schemas.microsoft.com/office/drawing/2014/main" id="{A221B236-5042-4373-9E4C-AC132023BB6B}"/>
                      </a:ext>
                    </a:extLst>
                  </p:cNvPr>
                  <p:cNvCxnSpPr>
                    <a:cxnSpLocks/>
                    <a:stCxn id="17" idx="3"/>
                    <a:endCxn id="71" idx="3"/>
                  </p:cNvCxnSpPr>
                  <p:nvPr/>
                </p:nvCxnSpPr>
                <p:spPr>
                  <a:xfrm>
                    <a:off x="6996793" y="4896519"/>
                    <a:ext cx="2656217" cy="192588"/>
                  </a:xfrm>
                  <a:prstGeom prst="bentConnector5">
                    <a:avLst>
                      <a:gd name="adj1" fmla="val 26333"/>
                      <a:gd name="adj2" fmla="val 960"/>
                      <a:gd name="adj3" fmla="val 31150"/>
                    </a:avLst>
                  </a:prstGeom>
                  <a:ln w="28575">
                    <a:solidFill>
                      <a:srgbClr val="0000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TextBox 43">
                    <a:extLst>
                      <a:ext uri="{FF2B5EF4-FFF2-40B4-BE49-F238E27FC236}">
                        <a16:creationId xmlns:a16="http://schemas.microsoft.com/office/drawing/2014/main" id="{A0DD82C4-6C96-45A1-AC53-D889BBC1C8C3}"/>
                      </a:ext>
                    </a:extLst>
                  </p:cNvPr>
                  <p:cNvSpPr txBox="1"/>
                  <p:nvPr/>
                </p:nvSpPr>
                <p:spPr>
                  <a:xfrm>
                    <a:off x="10959461" y="3335542"/>
                    <a:ext cx="1052496" cy="394335"/>
                  </a:xfrm>
                  <a:prstGeom prst="roundRect">
                    <a:avLst>
                      <a:gd name="adj" fmla="val 11366"/>
                    </a:avLst>
                  </a:prstGeom>
                  <a:solidFill>
                    <a:srgbClr val="F9F9F9"/>
                  </a:solidFill>
                </p:spPr>
                <p:txBody>
                  <a:bodyPr wrap="square" lIns="0" rIns="0" rtlCol="0" anchor="ctr">
                    <a:spAutoFit/>
                  </a:bodyPr>
                  <a:lstStyle/>
                  <a:p>
                    <a:pPr algn="ctr" defTabSz="914400"/>
                    <a:r>
                      <a:rPr lang="en-US" b="1" dirty="0">
                        <a:solidFill>
                          <a:srgbClr val="FF3399"/>
                        </a:solidFill>
                        <a:highlight>
                          <a:srgbClr val="00FF00"/>
                        </a:highlight>
                        <a:latin typeface="Arial Rounded MT Bold" panose="020F0704030504030204" pitchFamily="34" charset="0"/>
                      </a:rPr>
                      <a:t>Pre-audit</a:t>
                    </a:r>
                  </a:p>
                </p:txBody>
              </p:sp>
              <p:cxnSp>
                <p:nvCxnSpPr>
                  <p:cNvPr id="44" name="ตัวเชื่อมต่อ: หักมุม 43">
                    <a:extLst>
                      <a:ext uri="{FF2B5EF4-FFF2-40B4-BE49-F238E27FC236}">
                        <a16:creationId xmlns:a16="http://schemas.microsoft.com/office/drawing/2014/main" id="{F9CE17E6-E914-4D91-93AD-8C496CF7402B}"/>
                      </a:ext>
                    </a:extLst>
                  </p:cNvPr>
                  <p:cNvCxnSpPr>
                    <a:cxnSpLocks/>
                    <a:stCxn id="42" idx="2"/>
                  </p:cNvCxnSpPr>
                  <p:nvPr/>
                </p:nvCxnSpPr>
                <p:spPr>
                  <a:xfrm rot="5400000" flipH="1">
                    <a:off x="8048348" y="3238780"/>
                    <a:ext cx="618633" cy="4526052"/>
                  </a:xfrm>
                  <a:prstGeom prst="bentConnector3">
                    <a:avLst>
                      <a:gd name="adj1" fmla="val -58068"/>
                    </a:avLst>
                  </a:prstGeom>
                  <a:ln w="28575">
                    <a:solidFill>
                      <a:srgbClr val="00B050"/>
                    </a:solidFill>
                    <a:prstDash val="dash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TextBox 43">
                    <a:extLst>
                      <a:ext uri="{FF2B5EF4-FFF2-40B4-BE49-F238E27FC236}">
                        <a16:creationId xmlns:a16="http://schemas.microsoft.com/office/drawing/2014/main" id="{321B172D-C3DA-4A02-B165-1F8C93242323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324" y="1956732"/>
                    <a:ext cx="1303243" cy="46166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txBody>
                  <a:bodyPr wrap="square" lIns="0" rIns="0" rtlCol="0" anchor="b">
                    <a:spAutoFit/>
                  </a:bodyPr>
                  <a:lstStyle/>
                  <a:p>
                    <a:pPr algn="ctr" defTabSz="914400"/>
                    <a:r>
                      <a:rPr lang="th-TH" sz="2400" b="1" dirty="0">
                        <a:latin typeface="Arial" panose="020B0604020202020204" pitchFamily="34" charset="0"/>
                        <a:cs typeface="Browallia New" panose="020B0604020202020204" pitchFamily="34" charset="-34"/>
                      </a:rPr>
                      <a:t>ข้อมูลบริการ</a:t>
                    </a:r>
                    <a:endPara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Box 43">
                    <a:extLst>
                      <a:ext uri="{FF2B5EF4-FFF2-40B4-BE49-F238E27FC236}">
                        <a16:creationId xmlns:a16="http://schemas.microsoft.com/office/drawing/2014/main" id="{17AA0C4D-2FC0-47C7-BE72-EA0A3606674E}"/>
                      </a:ext>
                    </a:extLst>
                  </p:cNvPr>
                  <p:cNvSpPr txBox="1"/>
                  <p:nvPr/>
                </p:nvSpPr>
                <p:spPr>
                  <a:xfrm>
                    <a:off x="8285852" y="4946072"/>
                    <a:ext cx="671127" cy="276999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txBody>
                  <a:bodyPr wrap="square" lIns="0" rIns="0" rtlCol="0" anchor="b">
                    <a:spAutoFit/>
                  </a:bodyPr>
                  <a:lstStyle/>
                  <a:p>
                    <a:pPr algn="ctr" defTabSz="914400"/>
                    <a:r>
                      <a:rPr lang="en-US" sz="1200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rPr>
                      <a:t>YES</a:t>
                    </a:r>
                  </a:p>
                </p:txBody>
              </p:sp>
              <p:sp>
                <p:nvSpPr>
                  <p:cNvPr id="67" name="TextBox 43">
                    <a:extLst>
                      <a:ext uri="{FF2B5EF4-FFF2-40B4-BE49-F238E27FC236}">
                        <a16:creationId xmlns:a16="http://schemas.microsoft.com/office/drawing/2014/main" id="{2E9C9927-1C42-4584-AB0E-D9665835FFD0}"/>
                      </a:ext>
                    </a:extLst>
                  </p:cNvPr>
                  <p:cNvSpPr txBox="1"/>
                  <p:nvPr/>
                </p:nvSpPr>
                <p:spPr>
                  <a:xfrm>
                    <a:off x="8285852" y="3363847"/>
                    <a:ext cx="671127" cy="276999"/>
                  </a:xfrm>
                  <a:prstGeom prst="rect">
                    <a:avLst/>
                  </a:prstGeom>
                  <a:solidFill>
                    <a:srgbClr val="FF3300"/>
                  </a:solidFill>
                </p:spPr>
                <p:txBody>
                  <a:bodyPr wrap="square" lIns="0" rIns="0" rtlCol="0" anchor="b">
                    <a:spAutoFit/>
                  </a:bodyPr>
                  <a:lstStyle/>
                  <a:p>
                    <a:pPr algn="ctr" defTabSz="914400"/>
                    <a:r>
                      <a:rPr lang="en-US" sz="1200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rPr>
                      <a:t>NO</a:t>
                    </a:r>
                  </a:p>
                </p:txBody>
              </p:sp>
              <p:sp>
                <p:nvSpPr>
                  <p:cNvPr id="69" name="TextBox 43">
                    <a:extLst>
                      <a:ext uri="{FF2B5EF4-FFF2-40B4-BE49-F238E27FC236}">
                        <a16:creationId xmlns:a16="http://schemas.microsoft.com/office/drawing/2014/main" id="{1AD83648-742C-4CDF-AC00-2D417F327B72}"/>
                      </a:ext>
                    </a:extLst>
                  </p:cNvPr>
                  <p:cNvSpPr txBox="1"/>
                  <p:nvPr/>
                </p:nvSpPr>
                <p:spPr>
                  <a:xfrm>
                    <a:off x="7297128" y="5986402"/>
                    <a:ext cx="1528463" cy="33855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</p:spPr>
                <p:txBody>
                  <a:bodyPr wrap="square" lIns="0" rIns="0" rtlCol="0" anchor="b">
                    <a:spAutoFit/>
                  </a:bodyPr>
                  <a:lstStyle/>
                  <a:p>
                    <a:pPr algn="ctr" defTabSz="914400"/>
                    <a:r>
                      <a:rPr lang="en-US" sz="1600" b="1" dirty="0">
                        <a:latin typeface="Arial Rounded MT Bold" panose="020F0704030504030204" pitchFamily="34" charset="0"/>
                      </a:rPr>
                      <a:t>Audit result</a:t>
                    </a:r>
                  </a:p>
                </p:txBody>
              </p:sp>
              <p:pic>
                <p:nvPicPr>
                  <p:cNvPr id="71" name="รูปภาพ 70">
                    <a:extLst>
                      <a:ext uri="{FF2B5EF4-FFF2-40B4-BE49-F238E27FC236}">
                        <a16:creationId xmlns:a16="http://schemas.microsoft.com/office/drawing/2014/main" id="{750417BF-404C-406E-9610-DED9FFEB076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/>
                  <a:srcRect l="30203" t="3655" r="15603"/>
                  <a:stretch>
                    <a:fillRect/>
                  </a:stretch>
                </p:blipFill>
                <p:spPr>
                  <a:xfrm>
                    <a:off x="9653010" y="4514646"/>
                    <a:ext cx="1148922" cy="1148922"/>
                  </a:xfrm>
                  <a:custGeom>
                    <a:avLst/>
                    <a:gdLst>
                      <a:gd name="connsiteX0" fmla="*/ 2061838 w 4123676"/>
                      <a:gd name="connsiteY0" fmla="*/ 0 h 4123676"/>
                      <a:gd name="connsiteX1" fmla="*/ 4123676 w 4123676"/>
                      <a:gd name="connsiteY1" fmla="*/ 2061838 h 4123676"/>
                      <a:gd name="connsiteX2" fmla="*/ 2061838 w 4123676"/>
                      <a:gd name="connsiteY2" fmla="*/ 4123676 h 4123676"/>
                      <a:gd name="connsiteX3" fmla="*/ 0 w 4123676"/>
                      <a:gd name="connsiteY3" fmla="*/ 2061838 h 4123676"/>
                      <a:gd name="connsiteX4" fmla="*/ 2061838 w 4123676"/>
                      <a:gd name="connsiteY4" fmla="*/ 0 h 412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3676" h="4123676">
                        <a:moveTo>
                          <a:pt x="2061838" y="0"/>
                        </a:moveTo>
                        <a:cubicBezTo>
                          <a:pt x="3200560" y="0"/>
                          <a:pt x="4123676" y="923116"/>
                          <a:pt x="4123676" y="2061838"/>
                        </a:cubicBezTo>
                        <a:cubicBezTo>
                          <a:pt x="4123676" y="3200560"/>
                          <a:pt x="3200560" y="4123676"/>
                          <a:pt x="2061838" y="4123676"/>
                        </a:cubicBezTo>
                        <a:cubicBezTo>
                          <a:pt x="923116" y="4123676"/>
                          <a:pt x="0" y="3200560"/>
                          <a:pt x="0" y="2061838"/>
                        </a:cubicBezTo>
                        <a:cubicBezTo>
                          <a:pt x="0" y="923116"/>
                          <a:pt x="923116" y="0"/>
                          <a:pt x="2061838" y="0"/>
                        </a:cubicBezTo>
                        <a:close/>
                      </a:path>
                    </a:pathLst>
                  </a:custGeom>
                  <a:ln w="28575">
                    <a:solidFill>
                      <a:srgbClr val="0000FF"/>
                    </a:solidFill>
                  </a:ln>
                </p:spPr>
              </p:pic>
              <p:pic>
                <p:nvPicPr>
                  <p:cNvPr id="31" name="รูปภาพ 30">
                    <a:extLst>
                      <a:ext uri="{FF2B5EF4-FFF2-40B4-BE49-F238E27FC236}">
                        <a16:creationId xmlns:a16="http://schemas.microsoft.com/office/drawing/2014/main" id="{D1895AB4-B850-4056-958A-CF7823738D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rcRect l="1224" t="13721" r="1224" b="6999"/>
                  <a:stretch>
                    <a:fillRect/>
                  </a:stretch>
                </p:blipFill>
                <p:spPr>
                  <a:xfrm>
                    <a:off x="9985775" y="3713414"/>
                    <a:ext cx="341196" cy="292475"/>
                  </a:xfrm>
                  <a:custGeom>
                    <a:avLst/>
                    <a:gdLst>
                      <a:gd name="connsiteX0" fmla="*/ 528605 w 2601733"/>
                      <a:gd name="connsiteY0" fmla="*/ 0 h 2114418"/>
                      <a:gd name="connsiteX1" fmla="*/ 2073129 w 2601733"/>
                      <a:gd name="connsiteY1" fmla="*/ 0 h 2114418"/>
                      <a:gd name="connsiteX2" fmla="*/ 2601733 w 2601733"/>
                      <a:gd name="connsiteY2" fmla="*/ 1057209 h 2114418"/>
                      <a:gd name="connsiteX3" fmla="*/ 2073129 w 2601733"/>
                      <a:gd name="connsiteY3" fmla="*/ 2114418 h 2114418"/>
                      <a:gd name="connsiteX4" fmla="*/ 528605 w 2601733"/>
                      <a:gd name="connsiteY4" fmla="*/ 2114418 h 2114418"/>
                      <a:gd name="connsiteX5" fmla="*/ 0 w 2601733"/>
                      <a:gd name="connsiteY5" fmla="*/ 1057209 h 2114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01733" h="2114418">
                        <a:moveTo>
                          <a:pt x="528605" y="0"/>
                        </a:moveTo>
                        <a:lnTo>
                          <a:pt x="2073129" y="0"/>
                        </a:lnTo>
                        <a:lnTo>
                          <a:pt x="2601733" y="1057209"/>
                        </a:lnTo>
                        <a:lnTo>
                          <a:pt x="2073129" y="2114418"/>
                        </a:lnTo>
                        <a:lnTo>
                          <a:pt x="528605" y="2114418"/>
                        </a:lnTo>
                        <a:lnTo>
                          <a:pt x="0" y="1057209"/>
                        </a:lnTo>
                        <a:close/>
                      </a:path>
                    </a:pathLst>
                  </a:custGeom>
                </p:spPr>
              </p:pic>
              <p:cxnSp>
                <p:nvCxnSpPr>
                  <p:cNvPr id="91" name="ลูกศรเชื่อมต่อแบบตรง 90">
                    <a:extLst>
                      <a:ext uri="{FF2B5EF4-FFF2-40B4-BE49-F238E27FC236}">
                        <a16:creationId xmlns:a16="http://schemas.microsoft.com/office/drawing/2014/main" id="{323AD42F-BF7D-4BF4-801C-2A458EA9509C}"/>
                      </a:ext>
                    </a:extLst>
                  </p:cNvPr>
                  <p:cNvCxnSpPr>
                    <a:cxnSpLocks/>
                    <a:stCxn id="6" idx="1"/>
                    <a:endCxn id="33" idx="0"/>
                  </p:cNvCxnSpPr>
                  <p:nvPr/>
                </p:nvCxnSpPr>
                <p:spPr>
                  <a:xfrm>
                    <a:off x="1419937" y="1459377"/>
                    <a:ext cx="8838329" cy="0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prstDash val="dashDot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94" name="รูปภาพ 93">
                    <a:extLst>
                      <a:ext uri="{FF2B5EF4-FFF2-40B4-BE49-F238E27FC236}">
                        <a16:creationId xmlns:a16="http://schemas.microsoft.com/office/drawing/2014/main" id="{3D6A79FD-5168-4793-B012-6610735A8C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rcRect l="16172" r="4169"/>
                  <a:stretch>
                    <a:fillRect/>
                  </a:stretch>
                </p:blipFill>
                <p:spPr>
                  <a:xfrm>
                    <a:off x="9838531" y="5095618"/>
                    <a:ext cx="441313" cy="369523"/>
                  </a:xfrm>
                  <a:custGeom>
                    <a:avLst/>
                    <a:gdLst>
                      <a:gd name="connsiteX0" fmla="*/ 885995 w 4232500"/>
                      <a:gd name="connsiteY0" fmla="*/ 0 h 3543979"/>
                      <a:gd name="connsiteX1" fmla="*/ 3346505 w 4232500"/>
                      <a:gd name="connsiteY1" fmla="*/ 0 h 3543979"/>
                      <a:gd name="connsiteX2" fmla="*/ 4232500 w 4232500"/>
                      <a:gd name="connsiteY2" fmla="*/ 1771990 h 3543979"/>
                      <a:gd name="connsiteX3" fmla="*/ 3346505 w 4232500"/>
                      <a:gd name="connsiteY3" fmla="*/ 3543979 h 3543979"/>
                      <a:gd name="connsiteX4" fmla="*/ 885995 w 4232500"/>
                      <a:gd name="connsiteY4" fmla="*/ 3543979 h 3543979"/>
                      <a:gd name="connsiteX5" fmla="*/ 0 w 4232500"/>
                      <a:gd name="connsiteY5" fmla="*/ 1771990 h 3543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32500" h="3543979">
                        <a:moveTo>
                          <a:pt x="885995" y="0"/>
                        </a:moveTo>
                        <a:lnTo>
                          <a:pt x="3346505" y="0"/>
                        </a:lnTo>
                        <a:lnTo>
                          <a:pt x="4232500" y="1771990"/>
                        </a:lnTo>
                        <a:lnTo>
                          <a:pt x="3346505" y="3543979"/>
                        </a:lnTo>
                        <a:lnTo>
                          <a:pt x="885995" y="3543979"/>
                        </a:lnTo>
                        <a:lnTo>
                          <a:pt x="0" y="1771990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97" name="TextBox 43">
                    <a:extLst>
                      <a:ext uri="{FF2B5EF4-FFF2-40B4-BE49-F238E27FC236}">
                        <a16:creationId xmlns:a16="http://schemas.microsoft.com/office/drawing/2014/main" id="{3AE12194-FFDD-431F-A359-B5869F66AA92}"/>
                      </a:ext>
                    </a:extLst>
                  </p:cNvPr>
                  <p:cNvSpPr txBox="1"/>
                  <p:nvPr/>
                </p:nvSpPr>
                <p:spPr>
                  <a:xfrm>
                    <a:off x="6817984" y="822569"/>
                    <a:ext cx="2855407" cy="181588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txBody>
                  <a:bodyPr wrap="square" lIns="0" rIns="0" rtlCol="0" anchor="b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กรณีที่ </a:t>
                    </a: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AI/Verify </a:t>
                    </a:r>
                    <a:r>
                      <a: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ไม่ผ่าน </a:t>
                    </a:r>
                    <a:r>
                      <a:rPr lang="th-TH" sz="1400" b="1" dirty="0">
                        <a:solidFill>
                          <a:srgbClr val="FF33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ตรวจสอบโดย </a:t>
                    </a:r>
                    <a:endPara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182563" marR="0" lvl="0" indent="-182563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Telephone audit</a:t>
                    </a:r>
                  </a:p>
                  <a:p>
                    <a:pPr marL="182563" marR="0" lvl="0" indent="-182563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OCR</a:t>
                    </a:r>
                    <a:endParaRPr kumimoji="0" lang="th-TH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182563" marR="0" lvl="0" indent="-182563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เชื่อม</a:t>
                    </a: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application</a:t>
                    </a:r>
                    <a:r>
                      <a: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อื่นตาม</a:t>
                    </a:r>
                    <a:r>
                      <a: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data set</a:t>
                    </a:r>
                    <a:endParaRPr kumimoji="0" lang="th-TH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marL="182563" marR="0" lvl="0" indent="-182563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th-TH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ส่งเอกสารเวชระเบียนเพื่อตรวจสอบ</a:t>
                    </a:r>
                    <a:endPara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pic>
                <p:nvPicPr>
                  <p:cNvPr id="99" name="รูปภาพ 98">
                    <a:extLst>
                      <a:ext uri="{FF2B5EF4-FFF2-40B4-BE49-F238E27FC236}">
                        <a16:creationId xmlns:a16="http://schemas.microsoft.com/office/drawing/2014/main" id="{54DC874B-0754-42CE-B946-3F81CE7EAE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rcRect l="17328" t="14442" r="15557" b="13948"/>
                  <a:stretch>
                    <a:fillRect/>
                  </a:stretch>
                </p:blipFill>
                <p:spPr>
                  <a:xfrm>
                    <a:off x="9722508" y="3363847"/>
                    <a:ext cx="341196" cy="294135"/>
                  </a:xfrm>
                  <a:custGeom>
                    <a:avLst/>
                    <a:gdLst>
                      <a:gd name="connsiteX0" fmla="*/ 638363 w 2962003"/>
                      <a:gd name="connsiteY0" fmla="*/ 0 h 2553449"/>
                      <a:gd name="connsiteX1" fmla="*/ 2323640 w 2962003"/>
                      <a:gd name="connsiteY1" fmla="*/ 0 h 2553449"/>
                      <a:gd name="connsiteX2" fmla="*/ 2962003 w 2962003"/>
                      <a:gd name="connsiteY2" fmla="*/ 1276725 h 2553449"/>
                      <a:gd name="connsiteX3" fmla="*/ 2323640 w 2962003"/>
                      <a:gd name="connsiteY3" fmla="*/ 2553449 h 2553449"/>
                      <a:gd name="connsiteX4" fmla="*/ 638363 w 2962003"/>
                      <a:gd name="connsiteY4" fmla="*/ 2553449 h 2553449"/>
                      <a:gd name="connsiteX5" fmla="*/ 0 w 2962003"/>
                      <a:gd name="connsiteY5" fmla="*/ 1276725 h 2553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62003" h="2553449">
                        <a:moveTo>
                          <a:pt x="638363" y="0"/>
                        </a:moveTo>
                        <a:lnTo>
                          <a:pt x="2323640" y="0"/>
                        </a:lnTo>
                        <a:lnTo>
                          <a:pt x="2962003" y="1276725"/>
                        </a:lnTo>
                        <a:lnTo>
                          <a:pt x="2323640" y="2553449"/>
                        </a:lnTo>
                        <a:lnTo>
                          <a:pt x="638363" y="2553449"/>
                        </a:lnTo>
                        <a:lnTo>
                          <a:pt x="0" y="1276725"/>
                        </a:lnTo>
                        <a:close/>
                      </a:path>
                    </a:pathLst>
                  </a:custGeom>
                </p:spPr>
              </p:pic>
              <p:cxnSp>
                <p:nvCxnSpPr>
                  <p:cNvPr id="108" name="ตัวเชื่อมต่อตรง 107">
                    <a:extLst>
                      <a:ext uri="{FF2B5EF4-FFF2-40B4-BE49-F238E27FC236}">
                        <a16:creationId xmlns:a16="http://schemas.microsoft.com/office/drawing/2014/main" id="{544FF162-D3D9-45B0-9817-A4A239BB117D}"/>
                      </a:ext>
                    </a:extLst>
                  </p:cNvPr>
                  <p:cNvCxnSpPr>
                    <a:cxnSpLocks/>
                    <a:endCxn id="42" idx="0"/>
                  </p:cNvCxnSpPr>
                  <p:nvPr/>
                </p:nvCxnSpPr>
                <p:spPr>
                  <a:xfrm>
                    <a:off x="10620691" y="2551405"/>
                    <a:ext cx="0" cy="247440"/>
                  </a:xfrm>
                  <a:prstGeom prst="line">
                    <a:avLst/>
                  </a:prstGeom>
                  <a:ln w="28575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ตัวเชื่อมต่อตรง 108">
                    <a:extLst>
                      <a:ext uri="{FF2B5EF4-FFF2-40B4-BE49-F238E27FC236}">
                        <a16:creationId xmlns:a16="http://schemas.microsoft.com/office/drawing/2014/main" id="{DFED5C52-25E9-439D-871A-B14CB8FBDB58}"/>
                      </a:ext>
                    </a:extLst>
                  </p:cNvPr>
                  <p:cNvCxnSpPr>
                    <a:cxnSpLocks/>
                    <a:endCxn id="15" idx="0"/>
                  </p:cNvCxnSpPr>
                  <p:nvPr/>
                </p:nvCxnSpPr>
                <p:spPr>
                  <a:xfrm>
                    <a:off x="6095998" y="2798845"/>
                    <a:ext cx="0" cy="505136"/>
                  </a:xfrm>
                  <a:prstGeom prst="line">
                    <a:avLst/>
                  </a:prstGeom>
                  <a:ln w="28575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สี่เหลี่ยมผืนผ้า: มุมมน 41">
                  <a:extLst>
                    <a:ext uri="{FF2B5EF4-FFF2-40B4-BE49-F238E27FC236}">
                      <a16:creationId xmlns:a16="http://schemas.microsoft.com/office/drawing/2014/main" id="{7FDA16FE-E2E8-40DF-8484-6FBEAD31492D}"/>
                    </a:ext>
                  </a:extLst>
                </p:cNvPr>
                <p:cNvSpPr/>
                <p:nvPr/>
              </p:nvSpPr>
              <p:spPr>
                <a:xfrm>
                  <a:off x="9192987" y="2825186"/>
                  <a:ext cx="2855408" cy="3012277"/>
                </a:xfrm>
                <a:prstGeom prst="roundRect">
                  <a:avLst/>
                </a:prstGeom>
                <a:noFill/>
                <a:ln w="28575">
                  <a:solidFill>
                    <a:srgbClr val="0000FF"/>
                  </a:solidFill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วงเล็บปีกกาซ้าย 54">
                <a:extLst>
                  <a:ext uri="{FF2B5EF4-FFF2-40B4-BE49-F238E27FC236}">
                    <a16:creationId xmlns:a16="http://schemas.microsoft.com/office/drawing/2014/main" id="{244AB659-E431-40DB-BC01-971ED9B0D70C}"/>
                  </a:ext>
                </a:extLst>
              </p:cNvPr>
              <p:cNvSpPr/>
              <p:nvPr/>
            </p:nvSpPr>
            <p:spPr>
              <a:xfrm>
                <a:off x="4452942" y="3330322"/>
                <a:ext cx="241537" cy="1782372"/>
              </a:xfrm>
              <a:prstGeom prst="leftBrace">
                <a:avLst>
                  <a:gd name="adj1" fmla="val 26228"/>
                  <a:gd name="adj2" fmla="val 7699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ลูกศรเชื่อมต่อแบบตรง 72">
              <a:extLst>
                <a:ext uri="{FF2B5EF4-FFF2-40B4-BE49-F238E27FC236}">
                  <a16:creationId xmlns:a16="http://schemas.microsoft.com/office/drawing/2014/main" id="{C4D546D3-FA93-4EE6-B853-C1B57FE439ED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5908226" y="3444686"/>
              <a:ext cx="0" cy="28169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ลูกศรเชื่อมต่อแบบตรง 74">
              <a:extLst>
                <a:ext uri="{FF2B5EF4-FFF2-40B4-BE49-F238E27FC236}">
                  <a16:creationId xmlns:a16="http://schemas.microsoft.com/office/drawing/2014/main" id="{274D2F25-3DF1-4143-9E0C-63753A7D1777}"/>
                </a:ext>
              </a:extLst>
            </p:cNvPr>
            <p:cNvCxnSpPr>
              <a:stCxn id="16" idx="2"/>
              <a:endCxn id="17" idx="0"/>
            </p:cNvCxnSpPr>
            <p:nvPr/>
          </p:nvCxnSpPr>
          <p:spPr>
            <a:xfrm flipH="1">
              <a:off x="5906868" y="4126491"/>
              <a:ext cx="1358" cy="3207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F8D67A4-41BE-41A9-8AC2-8160DE200DDE}"/>
              </a:ext>
            </a:extLst>
          </p:cNvPr>
          <p:cNvSpPr/>
          <p:nvPr/>
        </p:nvSpPr>
        <p:spPr>
          <a:xfrm>
            <a:off x="4903304" y="2851891"/>
            <a:ext cx="2042471" cy="226729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DC4DE68-573E-D5EB-3623-3747DAF5AA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30618" y="39285"/>
            <a:ext cx="1261382" cy="6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0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BEB76-7BFA-48B1-84ED-92EF6CBD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74" y="812127"/>
            <a:ext cx="3517567" cy="11268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i="0" kern="1200" spc="-5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</a:t>
            </a:r>
            <a:endParaRPr lang="en-US" sz="4000" b="1" i="0" kern="1200" spc="-5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TextBox 4">
            <a:extLst>
              <a:ext uri="{FF2B5EF4-FFF2-40B4-BE49-F238E27FC236}">
                <a16:creationId xmlns:a16="http://schemas.microsoft.com/office/drawing/2014/main" id="{D40E1E6C-A987-EC0F-9AC0-EE157D3B0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265623"/>
              </p:ext>
            </p:extLst>
          </p:nvPr>
        </p:nvGraphicFramePr>
        <p:xfrm>
          <a:off x="4549371" y="958574"/>
          <a:ext cx="7139048" cy="529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503C20A-2D21-E820-C496-3F1620358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4" y="3244305"/>
            <a:ext cx="3942127" cy="2495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22AB8B-68DF-D28B-022E-F2C1FD069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0618" y="39285"/>
            <a:ext cx="1261382" cy="6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87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3BC3-B2BF-07EE-2E5A-A4945FC1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9284"/>
            <a:ext cx="7729728" cy="855646"/>
          </a:xfrm>
        </p:spPr>
        <p:txBody>
          <a:bodyPr/>
          <a:lstStyle/>
          <a:p>
            <a:r>
              <a:rPr lang="th-TH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รูปแบบในการดำเนินการตรวจสอบ</a:t>
            </a:r>
            <a:endParaRPr lang="th-T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12EA04-7ADB-1544-6D10-938158BAFF2E}"/>
              </a:ext>
            </a:extLst>
          </p:cNvPr>
          <p:cNvSpPr/>
          <p:nvPr/>
        </p:nvSpPr>
        <p:spPr>
          <a:xfrm>
            <a:off x="741405" y="1326292"/>
            <a:ext cx="10696675" cy="3912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การตรวจสอบก่อนการจ่ายชดเชย </a:t>
            </a:r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แนวทางในการตรวจสอบดังนี้</a:t>
            </a:r>
          </a:p>
          <a:p>
            <a:r>
              <a:rPr lang="th-TH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ตรวจสอบรูปแบบของการ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authentication</a:t>
            </a:r>
          </a:p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ตรวจสอบจากบันทึกเวชระเบียน หรือข้อมูลทางด้าน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ที่ใช้ในการติดตามและบันทึกการให้บริการดูแลผู้ป่วย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และต้องมีข้อมูลมาตรฐาน</a:t>
            </a:r>
            <a:r>
              <a:rPr lang="th-TH" sz="2400" b="1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ตามที่สำนักงานกำหนด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(AMED)</a:t>
            </a:r>
          </a:p>
          <a:p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1.3 </a:t>
            </a:r>
            <a:r>
              <a:rPr lang="th-TH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ตรวจสอบโดยการโทรศัพท์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สอบถามข้อมูลจากผู้ป่วย</a:t>
            </a:r>
          </a:p>
          <a:p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การตรวจสอบหลังการจ่ายชดเชย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เป็นการตรวจสอบเอกสารหลักฐานโดยผู้ตรวจสอบ ซึ่งอาจตรวจจากหลักฐานในเวชระเบียน หรือหลักฐานที่บันทึกใน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ของหน่วยบริการที่ใช้ในการตรวจติดตามผู้ป่วย แต่ต้องสามารถส่งข้อมูลดังกล่าวให้สำนักงานสามารถ ตรวจสอบได้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7B4A7B-94A1-A1BD-D528-5D500BA6E2CE}"/>
              </a:ext>
            </a:extLst>
          </p:cNvPr>
          <p:cNvGrpSpPr/>
          <p:nvPr/>
        </p:nvGrpSpPr>
        <p:grpSpPr>
          <a:xfrm>
            <a:off x="8457366" y="4930739"/>
            <a:ext cx="3516174" cy="1722814"/>
            <a:chOff x="8625826" y="4820935"/>
            <a:chExt cx="3516174" cy="17228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8C3B73-354D-4AA0-CBF3-7D61607FD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5826" y="4820935"/>
              <a:ext cx="3516174" cy="172281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19C40C-634D-FFB9-1AD2-D88053DB22B3}"/>
                </a:ext>
              </a:extLst>
            </p:cNvPr>
            <p:cNvSpPr/>
            <p:nvPr/>
          </p:nvSpPr>
          <p:spPr>
            <a:xfrm>
              <a:off x="10510576" y="5466303"/>
              <a:ext cx="602901" cy="432079"/>
            </a:xfrm>
            <a:prstGeom prst="rect">
              <a:avLst/>
            </a:prstGeom>
            <a:solidFill>
              <a:srgbClr val="70B8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4F3C3F8-D3B8-E823-D5E2-E9D2086D2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618" y="39285"/>
            <a:ext cx="1261382" cy="6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7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564D-9931-9CC1-9CF9-1E20A95E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8" y="216746"/>
            <a:ext cx="8913942" cy="815890"/>
          </a:xfrm>
        </p:spPr>
        <p:txBody>
          <a:bodyPr>
            <a:normAutofit fontScale="90000"/>
          </a:bodyPr>
          <a:lstStyle/>
          <a:p>
            <a:r>
              <a:rPr lang="th-TH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หลักฐานการให้บริการเพื่อประกอบการตรวจสอบ</a:t>
            </a:r>
            <a:br>
              <a:rPr lang="th-TH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การดูแลแบบผู้ป่วยในที่บ้าน</a:t>
            </a:r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5F417-4DAB-84B6-D0AA-39969A651C34}"/>
              </a:ext>
            </a:extLst>
          </p:cNvPr>
          <p:cNvSpPr/>
          <p:nvPr/>
        </p:nvSpPr>
        <p:spPr>
          <a:xfrm>
            <a:off x="1231556" y="1326292"/>
            <a:ext cx="9728887" cy="4193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ในช่วงเวลาที่เป็นการรักษาในโรงพยาบาล</a:t>
            </a:r>
            <a:r>
              <a:rPr lang="th-TH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เอกสารหลักฐานที่จะตรวจสอบ คือเอกสารหลักฐานเวชระเบียนผู้ป่วยใน รายละเอียดตามหนังสือแนวทางการตรวจสอบเอกสารหลักฐานการเรียกเก็บค่าใช้จ่ายเพื่อบริการสาธารณสุข ร่วม ๓ กองทุน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ในช่วงเวลาที่เป็นการดูแลแบบผู้ป่วยในที่บ้าน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เอกสารหลักฐานที่จะตรวจสอบ ดังนี้</a:t>
            </a:r>
          </a:p>
          <a:p>
            <a:r>
              <a:rPr lang="th-TH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หลักฐานการวินิจฉัยโรค กลุ่มโรค กลุ่มอาการและข้อบ่งชี้การดูแลแบบผู้ป่วยในที่บ้าน </a:t>
            </a:r>
            <a:r>
              <a:rPr lang="th-TH" dirty="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ตามที่สำนักงานกำหนด</a:t>
            </a:r>
          </a:p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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หลักฐานการแสดงความยินยอมของผู้รับบริการการดูแลแบบผู้ป่วยในที่บ้าน</a:t>
            </a:r>
          </a:p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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บันทึกการซักประวัติ บันทึกการตรวจร่างกาย บันทึกคำสั่งการรักษา และบันทึกความก้าวหน้าหรือการดำเนินโรค</a:t>
            </a:r>
          </a:p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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บันทึกกิจกรรมทางการพยาบาล</a:t>
            </a:r>
          </a:p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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การประเมินผู้ป่วยในระหว่างอยู่ที่บ้าน ซึ่งอาจเป็นการประเมินทางทางโทรศัพท์ติดตามอาการหรือการใช้วิดีโอสื่อสารผ่านอินเตอร์เน็ต หรือการตรวจประเมินผู้ป่วยที่บ้าน</a:t>
            </a:r>
          </a:p>
          <a:p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 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บันทึกการปรึกษาโรคระหว่างแผนกหรือกลุ่มงานของแพทย์ บันทึก</a:t>
            </a:r>
            <a:r>
              <a:rPr lang="th-TH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</a:t>
            </a: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หัตถการ (ถ้ามี)</a:t>
            </a:r>
          </a:p>
          <a:p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เอกสารหลักฐานสรุปการจำหน่าย </a:t>
            </a:r>
            <a:r>
              <a:rPr lang="th-TH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Discharge summary)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AF7C5-98A6-1168-9D92-8A45B3C70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589" y="4585273"/>
            <a:ext cx="1974546" cy="212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583B9-8701-5E7D-2A13-79993797C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618" y="39285"/>
            <a:ext cx="1261382" cy="6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8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CEEA-DE9B-E824-0C04-BB0E36A3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35" y="224823"/>
            <a:ext cx="9733006" cy="744839"/>
          </a:xfrm>
        </p:spPr>
        <p:txBody>
          <a:bodyPr>
            <a:normAutofit fontScale="90000"/>
          </a:bodyPr>
          <a:lstStyle/>
          <a:p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เกณฑ์ในการตรวจสอบการชดเชยกรณี</a:t>
            </a:r>
            <a:r>
              <a:rPr lang="th-TH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การดูแลแบบผู้ป่วยในที่บ้าน</a:t>
            </a:r>
            <a:endParaRPr lang="th-TH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875A77-7E2C-233C-EB3F-57687BCC4E89}"/>
              </a:ext>
            </a:extLst>
          </p:cNvPr>
          <p:cNvSpPr/>
          <p:nvPr/>
        </p:nvSpPr>
        <p:spPr>
          <a:xfrm>
            <a:off x="1009135" y="1120344"/>
            <a:ext cx="10173729" cy="4390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พบหลักฐานการยืนยันตัวตนผู้รับบริการ </a:t>
            </a:r>
            <a:r>
              <a:rPr lang="th-TH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authentication</a:t>
            </a:r>
            <a:r>
              <a:rPr lang="th-TH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ในการตรวจสอบเอกสารหลักฐานการให้บริการสาธารณสุขตามแนวทางการพิจารณาเอกสารประกอบการตรวจสอบเวชระเบียน กรณีผู้ป่วยใน ในหนังสือแนวทางการตรวจสอบเอกสารหลักฐานการเรียกเก็บค่าใช้จ่ายเพื่อบริการสาธารณสุข ร่วม 3 กองทุน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ตรวจสอบรหัสโรคและหัตถการตามแนวทางมาตรฐานในการให้รหัสโรคและหัตถการ กรณีที่จ่ายตามระบบกลุ่มวินิจฉัยโรคร่วม (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DRGs)</a:t>
            </a:r>
          </a:p>
          <a:p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พบเอกสารหลักฐานสรุปการจำหน่าย (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Discharge summary)</a:t>
            </a:r>
          </a:p>
          <a:p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2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ช่วงเวลาที่เป็นการรักษาในโรงพยาบาล</a:t>
            </a:r>
            <a:endParaRPr lang="en-US" sz="2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th-TH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ตรวจสอบพบเอกสารหลักฐานผู้ป่วยใน </a:t>
            </a:r>
            <a:r>
              <a:rPr lang="th-TH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ที่สอดคล้อง</a:t>
            </a:r>
            <a:r>
              <a:rPr lang="th-TH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กับการดูแลแบบ </a:t>
            </a:r>
          </a:p>
          <a:p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th-TH" sz="24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ผู้ป่วยในที่บ้าน</a:t>
            </a:r>
            <a:endParaRPr lang="en-US" sz="24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TOA4's DGA Summary Report - Delta-X Research">
            <a:extLst>
              <a:ext uri="{FF2B5EF4-FFF2-40B4-BE49-F238E27FC236}">
                <a16:creationId xmlns:a16="http://schemas.microsoft.com/office/drawing/2014/main" id="{7D1A9851-6883-1E8E-7B9F-B0E4E822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7" y="4765645"/>
            <a:ext cx="1958264" cy="19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A9856-C93F-A8A5-2647-D1BDD5C5A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618" y="39285"/>
            <a:ext cx="1261382" cy="6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B5B7-241E-7226-F79B-173405E8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46" y="225721"/>
            <a:ext cx="10353887" cy="652074"/>
          </a:xfrm>
        </p:spPr>
        <p:txBody>
          <a:bodyPr>
            <a:normAutofit fontScale="90000"/>
          </a:bodyPr>
          <a:lstStyle/>
          <a:p>
            <a:r>
              <a:rPr lang="th-TH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เกณฑ์ในการตรวจสอบการชดเชยกรณี</a:t>
            </a:r>
            <a:r>
              <a:rPr lang="th-TH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การดูแลแบบผู้ป่วยในที่บ้าน </a:t>
            </a:r>
            <a:r>
              <a:rPr lang="en-US" sz="24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</a:t>
            </a:r>
            <a:endParaRPr lang="th-TH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C9B59-7C4A-E1D0-E0FE-0077F6DA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618" y="39285"/>
            <a:ext cx="1261382" cy="6367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2F9F4D-7B1C-43EB-22B1-B7F17F71DD6B}"/>
              </a:ext>
            </a:extLst>
          </p:cNvPr>
          <p:cNvSpPr/>
          <p:nvPr/>
        </p:nvSpPr>
        <p:spPr>
          <a:xfrm>
            <a:off x="495346" y="1023911"/>
            <a:ext cx="10353887" cy="4985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th-TH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ช่วงเวลาที่เป็นการดูแลแบบผู้ป่วยในที่บ้าน</a:t>
            </a:r>
            <a:r>
              <a:rPr lang="th-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เกณฑ์ในการตรวจสอบ ดังนี้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พบเอกสารหลักฐานเวชระเบียน ที่มีหลักฐานการวินิจฉัยโรค กลุ่มโรค กลุ่มอาการและข้อบ่งชี้การดูแลแบบผู้ป่วยในที่บ้าน ตามที่สำนักงานกำหนด และ</a:t>
            </a:r>
            <a:r>
              <a:rPr lang="th-TH" sz="20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ต้องไม่เข้าเงื่อนไขการปฏิเสธการจ่ายค่าใช้จ่ายตามที่สำนักงานกำหนด</a:t>
            </a:r>
            <a:endParaRPr lang="en-US" sz="2000" dirty="0">
              <a:solidFill>
                <a:srgbClr val="C0000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พบหลักฐานการบันทึกการวินิจฉัยโรค การให้รหัสโรค รหัสหัตถการ </a:t>
            </a:r>
            <a:r>
              <a:rPr lang="th-TH" sz="2000" dirty="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ตามกลุ่มโรค กลุ่มอาการที่สำนักงานกำหนด</a:t>
            </a:r>
            <a:endParaRPr lang="en-US" sz="1200" dirty="0">
              <a:solidFill>
                <a:srgbClr val="C0000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 </a:t>
            </a:r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พบเอกสารหลักฐานการแสดงความยินยอมของผู้รับบริการการดูแลแบบผู้ป่วยในที่บ้าน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 </a:t>
            </a:r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พบหลักฐานเอกสารหลักฐานบันทึกการซักประวัติ บันทึกการตรวจร่างกาย บันทึกคำสั่งการรักษา และบันทึกความก้าวหน้าหรือการดำเนินโรค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 </a:t>
            </a:r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พบหลักฐานบันทึกกิจกรรมทางการพยาบาล</a:t>
            </a:r>
            <a:endParaRPr lang="en-US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	 </a:t>
            </a:r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พบเอกสารหลักฐานบันทึกการปรึกษาโรคระหว่างแผนกหรือกลุ่มงานของแพทย์ บันทึก</a:t>
            </a:r>
            <a:r>
              <a:rPr lang="th-TH" sz="20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</a:t>
            </a:r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หัตถการ (ถ้ามี) </a:t>
            </a:r>
            <a:endParaRPr lang="th-TH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 </a:t>
            </a:r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เอกสารหลักฐานการประเมินผู้ป่วยในระหว่างอยู่ที่บ้าน ซึ่งอาจเป็น</a:t>
            </a:r>
          </a:p>
          <a:p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การประเมินทางโทรศัพท์ติดตามอาการหรือการใช้วิดีโอสื่อสารผ่านอินเตอร์เน็ต  </a:t>
            </a:r>
          </a:p>
          <a:p>
            <a:r>
              <a:rPr lang="th-TH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หรือการตรวจประเมินผู้ป่วยที่บ้าน</a:t>
            </a:r>
            <a:endParaRPr lang="en-US" sz="20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ดูแลผู้ป่วยระยะสุดท้าย ตอนที่ 3 : สำรวจ 2 ทศวรรษ “ตายดี” ในไทย -  มูลนิธิสถาบันวิจัยและพัฒนาผู้สูงอายุไทย">
            <a:extLst>
              <a:ext uri="{FF2B5EF4-FFF2-40B4-BE49-F238E27FC236}">
                <a16:creationId xmlns:a16="http://schemas.microsoft.com/office/drawing/2014/main" id="{5A7A87EA-A5B4-B629-0EF4-0B761466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88" y="4862826"/>
            <a:ext cx="3370385" cy="17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FF795-7E51-44D3-8B55-7B0665B8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52" y="1868455"/>
            <a:ext cx="2520280" cy="312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8694E9-AF51-4DB2-B052-A26551CEA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107" y="1726491"/>
            <a:ext cx="2800557" cy="3310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C8CD3-B5AC-441B-B086-8CB354E3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197" y="1718253"/>
            <a:ext cx="3174597" cy="3675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85F8DE-CDE7-2D47-654E-7F270A72CF04}"/>
              </a:ext>
            </a:extLst>
          </p:cNvPr>
          <p:cNvSpPr txBox="1"/>
          <p:nvPr/>
        </p:nvSpPr>
        <p:spPr>
          <a:xfrm>
            <a:off x="2517912" y="405914"/>
            <a:ext cx="80043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คู่มืออ้างอิงในการตรวจสอบ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5BC456-1260-8522-BA4F-C51AE476B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809" y="22809"/>
            <a:ext cx="1423429" cy="718596"/>
          </a:xfrm>
          <a:prstGeom prst="rect">
            <a:avLst/>
          </a:prstGeom>
        </p:spPr>
      </p:pic>
      <p:pic>
        <p:nvPicPr>
          <p:cNvPr id="4100" name="Picture 4" descr="5 लोग की फ़ोटो हो सकती है">
            <a:extLst>
              <a:ext uri="{FF2B5EF4-FFF2-40B4-BE49-F238E27FC236}">
                <a16:creationId xmlns:a16="http://schemas.microsoft.com/office/drawing/2014/main" id="{4CF93013-EA15-CA90-C140-673B3267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65" y="4415997"/>
            <a:ext cx="2947585" cy="14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2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54">
            <a:extLst>
              <a:ext uri="{FF2B5EF4-FFF2-40B4-BE49-F238E27FC236}">
                <a16:creationId xmlns:a16="http://schemas.microsoft.com/office/drawing/2014/main" id="{F2B65841-E636-48E5-ADB7-98AF6921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9163" y="4655017"/>
            <a:ext cx="10170623" cy="8958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 dirty="0" err="1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ขอบพระคุณมากค่ะ</a:t>
            </a:r>
            <a:endParaRPr lang="en-US" sz="5200" b="1" kern="1200" dirty="0">
              <a:solidFill>
                <a:schemeClr val="tx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pic>
        <p:nvPicPr>
          <p:cNvPr id="2050" name="Picture 2" descr="หมอ รพ.สระบุรีแนะ สปสช.แจงระบบตรวจสอบเบิกจ่ายเวชระเบียนผู้ป่วยในให้มากขึ้น">
            <a:extLst>
              <a:ext uri="{FF2B5EF4-FFF2-40B4-BE49-F238E27FC236}">
                <a16:creationId xmlns:a16="http://schemas.microsoft.com/office/drawing/2014/main" id="{8E9F8DBE-F283-08F2-529A-5B538B7B1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6481" b="-1"/>
          <a:stretch/>
        </p:blipFill>
        <p:spPr bwMode="auto">
          <a:xfrm>
            <a:off x="20" y="1"/>
            <a:ext cx="6002338" cy="42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"/>
          <a:stretch/>
        </p:blipFill>
        <p:spPr bwMode="auto">
          <a:xfrm>
            <a:off x="6183808" y="1"/>
            <a:ext cx="6008192" cy="4243760"/>
          </a:xfrm>
          <a:prstGeom prst="rect">
            <a:avLst/>
          </a:prstGeom>
          <a:solidFill>
            <a:srgbClr val="FF00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191024"/>
      </p:ext>
    </p:extLst>
  </p:cSld>
  <p:clrMapOvr>
    <a:masterClrMapping/>
  </p:clrMapOvr>
</p:sld>
</file>

<file path=ppt/theme/theme1.xml><?xml version="1.0" encoding="utf-8"?>
<a:theme xmlns:a="http://schemas.openxmlformats.org/drawingml/2006/main" name="กล่อง">
  <a:themeElements>
    <a:clrScheme name="กล่อง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กล่อง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กล่อง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TM10001115[[fn=กล่อง]]</Template>
  <TotalTime>2568</TotalTime>
  <Words>830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Gill Sans MT</vt:lpstr>
      <vt:lpstr>Calibri</vt:lpstr>
      <vt:lpstr>Arial Rounded MT Bold</vt:lpstr>
      <vt:lpstr>TH SarabunPSK</vt:lpstr>
      <vt:lpstr>Arial</vt:lpstr>
      <vt:lpstr>Tahoma</vt:lpstr>
      <vt:lpstr>กล่อง</vt:lpstr>
      <vt:lpstr>Office Theme</vt:lpstr>
      <vt:lpstr>แนวทางการตรวจสอบการชดเชยกรณีการดูแลแบบผู้ป่วยในที่บ้าน </vt:lpstr>
      <vt:lpstr>PowerPoint Presentation</vt:lpstr>
      <vt:lpstr>วัตถุประสงค์</vt:lpstr>
      <vt:lpstr>รูปแบบในการดำเนินการตรวจสอบ</vt:lpstr>
      <vt:lpstr>หลักฐานการให้บริการเพื่อประกอบการตรวจสอบ การดูแลแบบผู้ป่วยในที่บ้าน</vt:lpstr>
      <vt:lpstr>เกณฑ์ในการตรวจสอบการชดเชยกรณีการดูแลแบบผู้ป่วยในที่บ้าน</vt:lpstr>
      <vt:lpstr>เกณฑ์ในการตรวจสอบการชดเชยกรณีการดูแลแบบผู้ป่วยในที่บ้าน (2)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NHSO 010</dc:creator>
  <cp:lastModifiedBy>NHSO 097</cp:lastModifiedBy>
  <cp:revision>121</cp:revision>
  <dcterms:created xsi:type="dcterms:W3CDTF">2021-09-21T09:18:59Z</dcterms:created>
  <dcterms:modified xsi:type="dcterms:W3CDTF">2022-08-16T03:59:38Z</dcterms:modified>
</cp:coreProperties>
</file>