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58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2146" r:id="rId30"/>
    <p:sldId id="2113" r:id="rId31"/>
    <p:sldId id="2114" r:id="rId32"/>
    <p:sldId id="2186" r:id="rId33"/>
    <p:sldId id="2376" r:id="rId34"/>
    <p:sldId id="2377" r:id="rId35"/>
    <p:sldId id="2116" r:id="rId36"/>
    <p:sldId id="2246" r:id="rId37"/>
    <p:sldId id="2247" r:id="rId38"/>
    <p:sldId id="2378" r:id="rId39"/>
    <p:sldId id="2153" r:id="rId40"/>
    <p:sldId id="2379" r:id="rId41"/>
    <p:sldId id="2203" r:id="rId42"/>
    <p:sldId id="1980" r:id="rId43"/>
    <p:sldId id="2152" r:id="rId44"/>
    <p:sldId id="2178" r:id="rId45"/>
    <p:sldId id="2046" r:id="rId46"/>
    <p:sldId id="2206" r:id="rId47"/>
    <p:sldId id="2380" r:id="rId48"/>
    <p:sldId id="2381" r:id="rId49"/>
    <p:sldId id="2103" r:id="rId50"/>
    <p:sldId id="2077" r:id="rId51"/>
    <p:sldId id="2168" r:id="rId52"/>
    <p:sldId id="2111" r:id="rId53"/>
    <p:sldId id="2071" r:id="rId54"/>
    <p:sldId id="1982" r:id="rId55"/>
    <p:sldId id="2172" r:id="rId56"/>
    <p:sldId id="1984" r:id="rId57"/>
    <p:sldId id="1985" r:id="rId58"/>
    <p:sldId id="2076" r:id="rId59"/>
    <p:sldId id="2207" r:id="rId60"/>
    <p:sldId id="2150" r:id="rId61"/>
    <p:sldId id="1987" r:id="rId62"/>
    <p:sldId id="2106" r:id="rId63"/>
    <p:sldId id="2107" r:id="rId64"/>
    <p:sldId id="2208" r:id="rId65"/>
    <p:sldId id="2209" r:id="rId66"/>
    <p:sldId id="2110" r:id="rId67"/>
    <p:sldId id="2147" r:id="rId68"/>
    <p:sldId id="2148" r:id="rId69"/>
    <p:sldId id="2069" r:id="rId70"/>
    <p:sldId id="2087" r:id="rId71"/>
    <p:sldId id="1988" r:id="rId72"/>
    <p:sldId id="2142" r:id="rId73"/>
    <p:sldId id="2174" r:id="rId74"/>
    <p:sldId id="2382" r:id="rId75"/>
    <p:sldId id="2263" r:id="rId76"/>
    <p:sldId id="2383" r:id="rId77"/>
    <p:sldId id="2384" r:id="rId78"/>
    <p:sldId id="2385" r:id="rId79"/>
    <p:sldId id="2386" r:id="rId80"/>
    <p:sldId id="2387" r:id="rId81"/>
    <p:sldId id="2003" r:id="rId82"/>
    <p:sldId id="1918" r:id="rId83"/>
    <p:sldId id="1924" r:id="rId8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928"/>
  </p:normalViewPr>
  <p:slideViewPr>
    <p:cSldViewPr snapToGrid="0">
      <p:cViewPr varScale="1">
        <p:scale>
          <a:sx n="141" d="100"/>
          <a:sy n="141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AEA31-FC4A-CC47-B9B5-1AEDBB987CB0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0BDAF-6FBA-E042-B823-01E76427BC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3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48BE8EC-5365-59DC-CD5C-5E88F2EE2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B2AA41-913A-1D43-A1D2-4C94D1685A38}" type="slidenum">
              <a:rPr lang="en-US" altLang="th-TH" sz="1200"/>
              <a:pPr eaLnBrk="1" hangingPunct="1"/>
              <a:t>12</a:t>
            </a:fld>
            <a:endParaRPr lang="th-TH" altLang="th-TH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4E9C35-D210-9DF5-B287-48D67A2A7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F0EA1A2-D7B9-287E-FF47-A9E0DC977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B74F0D6-D019-5644-3FF6-78B14976DB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224963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99A36E7-DDE3-2D4C-A21E-42867CD9CF1D}" type="slidenum">
              <a:rPr lang="en-US" altLang="th-TH" sz="1800">
                <a:cs typeface="Angsana New" panose="02020603050405020304" pitchFamily="18" charset="-34"/>
              </a:rPr>
              <a:pPr algn="r" eaLnBrk="1" hangingPunct="1"/>
              <a:t>22</a:t>
            </a:fld>
            <a:endParaRPr lang="th-TH" altLang="th-TH" sz="1800">
              <a:cs typeface="Angsana New" panose="02020603050405020304" pitchFamily="18" charset="-34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2A1DAE1-FB3B-BEA7-91C2-704AE96B0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728663"/>
            <a:ext cx="5260975" cy="364172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D8B964-43D2-DD02-2A79-CF0CD3FC6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13275"/>
            <a:ext cx="5029200" cy="436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6D6EC0D-1979-8876-CF05-079F9A8BD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F523FD-6CAA-1662-1AD6-5ED42B8CD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38C96E0-A4FF-6578-97E6-77ABAACFE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840237-63BA-1A40-BD7E-6457BAC3E7F6}" type="slidenum">
              <a:rPr lang="en-US" altLang="th-TH" sz="1200"/>
              <a:pPr eaLnBrk="1" hangingPunct="1"/>
              <a:t>24</a:t>
            </a:fld>
            <a:endParaRPr lang="th-TH" altLang="th-TH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7DD1E3D-52C0-64C8-611F-8AB7192AD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C39E85-0F94-79B9-85DE-B94241446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C9A207D-A751-BEB6-BC55-E38437225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7BBAF-841B-7E40-A2C2-5D1CFB67F246}" type="slidenum">
              <a:rPr lang="en-US" altLang="th-TH" sz="1200"/>
              <a:pPr eaLnBrk="1" hangingPunct="1"/>
              <a:t>25</a:t>
            </a:fld>
            <a:endParaRPr lang="th-TH" altLang="th-TH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CDCCB56-3B22-FA3A-645B-53175F99A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5AA1675-DE2D-6540-07FF-FCD0AA5B1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90D23C5-5A53-9072-079D-F2DC0CC30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E4A9392-8933-F7D9-E130-519C03FBF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B2E1025-9250-E533-9173-0D7B86DC8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0A8AFE6-4BA7-4325-458C-DCE4BB6D8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25F1193-3859-3E47-4537-EAC810DF3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2CEDD54-8ECB-E9BB-F9D1-71880A704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30006A-185F-AF4A-8DA2-B0E5FF1C7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D084A71-D4A6-E942-842D-2FAADB934D75}" type="slidenum">
              <a:rPr lang="en-US" altLang="th-TH" sz="1800">
                <a:cs typeface="LilyUPC" panose="020B0604020202020204" pitchFamily="34" charset="-34"/>
              </a:rPr>
              <a:pPr/>
              <a:t>77</a:t>
            </a:fld>
            <a:endParaRPr lang="th-TH" altLang="th-TH" sz="1800">
              <a:cs typeface="LilyUPC" panose="020B0604020202020204" pitchFamily="34" charset="-34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7CA42E05-926C-6A4D-A432-2131D79F2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8C749A4A-29B4-9D41-A47E-ADC6B53A9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4A3B2F-2B28-CC43-B1ED-1CD66789D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12FE59D-1CD6-4148-987F-FD798E28E0DD}" type="slidenum">
              <a:rPr lang="en-US" altLang="th-TH" sz="1800">
                <a:cs typeface="LilyUPC" panose="020B0604020202020204" pitchFamily="34" charset="-34"/>
              </a:rPr>
              <a:pPr/>
              <a:t>78</a:t>
            </a:fld>
            <a:endParaRPr lang="th-TH" altLang="th-TH" sz="1800">
              <a:cs typeface="LilyUPC" panose="020B0604020202020204" pitchFamily="34" charset="-34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6F74964-D7DE-6A4F-B15A-72C17ED47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18D772B1-23B0-E54C-BB89-0D266BDE1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AC41C7-1EE9-484B-BFF3-B4350C2B7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3F337ABA-8565-5F4E-BBD6-32941BAFADDD}" type="slidenum">
              <a:rPr lang="en-US" altLang="th-TH" sz="1800">
                <a:cs typeface="LilyUPC" panose="020B0604020202020204" pitchFamily="34" charset="-34"/>
              </a:rPr>
              <a:pPr/>
              <a:t>79</a:t>
            </a:fld>
            <a:endParaRPr lang="th-TH" altLang="th-TH" sz="1800">
              <a:cs typeface="LilyUPC" panose="020B0604020202020204" pitchFamily="34" charset="-34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303592AC-4C1A-444D-9CEE-1FD2A52C1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728568F9-BB19-B243-A31E-CE672E415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1FFC706-ADF1-4509-3573-B4ECDB887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C812CE-ADBF-BD45-ADED-C7A813CE6557}" type="slidenum">
              <a:rPr lang="en-US" altLang="th-TH" sz="1200"/>
              <a:pPr eaLnBrk="1" hangingPunct="1"/>
              <a:t>14</a:t>
            </a:fld>
            <a:endParaRPr lang="th-TH" altLang="th-TH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A7E7833-3FA7-4094-71B2-3149F6B1E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BA8EDB3-6F50-29CB-2E55-D66740C6D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9F1ADB8-07C9-61FF-9B32-45CE5B19F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6149E0-8E05-8A43-AE07-95651BADDD96}" type="slidenum">
              <a:rPr lang="en-US" altLang="th-TH" sz="1200"/>
              <a:pPr eaLnBrk="1" hangingPunct="1"/>
              <a:t>15</a:t>
            </a:fld>
            <a:endParaRPr lang="th-TH" altLang="th-TH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3096AC1-95E5-3A94-99C0-C41A35283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1602496-0E0C-AE01-E4D1-FA9873DD6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40F0BF3-F094-92EC-1AE7-7D3017747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DF83F6-98B0-A045-A408-40207F3BD584}" type="slidenum">
              <a:rPr lang="en-US" altLang="th-TH" sz="1200"/>
              <a:pPr eaLnBrk="1" hangingPunct="1"/>
              <a:t>16</a:t>
            </a:fld>
            <a:endParaRPr lang="th-TH" altLang="th-TH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75B384E-B80E-1AFB-7D5A-20ED70AD8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18EB5EE-B4AC-BF01-B35F-6393FBF3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5E874E1-E363-8E5E-4A2E-3948FBFFF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746997-4993-6A4F-8C0D-62DF3D8BB31F}" type="slidenum">
              <a:rPr lang="en-US" altLang="th-TH" sz="1200"/>
              <a:pPr eaLnBrk="1" hangingPunct="1"/>
              <a:t>17</a:t>
            </a:fld>
            <a:endParaRPr lang="th-TH" altLang="th-TH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25C5CB3-A1F5-EC0F-FBB1-DE8DEBDE0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21E3BAA-7524-5DFF-00BA-144E6F13E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ECC198-17C1-B18D-B1B9-FACCFD915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86186-EC93-9B47-B3B4-849E26B072F2}" type="slidenum">
              <a:rPr lang="en-US" altLang="th-TH" sz="1200"/>
              <a:pPr eaLnBrk="1" hangingPunct="1"/>
              <a:t>18</a:t>
            </a:fld>
            <a:endParaRPr lang="th-TH" altLang="th-TH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4DFD2F2-6063-1263-976D-53BFCF1E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981EE45-F562-D4E5-FF9D-C343FFED3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981C704-00EC-587E-6B30-52BBAAFDA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CBF012-01F3-A147-86F9-87D77679760F}" type="slidenum">
              <a:rPr lang="en-US" altLang="th-TH" sz="1200"/>
              <a:pPr eaLnBrk="1" hangingPunct="1"/>
              <a:t>19</a:t>
            </a:fld>
            <a:endParaRPr lang="th-TH" altLang="th-TH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BF98A57-037A-023E-873E-78BDD7CFA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973FD19-5BD5-5B6E-0B0B-6AB2B69BC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3D43AFA-38A5-5579-F2E8-7AE7A39F5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91F27B-B1B3-A44F-B922-6F65BD214C0D}" type="slidenum">
              <a:rPr lang="en-US" altLang="th-TH" sz="1200"/>
              <a:pPr eaLnBrk="1" hangingPunct="1"/>
              <a:t>20</a:t>
            </a:fld>
            <a:endParaRPr lang="th-TH" altLang="th-TH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4C84BEB-46F4-16EE-1C73-285759E2F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ED8AF48-22CD-5D56-454D-F49439C63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221C51D-1B0B-3EAD-9A2E-36BF6DCB5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B7FD09-DFEB-4649-B01A-5B6CF913095B}" type="slidenum">
              <a:rPr lang="en-US" altLang="th-TH" sz="1200"/>
              <a:pPr eaLnBrk="1" hangingPunct="1"/>
              <a:t>21</a:t>
            </a:fld>
            <a:endParaRPr lang="th-TH" altLang="th-TH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8D079C1-243D-ABD6-B4B9-232133B6D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DA07EE4-526D-0076-78E3-A1ECCFA3A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4C5D4D-1726-253E-0D11-9A08DD354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798F1B4-8DA8-47AC-FF39-7855BAF9E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5A3866-2224-C587-523D-F4AC9D3E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3B07CF-BCB4-A879-BBA8-5B7E3C8F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B27A301-3F32-77C1-BE14-2791CABD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58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A6F261-E049-6143-A5E6-3B751CF3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09ACA97-7DC8-70E2-7FDA-CC5BE5CF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98CDF11-41CE-DBBB-6D6C-D99D66DF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45FE21B-66E7-D50F-E176-1382957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980F7D8-6939-8BEA-1E85-82BF86BD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5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0CADC69-DF0C-08F3-94ED-425D2EF73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31B8295-5A68-83DC-631E-80EC49FF4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3DD19C-8651-33E2-E517-65D44819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E525BF0-B405-29A3-33E0-88C121AE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2F1ED59-AF76-A187-5A59-51319650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00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85801"/>
            <a:ext cx="7721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1" y="1447800"/>
            <a:ext cx="5435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1" y="1447800"/>
            <a:ext cx="5435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3CB60-CCB8-666B-E743-4DB4161F2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F532-2BFC-7349-8776-DEBCF27C885D}" type="datetime1">
              <a:rPr lang="th-TH"/>
              <a:pPr>
                <a:defRPr/>
              </a:pPr>
              <a:t>18/08/65</a:t>
            </a:fld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D0EB2-3857-8C03-314D-0344EC4FD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A8A80-10D8-5B7A-5355-06362795F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F1C52-AFB4-3F46-BD40-43B8B74F4FD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224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BC39AD-816E-7C4D-987B-7690A5976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F231-08FD-B243-A266-2482F0FF86E2}" type="datetime1">
              <a:rPr lang="th-TH"/>
              <a:pPr>
                <a:defRPr/>
              </a:pPr>
              <a:t>18/08/65</a:t>
            </a:fld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878609-838B-E54B-B886-BB2F24D4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D3ACF9-8AA4-024C-9036-B243946B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58114-371F-2E42-8EE4-E997B7B5F6F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028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E1DFA8-6A93-F507-EF88-7E2CC0C4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DD0E26B-3C5A-C999-2A2E-040E852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E91B0F4-EB05-9C9C-67F0-DE4855B2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3793A14-31A5-7233-108E-01AF4B27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9CA89CA-54AC-7D62-2757-F8BCC220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0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EAE8DC-6FF8-911E-D07F-694A5D7D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077DCF-0E5D-3524-E476-BDB5A4F8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D3B619B-21D1-DEA2-26AE-4BF65264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1A02FC-38E7-C199-682B-1CF74057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E6924B-A06A-5D0F-0DE6-17EEB579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786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443CEA-B9DB-E9D0-30A2-6554FF6A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80DB3D-DA31-EABD-13A0-38E75AAF3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5718F32-EA7F-ADE0-C2E7-0C89D7154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3D6522-F7BD-4E65-57C9-01E29160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3501478-0011-8700-520E-F8BF37D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F7528F0-56DB-F3C1-8E36-3EDBF8E6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95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E3C5EE-0296-BD9E-E879-6DB0C638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B427764-6393-9484-C076-A788FE6D0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8D815E0-FDD2-5D80-1E67-43C81988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53DB0E5-7F6D-9C85-409D-B7A4BBDDD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D1A1FB4-6A88-D111-826F-6908758E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FA07BC9-D175-8F68-DE8C-FF14F341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867647A-AA9A-D98E-979F-7E42C8C7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CCB6E83-A4CA-CD4B-5BA4-E976670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86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22A4A-5694-5347-B22A-BFFE3E74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EA7F3D3-4B0D-2BD5-7817-54E279D8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276CBA9-FC5E-F22C-2029-7F1EFD14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2FB9239-4BB9-0993-F5CD-F07149D5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70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2290202-B093-279B-F521-766DE25F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5CB77A4-D3AC-B1EE-2B19-D4DA0009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2AA7D3C-E92A-3E79-2BA9-A5D161A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837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1D27A6-FE28-C99D-A7A7-308957F6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B9905E-22E5-4301-FA1B-846D3D16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0E241F1-8DA1-6F53-991B-46E2E06CC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79EDA30-799A-026E-089A-C23C49A4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729368F-2F16-5272-9E5C-28833B41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00AF007-B56E-C7AB-D911-DEA9D26A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048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79F67-60BE-F1DF-7736-A5B381F6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BE0357B-8BD8-8204-EA57-6780676AB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2C48B84-CE1D-4A38-4EC4-0A614FADD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393EE9B-B11D-EFD2-F7D9-4A924F5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E31ED62-98AE-DA8D-1155-C94E84AD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D0154F-5711-AC45-51F5-C7F9F46C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735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A62BCDE-17B0-1B7B-3A93-22CBBD16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B999A7-97F9-D7C1-0A7D-B3C43A7F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DABF75-E696-667A-B9EC-1FF6109AB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1D2A-A7EF-FC42-9AA5-167AB591394B}" type="datetimeFigureOut">
              <a:rPr lang="th-TH" smtClean="0"/>
              <a:t>18/08/65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FF7428-74EA-6E9D-53AA-2A1833F89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B43BC0-840A-6AFF-535A-82AA4AF30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8803-910A-8C46-B5B0-99272403EF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5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DB303E-0EE7-CFD6-BD98-E23177A6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044565"/>
            <a:ext cx="10178322" cy="876047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พระราชบัญญัติระเบียบบริหารราชการแผ่นดิน พ.ศ. 25</a:t>
            </a:r>
            <a:r>
              <a:rPr lang="en-US" sz="4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34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47360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68F6F5-E30C-0C15-2ECF-04274E0B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4FF96DD-1F8B-966F-DD1F-C5B6D41EB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467" y="382385"/>
            <a:ext cx="8194876" cy="6093230"/>
          </a:xfrm>
        </p:spPr>
      </p:pic>
    </p:spTree>
    <p:extLst>
      <p:ext uri="{BB962C8B-B14F-4D97-AF65-F5344CB8AC3E}">
        <p14:creationId xmlns:p14="http://schemas.microsoft.com/office/powerpoint/2010/main" val="82483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485BFD-FC12-64B5-890C-895CC757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97D4912-A88D-AD24-6A16-953A8028A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911" y="382385"/>
            <a:ext cx="6782765" cy="6093230"/>
          </a:xfrm>
        </p:spPr>
      </p:pic>
    </p:spTree>
    <p:extLst>
      <p:ext uri="{BB962C8B-B14F-4D97-AF65-F5344CB8AC3E}">
        <p14:creationId xmlns:p14="http://schemas.microsoft.com/office/powerpoint/2010/main" val="286393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14B2CF-B0C2-A2D1-61C6-F8FA5AEF87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371600"/>
            <a:ext cx="9182100" cy="3657600"/>
          </a:xfrm>
          <a:effectLst>
            <a:outerShdw dist="35921" dir="2700000" algn="ctr" rotWithShape="0">
              <a:srgbClr val="800000"/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สาระสำคัญของ</a:t>
            </a:r>
            <a:b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ระเบียบข้าราชการพลเรือน พ.ศ. 2551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4C774FD-2B83-2FB6-FA84-987EA91E4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>
            <a:extLst>
              <a:ext uri="{FF2B5EF4-FFF2-40B4-BE49-F238E27FC236}">
                <a16:creationId xmlns:a16="http://schemas.microsoft.com/office/drawing/2014/main" id="{C277924C-07DD-6D0A-C3E8-8A3D73BD5BC5}"/>
              </a:ext>
            </a:extLst>
          </p:cNvPr>
          <p:cNvSpPr/>
          <p:nvPr/>
        </p:nvSpPr>
        <p:spPr>
          <a:xfrm>
            <a:off x="4316413" y="1571626"/>
            <a:ext cx="3327400" cy="4429125"/>
          </a:xfrm>
          <a:prstGeom prst="homePlate">
            <a:avLst>
              <a:gd name="adj" fmla="val 30075"/>
            </a:avLst>
          </a:prstGeom>
          <a:solidFill>
            <a:srgbClr val="0033CC">
              <a:alpha val="6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4C5950DD-626F-2ECB-A207-D7DAC892853E}"/>
              </a:ext>
            </a:extLst>
          </p:cNvPr>
          <p:cNvSpPr/>
          <p:nvPr/>
        </p:nvSpPr>
        <p:spPr>
          <a:xfrm>
            <a:off x="7566026" y="1571626"/>
            <a:ext cx="3482975" cy="4429125"/>
          </a:xfrm>
          <a:prstGeom prst="homePlate">
            <a:avLst>
              <a:gd name="adj" fmla="val 27960"/>
            </a:avLst>
          </a:prstGeom>
          <a:solidFill>
            <a:srgbClr val="0033CC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0B0E8286-78A4-174A-1261-3FD28E51CA43}"/>
              </a:ext>
            </a:extLst>
          </p:cNvPr>
          <p:cNvSpPr/>
          <p:nvPr/>
        </p:nvSpPr>
        <p:spPr>
          <a:xfrm>
            <a:off x="1143000" y="1571626"/>
            <a:ext cx="3251200" cy="4429125"/>
          </a:xfrm>
          <a:prstGeom prst="homePlate">
            <a:avLst>
              <a:gd name="adj" fmla="val 21649"/>
            </a:avLst>
          </a:prstGeom>
          <a:solidFill>
            <a:srgbClr val="0066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4F7692E-540F-DD2E-5F25-8FC3543A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338"/>
            <a:ext cx="9601200" cy="13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h-TH" altLang="th-TH" sz="4400" b="1">
                <a:solidFill>
                  <a:srgbClr val="CC33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วิวัฒนาการการปฏิรูประบบข้าราชการตาม</a:t>
            </a:r>
          </a:p>
          <a:p>
            <a:pPr algn="ctr" eaLnBrk="1" hangingPunct="1">
              <a:lnSpc>
                <a:spcPct val="90000"/>
              </a:lnSpc>
            </a:pPr>
            <a:r>
              <a:rPr lang="th-TH" altLang="th-TH" sz="4400" b="1" i="1">
                <a:solidFill>
                  <a:srgbClr val="CC33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พระราชบัญญัติระเบียบข้าราชการพลเรือน 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F88173D1-AC72-D166-227B-05906335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1643064"/>
            <a:ext cx="1818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พ.ร.บ. 2471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9EDB0789-8755-A5A1-8F9E-17F824D4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1643064"/>
            <a:ext cx="1818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พ.ร.บ. 2518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4D49FB4F-A0E9-6D6E-EDD9-43E656F9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1639889"/>
            <a:ext cx="1818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พ.ร.บ. 2551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F53D1F4-B756-AE3E-04F9-3E3B6926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1" y="2357439"/>
            <a:ext cx="281679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พ.ร.บ. 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ฉบับแรก</a:t>
            </a:r>
          </a:p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เปิดโอกาสให้ประชาชน</a:t>
            </a:r>
          </a:p>
          <a:p>
            <a:pPr eaLnBrk="1" hangingPunct="1"/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รับราชการ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เป็นอาชีพ</a:t>
            </a:r>
          </a:p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การบริหารงานบุคคล</a:t>
            </a:r>
          </a:p>
          <a:p>
            <a:pPr eaLnBrk="1" hangingPunct="1"/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ยึดโยงกับ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ระบบชั้นยศ</a:t>
            </a:r>
            <a:endParaRPr lang="th-TH" altLang="th-TH" b="1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F43703EC-CAA6-BB8C-DC9C-CF5D74F9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395539"/>
            <a:ext cx="278313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ใช้ระบบ</a:t>
            </a:r>
            <a:r>
              <a:rPr lang="th-TH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จำแนกตำแหน่ง</a:t>
            </a:r>
          </a:p>
          <a:p>
            <a:pPr eaLnBrk="1" hangingPunct="1">
              <a:buFontTx/>
              <a:buChar char="•"/>
            </a:pPr>
            <a:r>
              <a:rPr lang="th-TH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กำหนดหน้าที่ของ</a:t>
            </a:r>
          </a:p>
          <a:p>
            <a:pPr eaLnBrk="1" hangingPunct="1"/>
            <a:r>
              <a:rPr lang="th-TH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ตำแหน่งงาน </a:t>
            </a:r>
            <a:endParaRPr lang="en-US" altLang="th-TH" sz="2600" b="1">
              <a:solidFill>
                <a:srgbClr val="FFFF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/>
            <a:r>
              <a:rPr lang="en-US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en-US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(Job Description) </a:t>
            </a:r>
          </a:p>
          <a:p>
            <a:pPr eaLnBrk="1" hangingPunct="1">
              <a:buFontTx/>
              <a:buChar char="•"/>
            </a:pPr>
            <a:r>
              <a:rPr lang="en-US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กำหนดสายงาน </a:t>
            </a:r>
          </a:p>
          <a:p>
            <a:pPr eaLnBrk="1" hangingPunct="1"/>
            <a:r>
              <a:rPr lang="th-TH" altLang="th-TH" sz="2600" b="1">
                <a:solidFill>
                  <a:srgbClr val="FFFF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และ</a:t>
            </a:r>
            <a:r>
              <a:rPr lang="th-TH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ระดับตำแหน่ง</a:t>
            </a:r>
            <a:r>
              <a:rPr lang="en-US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th-TH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“ซี”)</a:t>
            </a:r>
          </a:p>
          <a:p>
            <a:pPr eaLnBrk="1" hangingPunct="1">
              <a:buFontTx/>
              <a:buChar char="•"/>
            </a:pPr>
            <a:r>
              <a:rPr lang="th-TH" altLang="th-TH" sz="2600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sz="2600" b="1" i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บัญชีเงินเดือนบัญชีเดียว</a:t>
            </a:r>
          </a:p>
          <a:p>
            <a:pPr eaLnBrk="1" hangingPunct="1"/>
            <a:endParaRPr lang="th-TH" altLang="th-TH" sz="2600" b="1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950511A3-A5BA-A249-A021-746922B7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428875"/>
            <a:ext cx="34002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จัดกลุ่มประเภทตำแหน่ง </a:t>
            </a:r>
          </a:p>
          <a:p>
            <a:pPr eaLnBrk="1" hangingPunct="1"/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ตามลักษณะงาน</a:t>
            </a:r>
          </a:p>
          <a:p>
            <a:pPr eaLnBrk="1" hangingPunct="1"/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แบ่งเป็น 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 กลุ่ม</a:t>
            </a:r>
          </a:p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เน้น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ความสามารถ</a:t>
            </a: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ของบุคคล</a:t>
            </a:r>
          </a:p>
          <a:p>
            <a:pPr eaLnBrk="1" hangingPunct="1">
              <a:buFontTx/>
              <a:buChar char="•"/>
            </a:pPr>
            <a:r>
              <a:rPr lang="th-TH" altLang="th-TH" b="1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แนวคิด </a:t>
            </a: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การบริหารผลงาน </a:t>
            </a:r>
            <a:b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altLang="th-TH" b="1" i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Performance Management)</a:t>
            </a:r>
            <a:endParaRPr lang="th-TH" altLang="th-TH" b="1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/>
            <a:endParaRPr lang="th-TH" altLang="th-TH" b="1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/>
            <a:endParaRPr lang="th-TH" altLang="th-TH" b="1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EE76A9CF-64CD-814D-F849-CCAE92439FA1}"/>
              </a:ext>
            </a:extLst>
          </p:cNvPr>
          <p:cNvSpPr/>
          <p:nvPr/>
        </p:nvSpPr>
        <p:spPr>
          <a:xfrm>
            <a:off x="1143000" y="6026151"/>
            <a:ext cx="3327400" cy="760413"/>
          </a:xfrm>
          <a:prstGeom prst="chevron">
            <a:avLst/>
          </a:prstGeom>
          <a:solidFill>
            <a:srgbClr val="663300">
              <a:alpha val="50588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ก้าวที่ 1</a:t>
            </a: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EB975D2E-8E99-A8B9-0A68-C3A455391944}"/>
              </a:ext>
            </a:extLst>
          </p:cNvPr>
          <p:cNvSpPr/>
          <p:nvPr/>
        </p:nvSpPr>
        <p:spPr>
          <a:xfrm>
            <a:off x="4291014" y="6035676"/>
            <a:ext cx="3508375" cy="760413"/>
          </a:xfrm>
          <a:prstGeom prst="chevron">
            <a:avLst/>
          </a:prstGeom>
          <a:solidFill>
            <a:srgbClr val="663300">
              <a:alpha val="70588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ก้าวที่ 2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4F28D29F-5C23-7B9C-2804-93FA1AF527EB}"/>
              </a:ext>
            </a:extLst>
          </p:cNvPr>
          <p:cNvSpPr/>
          <p:nvPr/>
        </p:nvSpPr>
        <p:spPr>
          <a:xfrm>
            <a:off x="7527925" y="6038851"/>
            <a:ext cx="3263900" cy="758825"/>
          </a:xfrm>
          <a:prstGeom prst="chevron">
            <a:avLst/>
          </a:prstGeom>
          <a:solidFill>
            <a:srgbClr val="663300">
              <a:alpha val="87843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ก้าวที่ 3</a:t>
            </a:r>
          </a:p>
        </p:txBody>
      </p:sp>
      <p:sp>
        <p:nvSpPr>
          <p:cNvPr id="6159" name="TextBox 19">
            <a:extLst>
              <a:ext uri="{FF2B5EF4-FFF2-40B4-BE49-F238E27FC236}">
                <a16:creationId xmlns:a16="http://schemas.microsoft.com/office/drawing/2014/main" id="{FB650F71-01D8-733E-E5D0-51C98228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738" y="6519863"/>
            <a:ext cx="296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sz="16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D394EDD7-EE83-1575-EA5B-1B0D8C42C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08DBF8-4358-B04A-8B10-F18A0C0C0661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7171" name="AutoShape 24">
            <a:extLst>
              <a:ext uri="{FF2B5EF4-FFF2-40B4-BE49-F238E27FC236}">
                <a16:creationId xmlns:a16="http://schemas.microsoft.com/office/drawing/2014/main" id="{4062F101-22EF-DB2F-7AF1-CAA80471F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600200"/>
            <a:ext cx="7181850" cy="3810000"/>
          </a:xfrm>
          <a:prstGeom prst="roundRect">
            <a:avLst>
              <a:gd name="adj" fmla="val 12130"/>
            </a:avLst>
          </a:prstGeom>
          <a:solidFill>
            <a:schemeClr val="bg1"/>
          </a:solidFill>
          <a:ln w="3810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Verdana" panose="020B060403050404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E07D07E-853B-18E9-7611-CCEF6CAF9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0" y="685801"/>
            <a:ext cx="62738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800" dirty="0"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เหตุผลความจำเป็น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7E026F87-21AA-7FE8-FB99-38FB1D3F67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19499" y="1981200"/>
            <a:ext cx="7181849" cy="3276600"/>
          </a:xfrm>
        </p:spPr>
        <p:txBody>
          <a:bodyPr/>
          <a:lstStyle/>
          <a:p>
            <a:pPr eaLnBrk="1" hangingPunct="1"/>
            <a:r>
              <a:rPr lang="th-TH" altLang="th-TH" sz="3600" b="1" dirty="0">
                <a:solidFill>
                  <a:schemeClr val="tx2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บทบาทภารกิจของ ก.พ. และ กับ </a:t>
            </a:r>
            <a:r>
              <a:rPr lang="th-TH" altLang="th-TH" sz="3600" b="1" dirty="0" err="1">
                <a:solidFill>
                  <a:schemeClr val="tx2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ก.พ.ร</a:t>
            </a:r>
            <a:r>
              <a:rPr lang="th-TH" altLang="th-TH" sz="3600" b="1" dirty="0">
                <a:solidFill>
                  <a:schemeClr val="tx2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. ซ้ำซ้อนกัน</a:t>
            </a:r>
          </a:p>
          <a:p>
            <a:pPr eaLnBrk="1" hangingPunct="1"/>
            <a:r>
              <a:rPr lang="th-TH" altLang="th-TH" sz="3600" b="1" dirty="0">
                <a:solidFill>
                  <a:schemeClr val="tx2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การบริหารทรัพยากรบุคคลในภาคราชการไม่สอดคล้องกับพัฒนาการด้านการบริหารราชการที่เปลี่ยนไป</a:t>
            </a:r>
          </a:p>
        </p:txBody>
      </p:sp>
      <p:pic>
        <p:nvPicPr>
          <p:cNvPr id="7174" name="Picture 7" descr="working-wonders-man-pointing">
            <a:extLst>
              <a:ext uri="{FF2B5EF4-FFF2-40B4-BE49-F238E27FC236}">
                <a16:creationId xmlns:a16="http://schemas.microsoft.com/office/drawing/2014/main" id="{514D6805-ECAD-F07A-9E57-1172945F35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3848100"/>
            <a:ext cx="2579688" cy="2476500"/>
          </a:xfrm>
          <a:noFill/>
        </p:spPr>
      </p:pic>
      <p:sp>
        <p:nvSpPr>
          <p:cNvPr id="7175" name="Slide Number Placeholder 6">
            <a:extLst>
              <a:ext uri="{FF2B5EF4-FFF2-40B4-BE49-F238E27FC236}">
                <a16:creationId xmlns:a16="http://schemas.microsoft.com/office/drawing/2014/main" id="{F8F91107-CEC0-E4C7-E654-F501532F4BC5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FEFC0B6-A99C-B343-848B-64F742C4B601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14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B2C79D5B-F922-7B58-6BE8-94855B0C7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79D53-9962-C24D-A4AE-B68BD8CF5B62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8195" name="Freeform 63">
            <a:extLst>
              <a:ext uri="{FF2B5EF4-FFF2-40B4-BE49-F238E27FC236}">
                <a16:creationId xmlns:a16="http://schemas.microsoft.com/office/drawing/2014/main" id="{E12AB62F-A3AC-F69C-5728-C7F6F81196C5}"/>
              </a:ext>
            </a:extLst>
          </p:cNvPr>
          <p:cNvSpPr>
            <a:spLocks/>
          </p:cNvSpPr>
          <p:nvPr/>
        </p:nvSpPr>
        <p:spPr bwMode="auto">
          <a:xfrm flipH="1">
            <a:off x="2276476" y="2438400"/>
            <a:ext cx="1343025" cy="3200400"/>
          </a:xfrm>
          <a:custGeom>
            <a:avLst/>
            <a:gdLst>
              <a:gd name="T0" fmla="*/ 2147483647 w 1256"/>
              <a:gd name="T1" fmla="*/ 2147483647 h 3257"/>
              <a:gd name="T2" fmla="*/ 2147483647 w 1256"/>
              <a:gd name="T3" fmla="*/ 2147483647 h 3257"/>
              <a:gd name="T4" fmla="*/ 2147483647 w 1256"/>
              <a:gd name="T5" fmla="*/ 2147483647 h 3257"/>
              <a:gd name="T6" fmla="*/ 2147483647 w 1256"/>
              <a:gd name="T7" fmla="*/ 2147483647 h 3257"/>
              <a:gd name="T8" fmla="*/ 2147483647 w 1256"/>
              <a:gd name="T9" fmla="*/ 2147483647 h 3257"/>
              <a:gd name="T10" fmla="*/ 2147483647 w 1256"/>
              <a:gd name="T11" fmla="*/ 2147483647 h 3257"/>
              <a:gd name="T12" fmla="*/ 2147483647 w 1256"/>
              <a:gd name="T13" fmla="*/ 2147483647 h 3257"/>
              <a:gd name="T14" fmla="*/ 2147483647 w 1256"/>
              <a:gd name="T15" fmla="*/ 2147483647 h 3257"/>
              <a:gd name="T16" fmla="*/ 2147483647 w 1256"/>
              <a:gd name="T17" fmla="*/ 2147483647 h 3257"/>
              <a:gd name="T18" fmla="*/ 2147483647 w 1256"/>
              <a:gd name="T19" fmla="*/ 2147483647 h 3257"/>
              <a:gd name="T20" fmla="*/ 2147483647 w 1256"/>
              <a:gd name="T21" fmla="*/ 2147483647 h 3257"/>
              <a:gd name="T22" fmla="*/ 2147483647 w 1256"/>
              <a:gd name="T23" fmla="*/ 2147483647 h 3257"/>
              <a:gd name="T24" fmla="*/ 2147483647 w 1256"/>
              <a:gd name="T25" fmla="*/ 2147483647 h 3257"/>
              <a:gd name="T26" fmla="*/ 2147483647 w 1256"/>
              <a:gd name="T27" fmla="*/ 2147483647 h 3257"/>
              <a:gd name="T28" fmla="*/ 2147483647 w 1256"/>
              <a:gd name="T29" fmla="*/ 2147483647 h 3257"/>
              <a:gd name="T30" fmla="*/ 2147483647 w 1256"/>
              <a:gd name="T31" fmla="*/ 2147483647 h 3257"/>
              <a:gd name="T32" fmla="*/ 2147483647 w 1256"/>
              <a:gd name="T33" fmla="*/ 2147483647 h 3257"/>
              <a:gd name="T34" fmla="*/ 2147483647 w 1256"/>
              <a:gd name="T35" fmla="*/ 2147483647 h 3257"/>
              <a:gd name="T36" fmla="*/ 2147483647 w 1256"/>
              <a:gd name="T37" fmla="*/ 2147483647 h 3257"/>
              <a:gd name="T38" fmla="*/ 2147483647 w 1256"/>
              <a:gd name="T39" fmla="*/ 2147483647 h 3257"/>
              <a:gd name="T40" fmla="*/ 2147483647 w 1256"/>
              <a:gd name="T41" fmla="*/ 2147483647 h 3257"/>
              <a:gd name="T42" fmla="*/ 2147483647 w 1256"/>
              <a:gd name="T43" fmla="*/ 2147483647 h 3257"/>
              <a:gd name="T44" fmla="*/ 2147483647 w 1256"/>
              <a:gd name="T45" fmla="*/ 2147483647 h 3257"/>
              <a:gd name="T46" fmla="*/ 2147483647 w 1256"/>
              <a:gd name="T47" fmla="*/ 2147483647 h 3257"/>
              <a:gd name="T48" fmla="*/ 2147483647 w 1256"/>
              <a:gd name="T49" fmla="*/ 2147483647 h 3257"/>
              <a:gd name="T50" fmla="*/ 2147483647 w 1256"/>
              <a:gd name="T51" fmla="*/ 2147483647 h 3257"/>
              <a:gd name="T52" fmla="*/ 2147483647 w 1256"/>
              <a:gd name="T53" fmla="*/ 2147483647 h 3257"/>
              <a:gd name="T54" fmla="*/ 2147483647 w 1256"/>
              <a:gd name="T55" fmla="*/ 2147483647 h 3257"/>
              <a:gd name="T56" fmla="*/ 2147483647 w 1256"/>
              <a:gd name="T57" fmla="*/ 2147483647 h 3257"/>
              <a:gd name="T58" fmla="*/ 2147483647 w 1256"/>
              <a:gd name="T59" fmla="*/ 2147483647 h 3257"/>
              <a:gd name="T60" fmla="*/ 2147483647 w 1256"/>
              <a:gd name="T61" fmla="*/ 2147483647 h 3257"/>
              <a:gd name="T62" fmla="*/ 2147483647 w 1256"/>
              <a:gd name="T63" fmla="*/ 2147483647 h 3257"/>
              <a:gd name="T64" fmla="*/ 2147483647 w 1256"/>
              <a:gd name="T65" fmla="*/ 2147483647 h 3257"/>
              <a:gd name="T66" fmla="*/ 2147483647 w 1256"/>
              <a:gd name="T67" fmla="*/ 2147483647 h 3257"/>
              <a:gd name="T68" fmla="*/ 2147483647 w 1256"/>
              <a:gd name="T69" fmla="*/ 2147483647 h 3257"/>
              <a:gd name="T70" fmla="*/ 2147483647 w 1256"/>
              <a:gd name="T71" fmla="*/ 2147483647 h 3257"/>
              <a:gd name="T72" fmla="*/ 2147483647 w 1256"/>
              <a:gd name="T73" fmla="*/ 2147483647 h 3257"/>
              <a:gd name="T74" fmla="*/ 2147483647 w 1256"/>
              <a:gd name="T75" fmla="*/ 2147483647 h 3257"/>
              <a:gd name="T76" fmla="*/ 2147483647 w 1256"/>
              <a:gd name="T77" fmla="*/ 2147483647 h 3257"/>
              <a:gd name="T78" fmla="*/ 2147483647 w 1256"/>
              <a:gd name="T79" fmla="*/ 2147483647 h 3257"/>
              <a:gd name="T80" fmla="*/ 2147483647 w 1256"/>
              <a:gd name="T81" fmla="*/ 2147483647 h 3257"/>
              <a:gd name="T82" fmla="*/ 2147483647 w 1256"/>
              <a:gd name="T83" fmla="*/ 2147483647 h 3257"/>
              <a:gd name="T84" fmla="*/ 2147483647 w 1256"/>
              <a:gd name="T85" fmla="*/ 2147483647 h 3257"/>
              <a:gd name="T86" fmla="*/ 2147483647 w 1256"/>
              <a:gd name="T87" fmla="*/ 2147483647 h 3257"/>
              <a:gd name="T88" fmla="*/ 2147483647 w 1256"/>
              <a:gd name="T89" fmla="*/ 2147483647 h 3257"/>
              <a:gd name="T90" fmla="*/ 2147483647 w 1256"/>
              <a:gd name="T91" fmla="*/ 2147483647 h 3257"/>
              <a:gd name="T92" fmla="*/ 2147483647 w 1256"/>
              <a:gd name="T93" fmla="*/ 2147483647 h 3257"/>
              <a:gd name="T94" fmla="*/ 2147483647 w 1256"/>
              <a:gd name="T95" fmla="*/ 2147483647 h 3257"/>
              <a:gd name="T96" fmla="*/ 2147483647 w 1256"/>
              <a:gd name="T97" fmla="*/ 2147483647 h 3257"/>
              <a:gd name="T98" fmla="*/ 2147483647 w 1256"/>
              <a:gd name="T99" fmla="*/ 2147483647 h 3257"/>
              <a:gd name="T100" fmla="*/ 2147483647 w 1256"/>
              <a:gd name="T101" fmla="*/ 2147483647 h 3257"/>
              <a:gd name="T102" fmla="*/ 2147483647 w 1256"/>
              <a:gd name="T103" fmla="*/ 2147483647 h 3257"/>
              <a:gd name="T104" fmla="*/ 2147483647 w 1256"/>
              <a:gd name="T105" fmla="*/ 2147483647 h 3257"/>
              <a:gd name="T106" fmla="*/ 2147483647 w 1256"/>
              <a:gd name="T107" fmla="*/ 2147483647 h 3257"/>
              <a:gd name="T108" fmla="*/ 2147483647 w 1256"/>
              <a:gd name="T109" fmla="*/ 2147483647 h 3257"/>
              <a:gd name="T110" fmla="*/ 2147483647 w 1256"/>
              <a:gd name="T111" fmla="*/ 2147483647 h 3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56"/>
              <a:gd name="T169" fmla="*/ 0 h 3257"/>
              <a:gd name="T170" fmla="*/ 1256 w 1256"/>
              <a:gd name="T171" fmla="*/ 3257 h 3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56" h="3257">
                <a:moveTo>
                  <a:pt x="1156" y="870"/>
                </a:moveTo>
                <a:lnTo>
                  <a:pt x="1153" y="841"/>
                </a:lnTo>
                <a:lnTo>
                  <a:pt x="1141" y="774"/>
                </a:lnTo>
                <a:lnTo>
                  <a:pt x="1131" y="699"/>
                </a:lnTo>
                <a:lnTo>
                  <a:pt x="1126" y="651"/>
                </a:lnTo>
                <a:lnTo>
                  <a:pt x="1124" y="626"/>
                </a:lnTo>
                <a:lnTo>
                  <a:pt x="1116" y="605"/>
                </a:lnTo>
                <a:lnTo>
                  <a:pt x="1106" y="591"/>
                </a:lnTo>
                <a:lnTo>
                  <a:pt x="1093" y="582"/>
                </a:lnTo>
                <a:lnTo>
                  <a:pt x="1079" y="576"/>
                </a:lnTo>
                <a:lnTo>
                  <a:pt x="1056" y="568"/>
                </a:lnTo>
                <a:lnTo>
                  <a:pt x="1028" y="557"/>
                </a:lnTo>
                <a:lnTo>
                  <a:pt x="997" y="543"/>
                </a:lnTo>
                <a:lnTo>
                  <a:pt x="966" y="532"/>
                </a:lnTo>
                <a:lnTo>
                  <a:pt x="941" y="520"/>
                </a:lnTo>
                <a:lnTo>
                  <a:pt x="924" y="513"/>
                </a:lnTo>
                <a:lnTo>
                  <a:pt x="916" y="511"/>
                </a:lnTo>
                <a:lnTo>
                  <a:pt x="856" y="449"/>
                </a:lnTo>
                <a:lnTo>
                  <a:pt x="858" y="447"/>
                </a:lnTo>
                <a:lnTo>
                  <a:pt x="866" y="440"/>
                </a:lnTo>
                <a:lnTo>
                  <a:pt x="875" y="428"/>
                </a:lnTo>
                <a:lnTo>
                  <a:pt x="889" y="413"/>
                </a:lnTo>
                <a:lnTo>
                  <a:pt x="901" y="393"/>
                </a:lnTo>
                <a:lnTo>
                  <a:pt x="914" y="368"/>
                </a:lnTo>
                <a:lnTo>
                  <a:pt x="926" y="342"/>
                </a:lnTo>
                <a:lnTo>
                  <a:pt x="933" y="311"/>
                </a:lnTo>
                <a:lnTo>
                  <a:pt x="943" y="251"/>
                </a:lnTo>
                <a:lnTo>
                  <a:pt x="951" y="205"/>
                </a:lnTo>
                <a:lnTo>
                  <a:pt x="952" y="171"/>
                </a:lnTo>
                <a:lnTo>
                  <a:pt x="949" y="149"/>
                </a:lnTo>
                <a:lnTo>
                  <a:pt x="952" y="144"/>
                </a:lnTo>
                <a:lnTo>
                  <a:pt x="962" y="130"/>
                </a:lnTo>
                <a:lnTo>
                  <a:pt x="964" y="107"/>
                </a:lnTo>
                <a:lnTo>
                  <a:pt x="952" y="75"/>
                </a:lnTo>
                <a:lnTo>
                  <a:pt x="939" y="57"/>
                </a:lnTo>
                <a:lnTo>
                  <a:pt x="918" y="42"/>
                </a:lnTo>
                <a:lnTo>
                  <a:pt x="895" y="27"/>
                </a:lnTo>
                <a:lnTo>
                  <a:pt x="870" y="15"/>
                </a:lnTo>
                <a:lnTo>
                  <a:pt x="841" y="7"/>
                </a:lnTo>
                <a:lnTo>
                  <a:pt x="814" y="2"/>
                </a:lnTo>
                <a:lnTo>
                  <a:pt x="789" y="0"/>
                </a:lnTo>
                <a:lnTo>
                  <a:pt x="768" y="2"/>
                </a:lnTo>
                <a:lnTo>
                  <a:pt x="750" y="7"/>
                </a:lnTo>
                <a:lnTo>
                  <a:pt x="735" y="13"/>
                </a:lnTo>
                <a:lnTo>
                  <a:pt x="723" y="19"/>
                </a:lnTo>
                <a:lnTo>
                  <a:pt x="716" y="25"/>
                </a:lnTo>
                <a:lnTo>
                  <a:pt x="708" y="32"/>
                </a:lnTo>
                <a:lnTo>
                  <a:pt x="702" y="38"/>
                </a:lnTo>
                <a:lnTo>
                  <a:pt x="697" y="42"/>
                </a:lnTo>
                <a:lnTo>
                  <a:pt x="693" y="46"/>
                </a:lnTo>
                <a:lnTo>
                  <a:pt x="681" y="52"/>
                </a:lnTo>
                <a:lnTo>
                  <a:pt x="668" y="61"/>
                </a:lnTo>
                <a:lnTo>
                  <a:pt x="654" y="73"/>
                </a:lnTo>
                <a:lnTo>
                  <a:pt x="641" y="90"/>
                </a:lnTo>
                <a:lnTo>
                  <a:pt x="631" y="113"/>
                </a:lnTo>
                <a:lnTo>
                  <a:pt x="627" y="142"/>
                </a:lnTo>
                <a:lnTo>
                  <a:pt x="629" y="171"/>
                </a:lnTo>
                <a:lnTo>
                  <a:pt x="631" y="190"/>
                </a:lnTo>
                <a:lnTo>
                  <a:pt x="631" y="196"/>
                </a:lnTo>
                <a:lnTo>
                  <a:pt x="631" y="209"/>
                </a:lnTo>
                <a:lnTo>
                  <a:pt x="631" y="228"/>
                </a:lnTo>
                <a:lnTo>
                  <a:pt x="631" y="249"/>
                </a:lnTo>
                <a:lnTo>
                  <a:pt x="635" y="270"/>
                </a:lnTo>
                <a:lnTo>
                  <a:pt x="645" y="286"/>
                </a:lnTo>
                <a:lnTo>
                  <a:pt x="652" y="297"/>
                </a:lnTo>
                <a:lnTo>
                  <a:pt x="656" y="301"/>
                </a:lnTo>
                <a:lnTo>
                  <a:pt x="658" y="309"/>
                </a:lnTo>
                <a:lnTo>
                  <a:pt x="660" y="328"/>
                </a:lnTo>
                <a:lnTo>
                  <a:pt x="660" y="351"/>
                </a:lnTo>
                <a:lnTo>
                  <a:pt x="656" y="367"/>
                </a:lnTo>
                <a:lnTo>
                  <a:pt x="648" y="372"/>
                </a:lnTo>
                <a:lnTo>
                  <a:pt x="637" y="376"/>
                </a:lnTo>
                <a:lnTo>
                  <a:pt x="627" y="378"/>
                </a:lnTo>
                <a:lnTo>
                  <a:pt x="623" y="378"/>
                </a:lnTo>
                <a:lnTo>
                  <a:pt x="575" y="430"/>
                </a:lnTo>
                <a:lnTo>
                  <a:pt x="571" y="432"/>
                </a:lnTo>
                <a:lnTo>
                  <a:pt x="560" y="438"/>
                </a:lnTo>
                <a:lnTo>
                  <a:pt x="541" y="443"/>
                </a:lnTo>
                <a:lnTo>
                  <a:pt x="520" y="453"/>
                </a:lnTo>
                <a:lnTo>
                  <a:pt x="496" y="461"/>
                </a:lnTo>
                <a:lnTo>
                  <a:pt x="471" y="468"/>
                </a:lnTo>
                <a:lnTo>
                  <a:pt x="450" y="474"/>
                </a:lnTo>
                <a:lnTo>
                  <a:pt x="431" y="478"/>
                </a:lnTo>
                <a:lnTo>
                  <a:pt x="414" y="480"/>
                </a:lnTo>
                <a:lnTo>
                  <a:pt x="394" y="484"/>
                </a:lnTo>
                <a:lnTo>
                  <a:pt x="375" y="489"/>
                </a:lnTo>
                <a:lnTo>
                  <a:pt x="356" y="493"/>
                </a:lnTo>
                <a:lnTo>
                  <a:pt x="341" y="499"/>
                </a:lnTo>
                <a:lnTo>
                  <a:pt x="327" y="503"/>
                </a:lnTo>
                <a:lnTo>
                  <a:pt x="319" y="505"/>
                </a:lnTo>
                <a:lnTo>
                  <a:pt x="316" y="507"/>
                </a:lnTo>
                <a:lnTo>
                  <a:pt x="312" y="516"/>
                </a:lnTo>
                <a:lnTo>
                  <a:pt x="304" y="543"/>
                </a:lnTo>
                <a:lnTo>
                  <a:pt x="292" y="582"/>
                </a:lnTo>
                <a:lnTo>
                  <a:pt x="277" y="626"/>
                </a:lnTo>
                <a:lnTo>
                  <a:pt x="262" y="670"/>
                </a:lnTo>
                <a:lnTo>
                  <a:pt x="248" y="712"/>
                </a:lnTo>
                <a:lnTo>
                  <a:pt x="235" y="745"/>
                </a:lnTo>
                <a:lnTo>
                  <a:pt x="227" y="762"/>
                </a:lnTo>
                <a:lnTo>
                  <a:pt x="219" y="779"/>
                </a:lnTo>
                <a:lnTo>
                  <a:pt x="210" y="808"/>
                </a:lnTo>
                <a:lnTo>
                  <a:pt x="198" y="845"/>
                </a:lnTo>
                <a:lnTo>
                  <a:pt x="189" y="885"/>
                </a:lnTo>
                <a:lnTo>
                  <a:pt x="177" y="925"/>
                </a:lnTo>
                <a:lnTo>
                  <a:pt x="167" y="958"/>
                </a:lnTo>
                <a:lnTo>
                  <a:pt x="162" y="981"/>
                </a:lnTo>
                <a:lnTo>
                  <a:pt x="160" y="991"/>
                </a:lnTo>
                <a:lnTo>
                  <a:pt x="158" y="1004"/>
                </a:lnTo>
                <a:lnTo>
                  <a:pt x="154" y="1035"/>
                </a:lnTo>
                <a:lnTo>
                  <a:pt x="148" y="1070"/>
                </a:lnTo>
                <a:lnTo>
                  <a:pt x="146" y="1094"/>
                </a:lnTo>
                <a:lnTo>
                  <a:pt x="142" y="1175"/>
                </a:lnTo>
                <a:lnTo>
                  <a:pt x="137" y="1338"/>
                </a:lnTo>
                <a:lnTo>
                  <a:pt x="135" y="1511"/>
                </a:lnTo>
                <a:lnTo>
                  <a:pt x="142" y="1615"/>
                </a:lnTo>
                <a:lnTo>
                  <a:pt x="167" y="1619"/>
                </a:lnTo>
                <a:lnTo>
                  <a:pt x="165" y="1625"/>
                </a:lnTo>
                <a:lnTo>
                  <a:pt x="162" y="1640"/>
                </a:lnTo>
                <a:lnTo>
                  <a:pt x="156" y="1657"/>
                </a:lnTo>
                <a:lnTo>
                  <a:pt x="154" y="1675"/>
                </a:lnTo>
                <a:lnTo>
                  <a:pt x="156" y="1692"/>
                </a:lnTo>
                <a:lnTo>
                  <a:pt x="162" y="1713"/>
                </a:lnTo>
                <a:lnTo>
                  <a:pt x="165" y="1730"/>
                </a:lnTo>
                <a:lnTo>
                  <a:pt x="167" y="1738"/>
                </a:lnTo>
                <a:lnTo>
                  <a:pt x="167" y="1782"/>
                </a:lnTo>
                <a:lnTo>
                  <a:pt x="98" y="1878"/>
                </a:lnTo>
                <a:lnTo>
                  <a:pt x="94" y="1888"/>
                </a:lnTo>
                <a:lnTo>
                  <a:pt x="85" y="1917"/>
                </a:lnTo>
                <a:lnTo>
                  <a:pt x="73" y="1957"/>
                </a:lnTo>
                <a:lnTo>
                  <a:pt x="58" y="2005"/>
                </a:lnTo>
                <a:lnTo>
                  <a:pt x="40" y="2057"/>
                </a:lnTo>
                <a:lnTo>
                  <a:pt x="25" y="2111"/>
                </a:lnTo>
                <a:lnTo>
                  <a:pt x="13" y="2157"/>
                </a:lnTo>
                <a:lnTo>
                  <a:pt x="6" y="2195"/>
                </a:lnTo>
                <a:lnTo>
                  <a:pt x="0" y="2251"/>
                </a:lnTo>
                <a:lnTo>
                  <a:pt x="0" y="2291"/>
                </a:lnTo>
                <a:lnTo>
                  <a:pt x="0" y="2318"/>
                </a:lnTo>
                <a:lnTo>
                  <a:pt x="2" y="2326"/>
                </a:lnTo>
                <a:lnTo>
                  <a:pt x="90" y="2345"/>
                </a:lnTo>
                <a:lnTo>
                  <a:pt x="98" y="2337"/>
                </a:lnTo>
                <a:lnTo>
                  <a:pt x="115" y="2318"/>
                </a:lnTo>
                <a:lnTo>
                  <a:pt x="142" y="2289"/>
                </a:lnTo>
                <a:lnTo>
                  <a:pt x="173" y="2255"/>
                </a:lnTo>
                <a:lnTo>
                  <a:pt x="204" y="2222"/>
                </a:lnTo>
                <a:lnTo>
                  <a:pt x="231" y="2191"/>
                </a:lnTo>
                <a:lnTo>
                  <a:pt x="252" y="2168"/>
                </a:lnTo>
                <a:lnTo>
                  <a:pt x="260" y="2155"/>
                </a:lnTo>
                <a:lnTo>
                  <a:pt x="267" y="2134"/>
                </a:lnTo>
                <a:lnTo>
                  <a:pt x="283" y="2099"/>
                </a:lnTo>
                <a:lnTo>
                  <a:pt x="298" y="2061"/>
                </a:lnTo>
                <a:lnTo>
                  <a:pt x="304" y="2026"/>
                </a:lnTo>
                <a:lnTo>
                  <a:pt x="306" y="1965"/>
                </a:lnTo>
                <a:lnTo>
                  <a:pt x="312" y="1870"/>
                </a:lnTo>
                <a:lnTo>
                  <a:pt x="317" y="1784"/>
                </a:lnTo>
                <a:lnTo>
                  <a:pt x="319" y="1746"/>
                </a:lnTo>
                <a:lnTo>
                  <a:pt x="316" y="1736"/>
                </a:lnTo>
                <a:lnTo>
                  <a:pt x="306" y="1713"/>
                </a:lnTo>
                <a:lnTo>
                  <a:pt x="294" y="1696"/>
                </a:lnTo>
                <a:lnTo>
                  <a:pt x="283" y="1694"/>
                </a:lnTo>
                <a:lnTo>
                  <a:pt x="281" y="1680"/>
                </a:lnTo>
                <a:lnTo>
                  <a:pt x="279" y="1650"/>
                </a:lnTo>
                <a:lnTo>
                  <a:pt x="277" y="1611"/>
                </a:lnTo>
                <a:lnTo>
                  <a:pt x="279" y="1582"/>
                </a:lnTo>
                <a:lnTo>
                  <a:pt x="283" y="1557"/>
                </a:lnTo>
                <a:lnTo>
                  <a:pt x="287" y="1527"/>
                </a:lnTo>
                <a:lnTo>
                  <a:pt x="289" y="1500"/>
                </a:lnTo>
                <a:lnTo>
                  <a:pt x="287" y="1479"/>
                </a:lnTo>
                <a:lnTo>
                  <a:pt x="285" y="1456"/>
                </a:lnTo>
                <a:lnTo>
                  <a:pt x="291" y="1421"/>
                </a:lnTo>
                <a:lnTo>
                  <a:pt x="300" y="1386"/>
                </a:lnTo>
                <a:lnTo>
                  <a:pt x="308" y="1361"/>
                </a:lnTo>
                <a:lnTo>
                  <a:pt x="314" y="1335"/>
                </a:lnTo>
                <a:lnTo>
                  <a:pt x="317" y="1296"/>
                </a:lnTo>
                <a:lnTo>
                  <a:pt x="319" y="1260"/>
                </a:lnTo>
                <a:lnTo>
                  <a:pt x="319" y="1239"/>
                </a:lnTo>
                <a:lnTo>
                  <a:pt x="323" y="1229"/>
                </a:lnTo>
                <a:lnTo>
                  <a:pt x="329" y="1217"/>
                </a:lnTo>
                <a:lnTo>
                  <a:pt x="335" y="1208"/>
                </a:lnTo>
                <a:lnTo>
                  <a:pt x="339" y="1198"/>
                </a:lnTo>
                <a:lnTo>
                  <a:pt x="337" y="1187"/>
                </a:lnTo>
                <a:lnTo>
                  <a:pt x="331" y="1173"/>
                </a:lnTo>
                <a:lnTo>
                  <a:pt x="325" y="1158"/>
                </a:lnTo>
                <a:lnTo>
                  <a:pt x="327" y="1143"/>
                </a:lnTo>
                <a:lnTo>
                  <a:pt x="335" y="1125"/>
                </a:lnTo>
                <a:lnTo>
                  <a:pt x="344" y="1104"/>
                </a:lnTo>
                <a:lnTo>
                  <a:pt x="352" y="1089"/>
                </a:lnTo>
                <a:lnTo>
                  <a:pt x="356" y="1083"/>
                </a:lnTo>
                <a:lnTo>
                  <a:pt x="360" y="1083"/>
                </a:lnTo>
                <a:lnTo>
                  <a:pt x="366" y="1083"/>
                </a:lnTo>
                <a:lnTo>
                  <a:pt x="371" y="1093"/>
                </a:lnTo>
                <a:lnTo>
                  <a:pt x="371" y="1118"/>
                </a:lnTo>
                <a:lnTo>
                  <a:pt x="368" y="1156"/>
                </a:lnTo>
                <a:lnTo>
                  <a:pt x="364" y="1202"/>
                </a:lnTo>
                <a:lnTo>
                  <a:pt x="358" y="1246"/>
                </a:lnTo>
                <a:lnTo>
                  <a:pt x="352" y="1283"/>
                </a:lnTo>
                <a:lnTo>
                  <a:pt x="348" y="1321"/>
                </a:lnTo>
                <a:lnTo>
                  <a:pt x="348" y="1369"/>
                </a:lnTo>
                <a:lnTo>
                  <a:pt x="348" y="1413"/>
                </a:lnTo>
                <a:lnTo>
                  <a:pt x="346" y="1442"/>
                </a:lnTo>
                <a:lnTo>
                  <a:pt x="341" y="1475"/>
                </a:lnTo>
                <a:lnTo>
                  <a:pt x="331" y="1523"/>
                </a:lnTo>
                <a:lnTo>
                  <a:pt x="321" y="1575"/>
                </a:lnTo>
                <a:lnTo>
                  <a:pt x="319" y="1611"/>
                </a:lnTo>
                <a:lnTo>
                  <a:pt x="323" y="1646"/>
                </a:lnTo>
                <a:lnTo>
                  <a:pt x="331" y="1694"/>
                </a:lnTo>
                <a:lnTo>
                  <a:pt x="337" y="1738"/>
                </a:lnTo>
                <a:lnTo>
                  <a:pt x="339" y="1755"/>
                </a:lnTo>
                <a:lnTo>
                  <a:pt x="371" y="1755"/>
                </a:lnTo>
                <a:lnTo>
                  <a:pt x="369" y="1773"/>
                </a:lnTo>
                <a:lnTo>
                  <a:pt x="366" y="1819"/>
                </a:lnTo>
                <a:lnTo>
                  <a:pt x="366" y="1884"/>
                </a:lnTo>
                <a:lnTo>
                  <a:pt x="379" y="1963"/>
                </a:lnTo>
                <a:lnTo>
                  <a:pt x="391" y="2003"/>
                </a:lnTo>
                <a:lnTo>
                  <a:pt x="402" y="2039"/>
                </a:lnTo>
                <a:lnTo>
                  <a:pt x="416" y="2074"/>
                </a:lnTo>
                <a:lnTo>
                  <a:pt x="425" y="2107"/>
                </a:lnTo>
                <a:lnTo>
                  <a:pt x="435" y="2136"/>
                </a:lnTo>
                <a:lnTo>
                  <a:pt x="443" y="2160"/>
                </a:lnTo>
                <a:lnTo>
                  <a:pt x="448" y="2180"/>
                </a:lnTo>
                <a:lnTo>
                  <a:pt x="448" y="2195"/>
                </a:lnTo>
                <a:lnTo>
                  <a:pt x="443" y="2224"/>
                </a:lnTo>
                <a:lnTo>
                  <a:pt x="437" y="2260"/>
                </a:lnTo>
                <a:lnTo>
                  <a:pt x="427" y="2295"/>
                </a:lnTo>
                <a:lnTo>
                  <a:pt x="419" y="2320"/>
                </a:lnTo>
                <a:lnTo>
                  <a:pt x="414" y="2378"/>
                </a:lnTo>
                <a:lnTo>
                  <a:pt x="410" y="2483"/>
                </a:lnTo>
                <a:lnTo>
                  <a:pt x="408" y="2589"/>
                </a:lnTo>
                <a:lnTo>
                  <a:pt x="408" y="2652"/>
                </a:lnTo>
                <a:lnTo>
                  <a:pt x="414" y="2721"/>
                </a:lnTo>
                <a:lnTo>
                  <a:pt x="425" y="2839"/>
                </a:lnTo>
                <a:lnTo>
                  <a:pt x="439" y="2956"/>
                </a:lnTo>
                <a:lnTo>
                  <a:pt x="452" y="3021"/>
                </a:lnTo>
                <a:lnTo>
                  <a:pt x="460" y="3042"/>
                </a:lnTo>
                <a:lnTo>
                  <a:pt x="468" y="3063"/>
                </a:lnTo>
                <a:lnTo>
                  <a:pt x="471" y="3084"/>
                </a:lnTo>
                <a:lnTo>
                  <a:pt x="471" y="3102"/>
                </a:lnTo>
                <a:lnTo>
                  <a:pt x="464" y="3117"/>
                </a:lnTo>
                <a:lnTo>
                  <a:pt x="452" y="3132"/>
                </a:lnTo>
                <a:lnTo>
                  <a:pt x="439" y="3148"/>
                </a:lnTo>
                <a:lnTo>
                  <a:pt x="431" y="3165"/>
                </a:lnTo>
                <a:lnTo>
                  <a:pt x="431" y="3177"/>
                </a:lnTo>
                <a:lnTo>
                  <a:pt x="435" y="3192"/>
                </a:lnTo>
                <a:lnTo>
                  <a:pt x="443" y="3207"/>
                </a:lnTo>
                <a:lnTo>
                  <a:pt x="454" y="3225"/>
                </a:lnTo>
                <a:lnTo>
                  <a:pt x="466" y="3240"/>
                </a:lnTo>
                <a:lnTo>
                  <a:pt x="479" y="3251"/>
                </a:lnTo>
                <a:lnTo>
                  <a:pt x="496" y="3257"/>
                </a:lnTo>
                <a:lnTo>
                  <a:pt x="512" y="3257"/>
                </a:lnTo>
                <a:lnTo>
                  <a:pt x="529" y="3253"/>
                </a:lnTo>
                <a:lnTo>
                  <a:pt x="546" y="3248"/>
                </a:lnTo>
                <a:lnTo>
                  <a:pt x="566" y="3240"/>
                </a:lnTo>
                <a:lnTo>
                  <a:pt x="581" y="3232"/>
                </a:lnTo>
                <a:lnTo>
                  <a:pt x="596" y="3223"/>
                </a:lnTo>
                <a:lnTo>
                  <a:pt x="608" y="3211"/>
                </a:lnTo>
                <a:lnTo>
                  <a:pt x="614" y="3198"/>
                </a:lnTo>
                <a:lnTo>
                  <a:pt x="616" y="3180"/>
                </a:lnTo>
                <a:lnTo>
                  <a:pt x="614" y="3150"/>
                </a:lnTo>
                <a:lnTo>
                  <a:pt x="616" y="3129"/>
                </a:lnTo>
                <a:lnTo>
                  <a:pt x="618" y="3111"/>
                </a:lnTo>
                <a:lnTo>
                  <a:pt x="620" y="3098"/>
                </a:lnTo>
                <a:lnTo>
                  <a:pt x="627" y="3071"/>
                </a:lnTo>
                <a:lnTo>
                  <a:pt x="639" y="3034"/>
                </a:lnTo>
                <a:lnTo>
                  <a:pt x="650" y="3002"/>
                </a:lnTo>
                <a:lnTo>
                  <a:pt x="656" y="2988"/>
                </a:lnTo>
                <a:lnTo>
                  <a:pt x="679" y="3077"/>
                </a:lnTo>
                <a:lnTo>
                  <a:pt x="677" y="3088"/>
                </a:lnTo>
                <a:lnTo>
                  <a:pt x="673" y="3115"/>
                </a:lnTo>
                <a:lnTo>
                  <a:pt x="670" y="3144"/>
                </a:lnTo>
                <a:lnTo>
                  <a:pt x="672" y="3165"/>
                </a:lnTo>
                <a:lnTo>
                  <a:pt x="677" y="3171"/>
                </a:lnTo>
                <a:lnTo>
                  <a:pt x="691" y="3177"/>
                </a:lnTo>
                <a:lnTo>
                  <a:pt x="708" y="3182"/>
                </a:lnTo>
                <a:lnTo>
                  <a:pt x="727" y="3186"/>
                </a:lnTo>
                <a:lnTo>
                  <a:pt x="747" y="3188"/>
                </a:lnTo>
                <a:lnTo>
                  <a:pt x="766" y="3190"/>
                </a:lnTo>
                <a:lnTo>
                  <a:pt x="781" y="3188"/>
                </a:lnTo>
                <a:lnTo>
                  <a:pt x="793" y="3184"/>
                </a:lnTo>
                <a:lnTo>
                  <a:pt x="808" y="3169"/>
                </a:lnTo>
                <a:lnTo>
                  <a:pt x="820" y="3148"/>
                </a:lnTo>
                <a:lnTo>
                  <a:pt x="829" y="3129"/>
                </a:lnTo>
                <a:lnTo>
                  <a:pt x="833" y="3121"/>
                </a:lnTo>
                <a:lnTo>
                  <a:pt x="837" y="3123"/>
                </a:lnTo>
                <a:lnTo>
                  <a:pt x="850" y="3125"/>
                </a:lnTo>
                <a:lnTo>
                  <a:pt x="868" y="3125"/>
                </a:lnTo>
                <a:lnTo>
                  <a:pt x="889" y="3117"/>
                </a:lnTo>
                <a:lnTo>
                  <a:pt x="908" y="3098"/>
                </a:lnTo>
                <a:lnTo>
                  <a:pt x="926" y="3065"/>
                </a:lnTo>
                <a:lnTo>
                  <a:pt x="937" y="3034"/>
                </a:lnTo>
                <a:lnTo>
                  <a:pt x="937" y="3009"/>
                </a:lnTo>
                <a:lnTo>
                  <a:pt x="931" y="3000"/>
                </a:lnTo>
                <a:lnTo>
                  <a:pt x="922" y="2994"/>
                </a:lnTo>
                <a:lnTo>
                  <a:pt x="910" y="2986"/>
                </a:lnTo>
                <a:lnTo>
                  <a:pt x="899" y="2983"/>
                </a:lnTo>
                <a:lnTo>
                  <a:pt x="885" y="2979"/>
                </a:lnTo>
                <a:lnTo>
                  <a:pt x="874" y="2975"/>
                </a:lnTo>
                <a:lnTo>
                  <a:pt x="866" y="2973"/>
                </a:lnTo>
                <a:lnTo>
                  <a:pt x="864" y="2973"/>
                </a:lnTo>
                <a:lnTo>
                  <a:pt x="866" y="2967"/>
                </a:lnTo>
                <a:lnTo>
                  <a:pt x="874" y="2948"/>
                </a:lnTo>
                <a:lnTo>
                  <a:pt x="881" y="2921"/>
                </a:lnTo>
                <a:lnTo>
                  <a:pt x="893" y="2888"/>
                </a:lnTo>
                <a:lnTo>
                  <a:pt x="904" y="2852"/>
                </a:lnTo>
                <a:lnTo>
                  <a:pt x="916" y="2812"/>
                </a:lnTo>
                <a:lnTo>
                  <a:pt x="924" y="2775"/>
                </a:lnTo>
                <a:lnTo>
                  <a:pt x="929" y="2741"/>
                </a:lnTo>
                <a:lnTo>
                  <a:pt x="933" y="2671"/>
                </a:lnTo>
                <a:lnTo>
                  <a:pt x="931" y="2600"/>
                </a:lnTo>
                <a:lnTo>
                  <a:pt x="926" y="2543"/>
                </a:lnTo>
                <a:lnTo>
                  <a:pt x="920" y="2512"/>
                </a:lnTo>
                <a:lnTo>
                  <a:pt x="920" y="2495"/>
                </a:lnTo>
                <a:lnTo>
                  <a:pt x="926" y="2472"/>
                </a:lnTo>
                <a:lnTo>
                  <a:pt x="931" y="2445"/>
                </a:lnTo>
                <a:lnTo>
                  <a:pt x="929" y="2422"/>
                </a:lnTo>
                <a:lnTo>
                  <a:pt x="924" y="2408"/>
                </a:lnTo>
                <a:lnTo>
                  <a:pt x="914" y="2389"/>
                </a:lnTo>
                <a:lnTo>
                  <a:pt x="906" y="2366"/>
                </a:lnTo>
                <a:lnTo>
                  <a:pt x="897" y="2343"/>
                </a:lnTo>
                <a:lnTo>
                  <a:pt x="887" y="2318"/>
                </a:lnTo>
                <a:lnTo>
                  <a:pt x="881" y="2293"/>
                </a:lnTo>
                <a:lnTo>
                  <a:pt x="875" y="2272"/>
                </a:lnTo>
                <a:lnTo>
                  <a:pt x="875" y="2255"/>
                </a:lnTo>
                <a:lnTo>
                  <a:pt x="879" y="2232"/>
                </a:lnTo>
                <a:lnTo>
                  <a:pt x="889" y="2195"/>
                </a:lnTo>
                <a:lnTo>
                  <a:pt x="899" y="2149"/>
                </a:lnTo>
                <a:lnTo>
                  <a:pt x="912" y="2097"/>
                </a:lnTo>
                <a:lnTo>
                  <a:pt x="926" y="2045"/>
                </a:lnTo>
                <a:lnTo>
                  <a:pt x="937" y="1999"/>
                </a:lnTo>
                <a:lnTo>
                  <a:pt x="949" y="1959"/>
                </a:lnTo>
                <a:lnTo>
                  <a:pt x="956" y="1934"/>
                </a:lnTo>
                <a:lnTo>
                  <a:pt x="964" y="1903"/>
                </a:lnTo>
                <a:lnTo>
                  <a:pt x="976" y="1849"/>
                </a:lnTo>
                <a:lnTo>
                  <a:pt x="989" y="1780"/>
                </a:lnTo>
                <a:lnTo>
                  <a:pt x="1002" y="1705"/>
                </a:lnTo>
                <a:lnTo>
                  <a:pt x="1014" y="1628"/>
                </a:lnTo>
                <a:lnTo>
                  <a:pt x="1024" y="1559"/>
                </a:lnTo>
                <a:lnTo>
                  <a:pt x="1028" y="1502"/>
                </a:lnTo>
                <a:lnTo>
                  <a:pt x="1026" y="1467"/>
                </a:lnTo>
                <a:lnTo>
                  <a:pt x="1018" y="1442"/>
                </a:lnTo>
                <a:lnTo>
                  <a:pt x="1010" y="1415"/>
                </a:lnTo>
                <a:lnTo>
                  <a:pt x="1001" y="1388"/>
                </a:lnTo>
                <a:lnTo>
                  <a:pt x="991" y="1361"/>
                </a:lnTo>
                <a:lnTo>
                  <a:pt x="983" y="1338"/>
                </a:lnTo>
                <a:lnTo>
                  <a:pt x="976" y="1315"/>
                </a:lnTo>
                <a:lnTo>
                  <a:pt x="970" y="1298"/>
                </a:lnTo>
                <a:lnTo>
                  <a:pt x="968" y="1287"/>
                </a:lnTo>
                <a:lnTo>
                  <a:pt x="970" y="1246"/>
                </a:lnTo>
                <a:lnTo>
                  <a:pt x="977" y="1183"/>
                </a:lnTo>
                <a:lnTo>
                  <a:pt x="985" y="1123"/>
                </a:lnTo>
                <a:lnTo>
                  <a:pt x="989" y="1098"/>
                </a:lnTo>
                <a:lnTo>
                  <a:pt x="989" y="1104"/>
                </a:lnTo>
                <a:lnTo>
                  <a:pt x="993" y="1119"/>
                </a:lnTo>
                <a:lnTo>
                  <a:pt x="999" y="1141"/>
                </a:lnTo>
                <a:lnTo>
                  <a:pt x="1008" y="1166"/>
                </a:lnTo>
                <a:lnTo>
                  <a:pt x="1022" y="1191"/>
                </a:lnTo>
                <a:lnTo>
                  <a:pt x="1043" y="1212"/>
                </a:lnTo>
                <a:lnTo>
                  <a:pt x="1070" y="1227"/>
                </a:lnTo>
                <a:lnTo>
                  <a:pt x="1104" y="1231"/>
                </a:lnTo>
                <a:lnTo>
                  <a:pt x="1139" y="1225"/>
                </a:lnTo>
                <a:lnTo>
                  <a:pt x="1164" y="1212"/>
                </a:lnTo>
                <a:lnTo>
                  <a:pt x="1183" y="1192"/>
                </a:lnTo>
                <a:lnTo>
                  <a:pt x="1195" y="1173"/>
                </a:lnTo>
                <a:lnTo>
                  <a:pt x="1203" y="1152"/>
                </a:lnTo>
                <a:lnTo>
                  <a:pt x="1206" y="1135"/>
                </a:lnTo>
                <a:lnTo>
                  <a:pt x="1208" y="1121"/>
                </a:lnTo>
                <a:lnTo>
                  <a:pt x="1208" y="1118"/>
                </a:lnTo>
                <a:lnTo>
                  <a:pt x="1210" y="1112"/>
                </a:lnTo>
                <a:lnTo>
                  <a:pt x="1214" y="1096"/>
                </a:lnTo>
                <a:lnTo>
                  <a:pt x="1216" y="1079"/>
                </a:lnTo>
                <a:lnTo>
                  <a:pt x="1218" y="1066"/>
                </a:lnTo>
                <a:lnTo>
                  <a:pt x="1222" y="1056"/>
                </a:lnTo>
                <a:lnTo>
                  <a:pt x="1230" y="1045"/>
                </a:lnTo>
                <a:lnTo>
                  <a:pt x="1235" y="1031"/>
                </a:lnTo>
                <a:lnTo>
                  <a:pt x="1237" y="1018"/>
                </a:lnTo>
                <a:lnTo>
                  <a:pt x="1235" y="1008"/>
                </a:lnTo>
                <a:lnTo>
                  <a:pt x="1231" y="1000"/>
                </a:lnTo>
                <a:lnTo>
                  <a:pt x="1230" y="997"/>
                </a:lnTo>
                <a:lnTo>
                  <a:pt x="1230" y="995"/>
                </a:lnTo>
                <a:lnTo>
                  <a:pt x="1233" y="995"/>
                </a:lnTo>
                <a:lnTo>
                  <a:pt x="1241" y="995"/>
                </a:lnTo>
                <a:lnTo>
                  <a:pt x="1251" y="989"/>
                </a:lnTo>
                <a:lnTo>
                  <a:pt x="1256" y="977"/>
                </a:lnTo>
                <a:lnTo>
                  <a:pt x="1255" y="972"/>
                </a:lnTo>
                <a:lnTo>
                  <a:pt x="1249" y="966"/>
                </a:lnTo>
                <a:lnTo>
                  <a:pt x="1237" y="960"/>
                </a:lnTo>
                <a:lnTo>
                  <a:pt x="1226" y="956"/>
                </a:lnTo>
                <a:lnTo>
                  <a:pt x="1212" y="954"/>
                </a:lnTo>
                <a:lnTo>
                  <a:pt x="1199" y="954"/>
                </a:lnTo>
                <a:lnTo>
                  <a:pt x="1187" y="954"/>
                </a:lnTo>
                <a:lnTo>
                  <a:pt x="1181" y="954"/>
                </a:lnTo>
                <a:lnTo>
                  <a:pt x="1178" y="947"/>
                </a:lnTo>
                <a:lnTo>
                  <a:pt x="1180" y="927"/>
                </a:lnTo>
                <a:lnTo>
                  <a:pt x="1183" y="908"/>
                </a:lnTo>
                <a:lnTo>
                  <a:pt x="1185" y="899"/>
                </a:lnTo>
                <a:lnTo>
                  <a:pt x="1183" y="893"/>
                </a:lnTo>
                <a:lnTo>
                  <a:pt x="1180" y="877"/>
                </a:lnTo>
                <a:lnTo>
                  <a:pt x="1172" y="868"/>
                </a:lnTo>
                <a:lnTo>
                  <a:pt x="1156" y="87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A7AF520-B7A9-8779-CDA3-5D497EC1C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>
                <a:cs typeface="FreesiaUPC" panose="020B0604020202020204" pitchFamily="34" charset="-34"/>
              </a:rPr>
              <a:t>วัตถุประสงค์</a:t>
            </a:r>
            <a:endParaRPr lang="th-TH" altLang="th-TH">
              <a:cs typeface="FreesiaUPC" panose="020B0604020202020204" pitchFamily="34" charset="-34"/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7905E536-766E-65EA-8A95-5B941DC8A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752600"/>
            <a:ext cx="5695950" cy="1219200"/>
          </a:xfrm>
          <a:prstGeom prst="roundRect">
            <a:avLst>
              <a:gd name="adj" fmla="val 16667"/>
            </a:avLst>
          </a:prstGeom>
          <a:solidFill>
            <a:srgbClr val="FFECCF">
              <a:alpha val="34117"/>
            </a:srgbClr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535BB5D4-AD97-366E-9EF0-3C860BA2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6" y="1878013"/>
            <a:ext cx="5375275" cy="10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th-TH" sz="3400" b="1">
                <a:solidFill>
                  <a:schemeClr val="tx2"/>
                </a:solidFill>
                <a:latin typeface="Browallia New" pitchFamily="34" charset="-34"/>
                <a:cs typeface="FreesiaUPC" pitchFamily="34" charset="-34"/>
              </a:rPr>
              <a:t>ให้ผู้บริหารของส่วนราชการมีความคล่องตัวในการบริหาร</a:t>
            </a:r>
            <a:r>
              <a:rPr lang="th-TH" sz="3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8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“</a:t>
            </a:r>
            <a:r>
              <a:rPr lang="th-TH" sz="4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คน</a:t>
            </a:r>
            <a:r>
              <a:rPr lang="th-TH" sz="38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”</a:t>
            </a:r>
            <a:endParaRPr lang="en-US" sz="3800" b="1">
              <a:solidFill>
                <a:srgbClr val="0000CC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6A03ADC5-67D8-5F9E-26D3-2BB113A428BE}"/>
              </a:ext>
            </a:extLst>
          </p:cNvPr>
          <p:cNvSpPr>
            <a:spLocks/>
          </p:cNvSpPr>
          <p:nvPr/>
        </p:nvSpPr>
        <p:spPr bwMode="gray">
          <a:xfrm rot="325967" flipH="1" flipV="1">
            <a:off x="3467100" y="2035176"/>
            <a:ext cx="97790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4D26B2AC-8179-8F08-BB7D-50D23B5F2F28}"/>
              </a:ext>
            </a:extLst>
          </p:cNvPr>
          <p:cNvSpPr>
            <a:spLocks/>
          </p:cNvSpPr>
          <p:nvPr/>
        </p:nvSpPr>
        <p:spPr bwMode="gray">
          <a:xfrm flipH="1">
            <a:off x="3454400" y="4625976"/>
            <a:ext cx="97790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01" name="Freeform 24">
            <a:extLst>
              <a:ext uri="{FF2B5EF4-FFF2-40B4-BE49-F238E27FC236}">
                <a16:creationId xmlns:a16="http://schemas.microsoft.com/office/drawing/2014/main" id="{B2D14F11-7719-D6DE-9B33-0FBD0269077C}"/>
              </a:ext>
            </a:extLst>
          </p:cNvPr>
          <p:cNvSpPr>
            <a:spLocks/>
          </p:cNvSpPr>
          <p:nvPr/>
        </p:nvSpPr>
        <p:spPr bwMode="gray">
          <a:xfrm rot="20444339" flipH="1">
            <a:off x="3536950" y="3487739"/>
            <a:ext cx="908050" cy="10128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AA906"/>
              </a:gs>
              <a:gs pos="100000">
                <a:srgbClr val="FDE4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8202" name="AutoShape 26">
            <a:extLst>
              <a:ext uri="{FF2B5EF4-FFF2-40B4-BE49-F238E27FC236}">
                <a16:creationId xmlns:a16="http://schemas.microsoft.com/office/drawing/2014/main" id="{8203161D-6754-ACCA-D834-81D3855E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3352800"/>
            <a:ext cx="5695950" cy="1219200"/>
          </a:xfrm>
          <a:prstGeom prst="roundRect">
            <a:avLst>
              <a:gd name="adj" fmla="val 16667"/>
            </a:avLst>
          </a:prstGeom>
          <a:solidFill>
            <a:srgbClr val="FFF6CF">
              <a:alpha val="34117"/>
            </a:srgbClr>
          </a:solidFill>
          <a:ln w="381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203" name="AutoShape 29">
            <a:extLst>
              <a:ext uri="{FF2B5EF4-FFF2-40B4-BE49-F238E27FC236}">
                <a16:creationId xmlns:a16="http://schemas.microsoft.com/office/drawing/2014/main" id="{C7B4CA87-2410-E1F5-B118-F39056A5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4876800"/>
            <a:ext cx="5695950" cy="1219200"/>
          </a:xfrm>
          <a:prstGeom prst="roundRect">
            <a:avLst>
              <a:gd name="adj" fmla="val 16667"/>
            </a:avLst>
          </a:prstGeom>
          <a:solidFill>
            <a:srgbClr val="EFFCFF">
              <a:alpha val="34117"/>
            </a:srgb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id="{2B5D441D-F11D-2DB6-0361-02FC7FA9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6" y="3438525"/>
            <a:ext cx="5375275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h-TH" sz="3400" b="1">
                <a:solidFill>
                  <a:schemeClr val="tx2"/>
                </a:solidFill>
                <a:latin typeface="Browallia New" pitchFamily="34" charset="-34"/>
                <a:cs typeface="FreesiaUPC" pitchFamily="34" charset="-34"/>
              </a:rPr>
              <a:t>ให้ข้าราชการมีหลักประกัน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th-TH" sz="34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“</a:t>
            </a:r>
            <a:r>
              <a:rPr lang="th-TH" sz="4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ความเป็นธรรม</a:t>
            </a:r>
            <a:r>
              <a:rPr lang="th-TH" sz="34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”</a:t>
            </a:r>
            <a:endParaRPr lang="en-US" sz="3800" b="1">
              <a:solidFill>
                <a:srgbClr val="0000CC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3040" name="Text Box 32">
            <a:extLst>
              <a:ext uri="{FF2B5EF4-FFF2-40B4-BE49-F238E27FC236}">
                <a16:creationId xmlns:a16="http://schemas.microsoft.com/office/drawing/2014/main" id="{EF884FC7-A9A7-05BD-CF2C-511FA603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6" y="5181601"/>
            <a:ext cx="5375275" cy="69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h-TH" sz="3400" b="1">
                <a:solidFill>
                  <a:schemeClr val="tx2"/>
                </a:solidFill>
                <a:latin typeface="Browallia New" pitchFamily="34" charset="-34"/>
                <a:cs typeface="FreesiaUPC" pitchFamily="34" charset="-34"/>
              </a:rPr>
              <a:t>ให้ข้าราชการ</a:t>
            </a:r>
            <a:r>
              <a:rPr lang="th-TH" sz="3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8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“</a:t>
            </a:r>
            <a:r>
              <a:rPr lang="th-TH" sz="4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มีส่วนร่วม</a:t>
            </a:r>
            <a:r>
              <a:rPr lang="th-TH" sz="3800" b="1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”</a:t>
            </a:r>
            <a:endParaRPr lang="en-US" sz="3800" b="1">
              <a:solidFill>
                <a:srgbClr val="0000CC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8206" name="Freeform 64">
            <a:extLst>
              <a:ext uri="{FF2B5EF4-FFF2-40B4-BE49-F238E27FC236}">
                <a16:creationId xmlns:a16="http://schemas.microsoft.com/office/drawing/2014/main" id="{648830D1-5D31-15D3-2380-DAE12AE7B4E7}"/>
              </a:ext>
            </a:extLst>
          </p:cNvPr>
          <p:cNvSpPr>
            <a:spLocks/>
          </p:cNvSpPr>
          <p:nvPr/>
        </p:nvSpPr>
        <p:spPr bwMode="auto">
          <a:xfrm flipH="1">
            <a:off x="1390651" y="2590801"/>
            <a:ext cx="931863" cy="2949575"/>
          </a:xfrm>
          <a:custGeom>
            <a:avLst/>
            <a:gdLst>
              <a:gd name="T0" fmla="*/ 2147483647 w 914"/>
              <a:gd name="T1" fmla="*/ 2147483647 h 3121"/>
              <a:gd name="T2" fmla="*/ 2147483647 w 914"/>
              <a:gd name="T3" fmla="*/ 2147483647 h 3121"/>
              <a:gd name="T4" fmla="*/ 2147483647 w 914"/>
              <a:gd name="T5" fmla="*/ 2147483647 h 3121"/>
              <a:gd name="T6" fmla="*/ 2147483647 w 914"/>
              <a:gd name="T7" fmla="*/ 2147483647 h 3121"/>
              <a:gd name="T8" fmla="*/ 2147483647 w 914"/>
              <a:gd name="T9" fmla="*/ 2147483647 h 3121"/>
              <a:gd name="T10" fmla="*/ 2147483647 w 914"/>
              <a:gd name="T11" fmla="*/ 2147483647 h 3121"/>
              <a:gd name="T12" fmla="*/ 2147483647 w 914"/>
              <a:gd name="T13" fmla="*/ 2147483647 h 3121"/>
              <a:gd name="T14" fmla="*/ 2147483647 w 914"/>
              <a:gd name="T15" fmla="*/ 2147483647 h 3121"/>
              <a:gd name="T16" fmla="*/ 2147483647 w 914"/>
              <a:gd name="T17" fmla="*/ 2147483647 h 3121"/>
              <a:gd name="T18" fmla="*/ 2147483647 w 914"/>
              <a:gd name="T19" fmla="*/ 2147483647 h 3121"/>
              <a:gd name="T20" fmla="*/ 2147483647 w 914"/>
              <a:gd name="T21" fmla="*/ 2147483647 h 3121"/>
              <a:gd name="T22" fmla="*/ 2147483647 w 914"/>
              <a:gd name="T23" fmla="*/ 2147483647 h 3121"/>
              <a:gd name="T24" fmla="*/ 2147483647 w 914"/>
              <a:gd name="T25" fmla="*/ 2147483647 h 3121"/>
              <a:gd name="T26" fmla="*/ 2147483647 w 914"/>
              <a:gd name="T27" fmla="*/ 2147483647 h 3121"/>
              <a:gd name="T28" fmla="*/ 2147483647 w 914"/>
              <a:gd name="T29" fmla="*/ 2147483647 h 3121"/>
              <a:gd name="T30" fmla="*/ 2147483647 w 914"/>
              <a:gd name="T31" fmla="*/ 2147483647 h 3121"/>
              <a:gd name="T32" fmla="*/ 2147483647 w 914"/>
              <a:gd name="T33" fmla="*/ 2147483647 h 3121"/>
              <a:gd name="T34" fmla="*/ 2147483647 w 914"/>
              <a:gd name="T35" fmla="*/ 2147483647 h 3121"/>
              <a:gd name="T36" fmla="*/ 2147483647 w 914"/>
              <a:gd name="T37" fmla="*/ 2147483647 h 3121"/>
              <a:gd name="T38" fmla="*/ 2147483647 w 914"/>
              <a:gd name="T39" fmla="*/ 2147483647 h 3121"/>
              <a:gd name="T40" fmla="*/ 2147483647 w 914"/>
              <a:gd name="T41" fmla="*/ 2147483647 h 3121"/>
              <a:gd name="T42" fmla="*/ 2147483647 w 914"/>
              <a:gd name="T43" fmla="*/ 2147483647 h 3121"/>
              <a:gd name="T44" fmla="*/ 2147483647 w 914"/>
              <a:gd name="T45" fmla="*/ 2147483647 h 3121"/>
              <a:gd name="T46" fmla="*/ 2147483647 w 914"/>
              <a:gd name="T47" fmla="*/ 2147483647 h 3121"/>
              <a:gd name="T48" fmla="*/ 2147483647 w 914"/>
              <a:gd name="T49" fmla="*/ 2147483647 h 3121"/>
              <a:gd name="T50" fmla="*/ 2147483647 w 914"/>
              <a:gd name="T51" fmla="*/ 2147483647 h 3121"/>
              <a:gd name="T52" fmla="*/ 2147483647 w 914"/>
              <a:gd name="T53" fmla="*/ 2147483647 h 3121"/>
              <a:gd name="T54" fmla="*/ 2147483647 w 914"/>
              <a:gd name="T55" fmla="*/ 2147483647 h 3121"/>
              <a:gd name="T56" fmla="*/ 2147483647 w 914"/>
              <a:gd name="T57" fmla="*/ 2147483647 h 3121"/>
              <a:gd name="T58" fmla="*/ 2147483647 w 914"/>
              <a:gd name="T59" fmla="*/ 2147483647 h 3121"/>
              <a:gd name="T60" fmla="*/ 2147483647 w 914"/>
              <a:gd name="T61" fmla="*/ 2147483647 h 3121"/>
              <a:gd name="T62" fmla="*/ 2147483647 w 914"/>
              <a:gd name="T63" fmla="*/ 2147483647 h 3121"/>
              <a:gd name="T64" fmla="*/ 2147483647 w 914"/>
              <a:gd name="T65" fmla="*/ 2147483647 h 3121"/>
              <a:gd name="T66" fmla="*/ 2147483647 w 914"/>
              <a:gd name="T67" fmla="*/ 2147483647 h 3121"/>
              <a:gd name="T68" fmla="*/ 2147483647 w 914"/>
              <a:gd name="T69" fmla="*/ 2147483647 h 3121"/>
              <a:gd name="T70" fmla="*/ 2147483647 w 914"/>
              <a:gd name="T71" fmla="*/ 2147483647 h 3121"/>
              <a:gd name="T72" fmla="*/ 2147483647 w 914"/>
              <a:gd name="T73" fmla="*/ 2147483647 h 3121"/>
              <a:gd name="T74" fmla="*/ 2147483647 w 914"/>
              <a:gd name="T75" fmla="*/ 2147483647 h 3121"/>
              <a:gd name="T76" fmla="*/ 2147483647 w 914"/>
              <a:gd name="T77" fmla="*/ 2147483647 h 3121"/>
              <a:gd name="T78" fmla="*/ 2147483647 w 914"/>
              <a:gd name="T79" fmla="*/ 2147483647 h 3121"/>
              <a:gd name="T80" fmla="*/ 2147483647 w 914"/>
              <a:gd name="T81" fmla="*/ 2147483647 h 3121"/>
              <a:gd name="T82" fmla="*/ 2147483647 w 914"/>
              <a:gd name="T83" fmla="*/ 2147483647 h 3121"/>
              <a:gd name="T84" fmla="*/ 2147483647 w 914"/>
              <a:gd name="T85" fmla="*/ 2147483647 h 3121"/>
              <a:gd name="T86" fmla="*/ 2147483647 w 914"/>
              <a:gd name="T87" fmla="*/ 2147483647 h 3121"/>
              <a:gd name="T88" fmla="*/ 2147483647 w 914"/>
              <a:gd name="T89" fmla="*/ 2147483647 h 3121"/>
              <a:gd name="T90" fmla="*/ 2147483647 w 914"/>
              <a:gd name="T91" fmla="*/ 2147483647 h 3121"/>
              <a:gd name="T92" fmla="*/ 2147483647 w 914"/>
              <a:gd name="T93" fmla="*/ 2147483647 h 3121"/>
              <a:gd name="T94" fmla="*/ 2147483647 w 914"/>
              <a:gd name="T95" fmla="*/ 2147483647 h 3121"/>
              <a:gd name="T96" fmla="*/ 2147483647 w 914"/>
              <a:gd name="T97" fmla="*/ 2147483647 h 3121"/>
              <a:gd name="T98" fmla="*/ 2147483647 w 914"/>
              <a:gd name="T99" fmla="*/ 2147483647 h 3121"/>
              <a:gd name="T100" fmla="*/ 2147483647 w 914"/>
              <a:gd name="T101" fmla="*/ 2147483647 h 3121"/>
              <a:gd name="T102" fmla="*/ 2147483647 w 914"/>
              <a:gd name="T103" fmla="*/ 2147483647 h 3121"/>
              <a:gd name="T104" fmla="*/ 2147483647 w 914"/>
              <a:gd name="T105" fmla="*/ 2147483647 h 3121"/>
              <a:gd name="T106" fmla="*/ 2147483647 w 914"/>
              <a:gd name="T107" fmla="*/ 0 h 3121"/>
              <a:gd name="T108" fmla="*/ 2147483647 w 914"/>
              <a:gd name="T109" fmla="*/ 2147483647 h 3121"/>
              <a:gd name="T110" fmla="*/ 2147483647 w 914"/>
              <a:gd name="T111" fmla="*/ 2147483647 h 3121"/>
              <a:gd name="T112" fmla="*/ 2147483647 w 914"/>
              <a:gd name="T113" fmla="*/ 2147483647 h 3121"/>
              <a:gd name="T114" fmla="*/ 2147483647 w 914"/>
              <a:gd name="T115" fmla="*/ 2147483647 h 3121"/>
              <a:gd name="T116" fmla="*/ 2147483647 w 914"/>
              <a:gd name="T117" fmla="*/ 2147483647 h 3121"/>
              <a:gd name="T118" fmla="*/ 2147483647 w 914"/>
              <a:gd name="T119" fmla="*/ 2147483647 h 31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4"/>
              <a:gd name="T181" fmla="*/ 0 h 3121"/>
              <a:gd name="T182" fmla="*/ 914 w 914"/>
              <a:gd name="T183" fmla="*/ 3121 h 31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4" h="3121">
                <a:moveTo>
                  <a:pt x="745" y="536"/>
                </a:moveTo>
                <a:lnTo>
                  <a:pt x="749" y="537"/>
                </a:lnTo>
                <a:lnTo>
                  <a:pt x="762" y="543"/>
                </a:lnTo>
                <a:lnTo>
                  <a:pt x="779" y="553"/>
                </a:lnTo>
                <a:lnTo>
                  <a:pt x="799" y="564"/>
                </a:lnTo>
                <a:lnTo>
                  <a:pt x="820" y="582"/>
                </a:lnTo>
                <a:lnTo>
                  <a:pt x="839" y="603"/>
                </a:lnTo>
                <a:lnTo>
                  <a:pt x="854" y="628"/>
                </a:lnTo>
                <a:lnTo>
                  <a:pt x="862" y="657"/>
                </a:lnTo>
                <a:lnTo>
                  <a:pt x="868" y="733"/>
                </a:lnTo>
                <a:lnTo>
                  <a:pt x="868" y="814"/>
                </a:lnTo>
                <a:lnTo>
                  <a:pt x="866" y="893"/>
                </a:lnTo>
                <a:lnTo>
                  <a:pt x="868" y="966"/>
                </a:lnTo>
                <a:lnTo>
                  <a:pt x="868" y="1033"/>
                </a:lnTo>
                <a:lnTo>
                  <a:pt x="864" y="1093"/>
                </a:lnTo>
                <a:lnTo>
                  <a:pt x="858" y="1141"/>
                </a:lnTo>
                <a:lnTo>
                  <a:pt x="851" y="1171"/>
                </a:lnTo>
                <a:lnTo>
                  <a:pt x="847" y="1192"/>
                </a:lnTo>
                <a:lnTo>
                  <a:pt x="847" y="1219"/>
                </a:lnTo>
                <a:lnTo>
                  <a:pt x="849" y="1250"/>
                </a:lnTo>
                <a:lnTo>
                  <a:pt x="856" y="1288"/>
                </a:lnTo>
                <a:lnTo>
                  <a:pt x="860" y="1356"/>
                </a:lnTo>
                <a:lnTo>
                  <a:pt x="858" y="1448"/>
                </a:lnTo>
                <a:lnTo>
                  <a:pt x="852" y="1530"/>
                </a:lnTo>
                <a:lnTo>
                  <a:pt x="851" y="1565"/>
                </a:lnTo>
                <a:lnTo>
                  <a:pt x="839" y="1580"/>
                </a:lnTo>
                <a:lnTo>
                  <a:pt x="843" y="1594"/>
                </a:lnTo>
                <a:lnTo>
                  <a:pt x="851" y="1627"/>
                </a:lnTo>
                <a:lnTo>
                  <a:pt x="860" y="1663"/>
                </a:lnTo>
                <a:lnTo>
                  <a:pt x="870" y="1692"/>
                </a:lnTo>
                <a:lnTo>
                  <a:pt x="876" y="1711"/>
                </a:lnTo>
                <a:lnTo>
                  <a:pt x="879" y="1728"/>
                </a:lnTo>
                <a:lnTo>
                  <a:pt x="876" y="1742"/>
                </a:lnTo>
                <a:lnTo>
                  <a:pt x="866" y="1753"/>
                </a:lnTo>
                <a:lnTo>
                  <a:pt x="854" y="1767"/>
                </a:lnTo>
                <a:lnTo>
                  <a:pt x="849" y="1780"/>
                </a:lnTo>
                <a:lnTo>
                  <a:pt x="845" y="1792"/>
                </a:lnTo>
                <a:lnTo>
                  <a:pt x="843" y="1796"/>
                </a:lnTo>
                <a:lnTo>
                  <a:pt x="887" y="1782"/>
                </a:lnTo>
                <a:lnTo>
                  <a:pt x="893" y="1794"/>
                </a:lnTo>
                <a:lnTo>
                  <a:pt x="902" y="1826"/>
                </a:lnTo>
                <a:lnTo>
                  <a:pt x="912" y="1867"/>
                </a:lnTo>
                <a:lnTo>
                  <a:pt x="914" y="1911"/>
                </a:lnTo>
                <a:lnTo>
                  <a:pt x="906" y="1990"/>
                </a:lnTo>
                <a:lnTo>
                  <a:pt x="899" y="2095"/>
                </a:lnTo>
                <a:lnTo>
                  <a:pt x="891" y="2187"/>
                </a:lnTo>
                <a:lnTo>
                  <a:pt x="889" y="2228"/>
                </a:lnTo>
                <a:lnTo>
                  <a:pt x="752" y="2402"/>
                </a:lnTo>
                <a:lnTo>
                  <a:pt x="687" y="2381"/>
                </a:lnTo>
                <a:lnTo>
                  <a:pt x="706" y="1976"/>
                </a:lnTo>
                <a:lnTo>
                  <a:pt x="706" y="1963"/>
                </a:lnTo>
                <a:lnTo>
                  <a:pt x="710" y="1930"/>
                </a:lnTo>
                <a:lnTo>
                  <a:pt x="720" y="1893"/>
                </a:lnTo>
                <a:lnTo>
                  <a:pt x="739" y="1867"/>
                </a:lnTo>
                <a:lnTo>
                  <a:pt x="764" y="1797"/>
                </a:lnTo>
                <a:lnTo>
                  <a:pt x="758" y="1796"/>
                </a:lnTo>
                <a:lnTo>
                  <a:pt x="747" y="1786"/>
                </a:lnTo>
                <a:lnTo>
                  <a:pt x="741" y="1763"/>
                </a:lnTo>
                <a:lnTo>
                  <a:pt x="747" y="1719"/>
                </a:lnTo>
                <a:lnTo>
                  <a:pt x="758" y="1671"/>
                </a:lnTo>
                <a:lnTo>
                  <a:pt x="764" y="1638"/>
                </a:lnTo>
                <a:lnTo>
                  <a:pt x="764" y="1621"/>
                </a:lnTo>
                <a:lnTo>
                  <a:pt x="764" y="1615"/>
                </a:lnTo>
                <a:lnTo>
                  <a:pt x="772" y="1577"/>
                </a:lnTo>
                <a:lnTo>
                  <a:pt x="733" y="1575"/>
                </a:lnTo>
                <a:lnTo>
                  <a:pt x="733" y="1594"/>
                </a:lnTo>
                <a:lnTo>
                  <a:pt x="733" y="1640"/>
                </a:lnTo>
                <a:lnTo>
                  <a:pt x="731" y="1696"/>
                </a:lnTo>
                <a:lnTo>
                  <a:pt x="724" y="1740"/>
                </a:lnTo>
                <a:lnTo>
                  <a:pt x="712" y="1780"/>
                </a:lnTo>
                <a:lnTo>
                  <a:pt x="699" y="1834"/>
                </a:lnTo>
                <a:lnTo>
                  <a:pt x="687" y="1890"/>
                </a:lnTo>
                <a:lnTo>
                  <a:pt x="679" y="1942"/>
                </a:lnTo>
                <a:lnTo>
                  <a:pt x="675" y="2016"/>
                </a:lnTo>
                <a:lnTo>
                  <a:pt x="677" y="2120"/>
                </a:lnTo>
                <a:lnTo>
                  <a:pt x="679" y="2214"/>
                </a:lnTo>
                <a:lnTo>
                  <a:pt x="681" y="2255"/>
                </a:lnTo>
                <a:lnTo>
                  <a:pt x="670" y="2270"/>
                </a:lnTo>
                <a:lnTo>
                  <a:pt x="670" y="2289"/>
                </a:lnTo>
                <a:lnTo>
                  <a:pt x="668" y="2335"/>
                </a:lnTo>
                <a:lnTo>
                  <a:pt x="664" y="2387"/>
                </a:lnTo>
                <a:lnTo>
                  <a:pt x="660" y="2426"/>
                </a:lnTo>
                <a:lnTo>
                  <a:pt x="656" y="2445"/>
                </a:lnTo>
                <a:lnTo>
                  <a:pt x="648" y="2475"/>
                </a:lnTo>
                <a:lnTo>
                  <a:pt x="639" y="2516"/>
                </a:lnTo>
                <a:lnTo>
                  <a:pt x="627" y="2560"/>
                </a:lnTo>
                <a:lnTo>
                  <a:pt x="618" y="2606"/>
                </a:lnTo>
                <a:lnTo>
                  <a:pt x="608" y="2652"/>
                </a:lnTo>
                <a:lnTo>
                  <a:pt x="600" y="2691"/>
                </a:lnTo>
                <a:lnTo>
                  <a:pt x="597" y="2721"/>
                </a:lnTo>
                <a:lnTo>
                  <a:pt x="595" y="2764"/>
                </a:lnTo>
                <a:lnTo>
                  <a:pt x="595" y="2792"/>
                </a:lnTo>
                <a:lnTo>
                  <a:pt x="595" y="2815"/>
                </a:lnTo>
                <a:lnTo>
                  <a:pt x="597" y="2831"/>
                </a:lnTo>
                <a:lnTo>
                  <a:pt x="598" y="2850"/>
                </a:lnTo>
                <a:lnTo>
                  <a:pt x="600" y="2871"/>
                </a:lnTo>
                <a:lnTo>
                  <a:pt x="602" y="2887"/>
                </a:lnTo>
                <a:lnTo>
                  <a:pt x="602" y="2894"/>
                </a:lnTo>
                <a:lnTo>
                  <a:pt x="604" y="2906"/>
                </a:lnTo>
                <a:lnTo>
                  <a:pt x="606" y="2931"/>
                </a:lnTo>
                <a:lnTo>
                  <a:pt x="612" y="2961"/>
                </a:lnTo>
                <a:lnTo>
                  <a:pt x="616" y="2986"/>
                </a:lnTo>
                <a:lnTo>
                  <a:pt x="623" y="3008"/>
                </a:lnTo>
                <a:lnTo>
                  <a:pt x="633" y="3029"/>
                </a:lnTo>
                <a:lnTo>
                  <a:pt x="639" y="3054"/>
                </a:lnTo>
                <a:lnTo>
                  <a:pt x="631" y="3079"/>
                </a:lnTo>
                <a:lnTo>
                  <a:pt x="616" y="3100"/>
                </a:lnTo>
                <a:lnTo>
                  <a:pt x="598" y="3111"/>
                </a:lnTo>
                <a:lnTo>
                  <a:pt x="585" y="3119"/>
                </a:lnTo>
                <a:lnTo>
                  <a:pt x="579" y="3121"/>
                </a:lnTo>
                <a:lnTo>
                  <a:pt x="577" y="3121"/>
                </a:lnTo>
                <a:lnTo>
                  <a:pt x="570" y="3117"/>
                </a:lnTo>
                <a:lnTo>
                  <a:pt x="558" y="3113"/>
                </a:lnTo>
                <a:lnTo>
                  <a:pt x="547" y="3109"/>
                </a:lnTo>
                <a:lnTo>
                  <a:pt x="533" y="3104"/>
                </a:lnTo>
                <a:lnTo>
                  <a:pt x="521" y="3098"/>
                </a:lnTo>
                <a:lnTo>
                  <a:pt x="514" y="3092"/>
                </a:lnTo>
                <a:lnTo>
                  <a:pt x="508" y="3088"/>
                </a:lnTo>
                <a:lnTo>
                  <a:pt x="504" y="3069"/>
                </a:lnTo>
                <a:lnTo>
                  <a:pt x="502" y="3040"/>
                </a:lnTo>
                <a:lnTo>
                  <a:pt x="500" y="3015"/>
                </a:lnTo>
                <a:lnTo>
                  <a:pt x="500" y="3004"/>
                </a:lnTo>
                <a:lnTo>
                  <a:pt x="502" y="3000"/>
                </a:lnTo>
                <a:lnTo>
                  <a:pt x="504" y="2990"/>
                </a:lnTo>
                <a:lnTo>
                  <a:pt x="504" y="2979"/>
                </a:lnTo>
                <a:lnTo>
                  <a:pt x="498" y="2967"/>
                </a:lnTo>
                <a:lnTo>
                  <a:pt x="491" y="2959"/>
                </a:lnTo>
                <a:lnTo>
                  <a:pt x="485" y="2954"/>
                </a:lnTo>
                <a:lnTo>
                  <a:pt x="481" y="2950"/>
                </a:lnTo>
                <a:lnTo>
                  <a:pt x="479" y="2950"/>
                </a:lnTo>
                <a:lnTo>
                  <a:pt x="477" y="2933"/>
                </a:lnTo>
                <a:lnTo>
                  <a:pt x="477" y="2931"/>
                </a:lnTo>
                <a:lnTo>
                  <a:pt x="479" y="2925"/>
                </a:lnTo>
                <a:lnTo>
                  <a:pt x="483" y="2910"/>
                </a:lnTo>
                <a:lnTo>
                  <a:pt x="493" y="2883"/>
                </a:lnTo>
                <a:lnTo>
                  <a:pt x="502" y="2850"/>
                </a:lnTo>
                <a:lnTo>
                  <a:pt x="508" y="2821"/>
                </a:lnTo>
                <a:lnTo>
                  <a:pt x="512" y="2790"/>
                </a:lnTo>
                <a:lnTo>
                  <a:pt x="512" y="2760"/>
                </a:lnTo>
                <a:lnTo>
                  <a:pt x="510" y="2716"/>
                </a:lnTo>
                <a:lnTo>
                  <a:pt x="508" y="2658"/>
                </a:lnTo>
                <a:lnTo>
                  <a:pt x="504" y="2600"/>
                </a:lnTo>
                <a:lnTo>
                  <a:pt x="500" y="2562"/>
                </a:lnTo>
                <a:lnTo>
                  <a:pt x="495" y="2535"/>
                </a:lnTo>
                <a:lnTo>
                  <a:pt x="487" y="2499"/>
                </a:lnTo>
                <a:lnTo>
                  <a:pt x="479" y="2450"/>
                </a:lnTo>
                <a:lnTo>
                  <a:pt x="473" y="2391"/>
                </a:lnTo>
                <a:lnTo>
                  <a:pt x="473" y="2333"/>
                </a:lnTo>
                <a:lnTo>
                  <a:pt x="477" y="2293"/>
                </a:lnTo>
                <a:lnTo>
                  <a:pt x="479" y="2272"/>
                </a:lnTo>
                <a:lnTo>
                  <a:pt x="481" y="2266"/>
                </a:lnTo>
                <a:lnTo>
                  <a:pt x="389" y="2264"/>
                </a:lnTo>
                <a:lnTo>
                  <a:pt x="389" y="2280"/>
                </a:lnTo>
                <a:lnTo>
                  <a:pt x="389" y="2318"/>
                </a:lnTo>
                <a:lnTo>
                  <a:pt x="385" y="2366"/>
                </a:lnTo>
                <a:lnTo>
                  <a:pt x="381" y="2410"/>
                </a:lnTo>
                <a:lnTo>
                  <a:pt x="379" y="2466"/>
                </a:lnTo>
                <a:lnTo>
                  <a:pt x="381" y="2547"/>
                </a:lnTo>
                <a:lnTo>
                  <a:pt x="387" y="2621"/>
                </a:lnTo>
                <a:lnTo>
                  <a:pt x="395" y="2668"/>
                </a:lnTo>
                <a:lnTo>
                  <a:pt x="404" y="2691"/>
                </a:lnTo>
                <a:lnTo>
                  <a:pt x="412" y="2716"/>
                </a:lnTo>
                <a:lnTo>
                  <a:pt x="416" y="2744"/>
                </a:lnTo>
                <a:lnTo>
                  <a:pt x="418" y="2777"/>
                </a:lnTo>
                <a:lnTo>
                  <a:pt x="412" y="2815"/>
                </a:lnTo>
                <a:lnTo>
                  <a:pt x="404" y="2854"/>
                </a:lnTo>
                <a:lnTo>
                  <a:pt x="395" y="2888"/>
                </a:lnTo>
                <a:lnTo>
                  <a:pt x="389" y="2911"/>
                </a:lnTo>
                <a:lnTo>
                  <a:pt x="385" y="2921"/>
                </a:lnTo>
                <a:lnTo>
                  <a:pt x="379" y="2933"/>
                </a:lnTo>
                <a:lnTo>
                  <a:pt x="371" y="2944"/>
                </a:lnTo>
                <a:lnTo>
                  <a:pt x="362" y="2958"/>
                </a:lnTo>
                <a:lnTo>
                  <a:pt x="350" y="2969"/>
                </a:lnTo>
                <a:lnTo>
                  <a:pt x="337" y="2981"/>
                </a:lnTo>
                <a:lnTo>
                  <a:pt x="323" y="2988"/>
                </a:lnTo>
                <a:lnTo>
                  <a:pt x="308" y="2994"/>
                </a:lnTo>
                <a:lnTo>
                  <a:pt x="294" y="2996"/>
                </a:lnTo>
                <a:lnTo>
                  <a:pt x="281" y="2994"/>
                </a:lnTo>
                <a:lnTo>
                  <a:pt x="271" y="2988"/>
                </a:lnTo>
                <a:lnTo>
                  <a:pt x="264" y="2983"/>
                </a:lnTo>
                <a:lnTo>
                  <a:pt x="256" y="2977"/>
                </a:lnTo>
                <a:lnTo>
                  <a:pt x="252" y="2971"/>
                </a:lnTo>
                <a:lnTo>
                  <a:pt x="248" y="2967"/>
                </a:lnTo>
                <a:lnTo>
                  <a:pt x="248" y="2965"/>
                </a:lnTo>
                <a:lnTo>
                  <a:pt x="246" y="2958"/>
                </a:lnTo>
                <a:lnTo>
                  <a:pt x="246" y="2936"/>
                </a:lnTo>
                <a:lnTo>
                  <a:pt x="252" y="2908"/>
                </a:lnTo>
                <a:lnTo>
                  <a:pt x="266" y="2881"/>
                </a:lnTo>
                <a:lnTo>
                  <a:pt x="285" y="2846"/>
                </a:lnTo>
                <a:lnTo>
                  <a:pt x="300" y="2804"/>
                </a:lnTo>
                <a:lnTo>
                  <a:pt x="310" y="2764"/>
                </a:lnTo>
                <a:lnTo>
                  <a:pt x="316" y="2733"/>
                </a:lnTo>
                <a:lnTo>
                  <a:pt x="316" y="2698"/>
                </a:lnTo>
                <a:lnTo>
                  <a:pt x="312" y="2643"/>
                </a:lnTo>
                <a:lnTo>
                  <a:pt x="304" y="2585"/>
                </a:lnTo>
                <a:lnTo>
                  <a:pt x="291" y="2537"/>
                </a:lnTo>
                <a:lnTo>
                  <a:pt x="281" y="2514"/>
                </a:lnTo>
                <a:lnTo>
                  <a:pt x="269" y="2483"/>
                </a:lnTo>
                <a:lnTo>
                  <a:pt x="258" y="2447"/>
                </a:lnTo>
                <a:lnTo>
                  <a:pt x="244" y="2404"/>
                </a:lnTo>
                <a:lnTo>
                  <a:pt x="233" y="2356"/>
                </a:lnTo>
                <a:lnTo>
                  <a:pt x="223" y="2303"/>
                </a:lnTo>
                <a:lnTo>
                  <a:pt x="216" y="2245"/>
                </a:lnTo>
                <a:lnTo>
                  <a:pt x="212" y="2184"/>
                </a:lnTo>
                <a:lnTo>
                  <a:pt x="206" y="2185"/>
                </a:lnTo>
                <a:lnTo>
                  <a:pt x="196" y="2184"/>
                </a:lnTo>
                <a:lnTo>
                  <a:pt x="183" y="2176"/>
                </a:lnTo>
                <a:lnTo>
                  <a:pt x="175" y="2153"/>
                </a:lnTo>
                <a:lnTo>
                  <a:pt x="171" y="2120"/>
                </a:lnTo>
                <a:lnTo>
                  <a:pt x="167" y="2084"/>
                </a:lnTo>
                <a:lnTo>
                  <a:pt x="162" y="2041"/>
                </a:lnTo>
                <a:lnTo>
                  <a:pt x="156" y="1991"/>
                </a:lnTo>
                <a:lnTo>
                  <a:pt x="150" y="1932"/>
                </a:lnTo>
                <a:lnTo>
                  <a:pt x="146" y="1869"/>
                </a:lnTo>
                <a:lnTo>
                  <a:pt x="142" y="1809"/>
                </a:lnTo>
                <a:lnTo>
                  <a:pt x="137" y="1759"/>
                </a:lnTo>
                <a:lnTo>
                  <a:pt x="127" y="1696"/>
                </a:lnTo>
                <a:lnTo>
                  <a:pt x="114" y="1603"/>
                </a:lnTo>
                <a:lnTo>
                  <a:pt x="106" y="1511"/>
                </a:lnTo>
                <a:lnTo>
                  <a:pt x="110" y="1446"/>
                </a:lnTo>
                <a:lnTo>
                  <a:pt x="108" y="1444"/>
                </a:lnTo>
                <a:lnTo>
                  <a:pt x="100" y="1440"/>
                </a:lnTo>
                <a:lnTo>
                  <a:pt x="89" y="1433"/>
                </a:lnTo>
                <a:lnTo>
                  <a:pt x="77" y="1425"/>
                </a:lnTo>
                <a:lnTo>
                  <a:pt x="65" y="1415"/>
                </a:lnTo>
                <a:lnTo>
                  <a:pt x="54" y="1404"/>
                </a:lnTo>
                <a:lnTo>
                  <a:pt x="44" y="1390"/>
                </a:lnTo>
                <a:lnTo>
                  <a:pt x="40" y="1379"/>
                </a:lnTo>
                <a:lnTo>
                  <a:pt x="39" y="1352"/>
                </a:lnTo>
                <a:lnTo>
                  <a:pt x="39" y="1323"/>
                </a:lnTo>
                <a:lnTo>
                  <a:pt x="40" y="1294"/>
                </a:lnTo>
                <a:lnTo>
                  <a:pt x="39" y="1269"/>
                </a:lnTo>
                <a:lnTo>
                  <a:pt x="31" y="1244"/>
                </a:lnTo>
                <a:lnTo>
                  <a:pt x="21" y="1214"/>
                </a:lnTo>
                <a:lnTo>
                  <a:pt x="12" y="1181"/>
                </a:lnTo>
                <a:lnTo>
                  <a:pt x="2" y="1152"/>
                </a:lnTo>
                <a:lnTo>
                  <a:pt x="0" y="1112"/>
                </a:lnTo>
                <a:lnTo>
                  <a:pt x="6" y="1050"/>
                </a:lnTo>
                <a:lnTo>
                  <a:pt x="15" y="989"/>
                </a:lnTo>
                <a:lnTo>
                  <a:pt x="25" y="941"/>
                </a:lnTo>
                <a:lnTo>
                  <a:pt x="37" y="895"/>
                </a:lnTo>
                <a:lnTo>
                  <a:pt x="50" y="831"/>
                </a:lnTo>
                <a:lnTo>
                  <a:pt x="65" y="772"/>
                </a:lnTo>
                <a:lnTo>
                  <a:pt x="75" y="730"/>
                </a:lnTo>
                <a:lnTo>
                  <a:pt x="81" y="693"/>
                </a:lnTo>
                <a:lnTo>
                  <a:pt x="90" y="643"/>
                </a:lnTo>
                <a:lnTo>
                  <a:pt x="106" y="591"/>
                </a:lnTo>
                <a:lnTo>
                  <a:pt x="131" y="545"/>
                </a:lnTo>
                <a:lnTo>
                  <a:pt x="146" y="526"/>
                </a:lnTo>
                <a:lnTo>
                  <a:pt x="162" y="511"/>
                </a:lnTo>
                <a:lnTo>
                  <a:pt x="177" y="497"/>
                </a:lnTo>
                <a:lnTo>
                  <a:pt x="192" y="488"/>
                </a:lnTo>
                <a:lnTo>
                  <a:pt x="206" y="482"/>
                </a:lnTo>
                <a:lnTo>
                  <a:pt x="221" y="476"/>
                </a:lnTo>
                <a:lnTo>
                  <a:pt x="237" y="472"/>
                </a:lnTo>
                <a:lnTo>
                  <a:pt x="252" y="470"/>
                </a:lnTo>
                <a:lnTo>
                  <a:pt x="269" y="468"/>
                </a:lnTo>
                <a:lnTo>
                  <a:pt x="287" y="466"/>
                </a:lnTo>
                <a:lnTo>
                  <a:pt x="302" y="464"/>
                </a:lnTo>
                <a:lnTo>
                  <a:pt x="318" y="461"/>
                </a:lnTo>
                <a:lnTo>
                  <a:pt x="329" y="459"/>
                </a:lnTo>
                <a:lnTo>
                  <a:pt x="339" y="457"/>
                </a:lnTo>
                <a:lnTo>
                  <a:pt x="344" y="455"/>
                </a:lnTo>
                <a:lnTo>
                  <a:pt x="346" y="455"/>
                </a:lnTo>
                <a:lnTo>
                  <a:pt x="366" y="388"/>
                </a:lnTo>
                <a:lnTo>
                  <a:pt x="360" y="388"/>
                </a:lnTo>
                <a:lnTo>
                  <a:pt x="348" y="386"/>
                </a:lnTo>
                <a:lnTo>
                  <a:pt x="335" y="384"/>
                </a:lnTo>
                <a:lnTo>
                  <a:pt x="327" y="380"/>
                </a:lnTo>
                <a:lnTo>
                  <a:pt x="325" y="374"/>
                </a:lnTo>
                <a:lnTo>
                  <a:pt x="327" y="368"/>
                </a:lnTo>
                <a:lnTo>
                  <a:pt x="327" y="365"/>
                </a:lnTo>
                <a:lnTo>
                  <a:pt x="325" y="359"/>
                </a:lnTo>
                <a:lnTo>
                  <a:pt x="321" y="349"/>
                </a:lnTo>
                <a:lnTo>
                  <a:pt x="323" y="343"/>
                </a:lnTo>
                <a:lnTo>
                  <a:pt x="327" y="340"/>
                </a:lnTo>
                <a:lnTo>
                  <a:pt x="329" y="340"/>
                </a:lnTo>
                <a:lnTo>
                  <a:pt x="316" y="330"/>
                </a:lnTo>
                <a:lnTo>
                  <a:pt x="318" y="326"/>
                </a:lnTo>
                <a:lnTo>
                  <a:pt x="319" y="320"/>
                </a:lnTo>
                <a:lnTo>
                  <a:pt x="321" y="313"/>
                </a:lnTo>
                <a:lnTo>
                  <a:pt x="318" y="311"/>
                </a:lnTo>
                <a:lnTo>
                  <a:pt x="308" y="311"/>
                </a:lnTo>
                <a:lnTo>
                  <a:pt x="300" y="307"/>
                </a:lnTo>
                <a:lnTo>
                  <a:pt x="294" y="305"/>
                </a:lnTo>
                <a:lnTo>
                  <a:pt x="293" y="303"/>
                </a:lnTo>
                <a:lnTo>
                  <a:pt x="293" y="299"/>
                </a:lnTo>
                <a:lnTo>
                  <a:pt x="293" y="294"/>
                </a:lnTo>
                <a:lnTo>
                  <a:pt x="294" y="284"/>
                </a:lnTo>
                <a:lnTo>
                  <a:pt x="298" y="274"/>
                </a:lnTo>
                <a:lnTo>
                  <a:pt x="302" y="267"/>
                </a:lnTo>
                <a:lnTo>
                  <a:pt x="304" y="259"/>
                </a:lnTo>
                <a:lnTo>
                  <a:pt x="304" y="251"/>
                </a:lnTo>
                <a:lnTo>
                  <a:pt x="304" y="249"/>
                </a:lnTo>
                <a:lnTo>
                  <a:pt x="306" y="247"/>
                </a:lnTo>
                <a:lnTo>
                  <a:pt x="306" y="242"/>
                </a:lnTo>
                <a:lnTo>
                  <a:pt x="304" y="232"/>
                </a:lnTo>
                <a:lnTo>
                  <a:pt x="296" y="217"/>
                </a:lnTo>
                <a:lnTo>
                  <a:pt x="287" y="207"/>
                </a:lnTo>
                <a:lnTo>
                  <a:pt x="281" y="205"/>
                </a:lnTo>
                <a:lnTo>
                  <a:pt x="277" y="201"/>
                </a:lnTo>
                <a:lnTo>
                  <a:pt x="273" y="186"/>
                </a:lnTo>
                <a:lnTo>
                  <a:pt x="271" y="163"/>
                </a:lnTo>
                <a:lnTo>
                  <a:pt x="273" y="130"/>
                </a:lnTo>
                <a:lnTo>
                  <a:pt x="283" y="94"/>
                </a:lnTo>
                <a:lnTo>
                  <a:pt x="302" y="63"/>
                </a:lnTo>
                <a:lnTo>
                  <a:pt x="314" y="52"/>
                </a:lnTo>
                <a:lnTo>
                  <a:pt x="323" y="44"/>
                </a:lnTo>
                <a:lnTo>
                  <a:pt x="333" y="36"/>
                </a:lnTo>
                <a:lnTo>
                  <a:pt x="341" y="32"/>
                </a:lnTo>
                <a:lnTo>
                  <a:pt x="348" y="28"/>
                </a:lnTo>
                <a:lnTo>
                  <a:pt x="354" y="28"/>
                </a:lnTo>
                <a:lnTo>
                  <a:pt x="362" y="28"/>
                </a:lnTo>
                <a:lnTo>
                  <a:pt x="368" y="28"/>
                </a:lnTo>
                <a:lnTo>
                  <a:pt x="373" y="28"/>
                </a:lnTo>
                <a:lnTo>
                  <a:pt x="379" y="27"/>
                </a:lnTo>
                <a:lnTo>
                  <a:pt x="385" y="25"/>
                </a:lnTo>
                <a:lnTo>
                  <a:pt x="391" y="21"/>
                </a:lnTo>
                <a:lnTo>
                  <a:pt x="398" y="17"/>
                </a:lnTo>
                <a:lnTo>
                  <a:pt x="406" y="11"/>
                </a:lnTo>
                <a:lnTo>
                  <a:pt x="416" y="7"/>
                </a:lnTo>
                <a:lnTo>
                  <a:pt x="427" y="5"/>
                </a:lnTo>
                <a:lnTo>
                  <a:pt x="443" y="3"/>
                </a:lnTo>
                <a:lnTo>
                  <a:pt x="460" y="0"/>
                </a:lnTo>
                <a:lnTo>
                  <a:pt x="479" y="0"/>
                </a:lnTo>
                <a:lnTo>
                  <a:pt x="500" y="0"/>
                </a:lnTo>
                <a:lnTo>
                  <a:pt x="520" y="2"/>
                </a:lnTo>
                <a:lnTo>
                  <a:pt x="539" y="5"/>
                </a:lnTo>
                <a:lnTo>
                  <a:pt x="556" y="11"/>
                </a:lnTo>
                <a:lnTo>
                  <a:pt x="572" y="21"/>
                </a:lnTo>
                <a:lnTo>
                  <a:pt x="585" y="32"/>
                </a:lnTo>
                <a:lnTo>
                  <a:pt x="598" y="48"/>
                </a:lnTo>
                <a:lnTo>
                  <a:pt x="610" y="61"/>
                </a:lnTo>
                <a:lnTo>
                  <a:pt x="622" y="76"/>
                </a:lnTo>
                <a:lnTo>
                  <a:pt x="631" y="92"/>
                </a:lnTo>
                <a:lnTo>
                  <a:pt x="639" y="105"/>
                </a:lnTo>
                <a:lnTo>
                  <a:pt x="645" y="119"/>
                </a:lnTo>
                <a:lnTo>
                  <a:pt x="647" y="128"/>
                </a:lnTo>
                <a:lnTo>
                  <a:pt x="647" y="148"/>
                </a:lnTo>
                <a:lnTo>
                  <a:pt x="647" y="169"/>
                </a:lnTo>
                <a:lnTo>
                  <a:pt x="647" y="190"/>
                </a:lnTo>
                <a:lnTo>
                  <a:pt x="650" y="209"/>
                </a:lnTo>
                <a:lnTo>
                  <a:pt x="660" y="232"/>
                </a:lnTo>
                <a:lnTo>
                  <a:pt x="668" y="261"/>
                </a:lnTo>
                <a:lnTo>
                  <a:pt x="672" y="294"/>
                </a:lnTo>
                <a:lnTo>
                  <a:pt x="666" y="322"/>
                </a:lnTo>
                <a:lnTo>
                  <a:pt x="654" y="351"/>
                </a:lnTo>
                <a:lnTo>
                  <a:pt x="647" y="376"/>
                </a:lnTo>
                <a:lnTo>
                  <a:pt x="643" y="401"/>
                </a:lnTo>
                <a:lnTo>
                  <a:pt x="647" y="422"/>
                </a:lnTo>
                <a:lnTo>
                  <a:pt x="650" y="432"/>
                </a:lnTo>
                <a:lnTo>
                  <a:pt x="656" y="441"/>
                </a:lnTo>
                <a:lnTo>
                  <a:pt x="662" y="451"/>
                </a:lnTo>
                <a:lnTo>
                  <a:pt x="670" y="461"/>
                </a:lnTo>
                <a:lnTo>
                  <a:pt x="677" y="468"/>
                </a:lnTo>
                <a:lnTo>
                  <a:pt x="685" y="476"/>
                </a:lnTo>
                <a:lnTo>
                  <a:pt x="695" y="482"/>
                </a:lnTo>
                <a:lnTo>
                  <a:pt x="704" y="488"/>
                </a:lnTo>
                <a:lnTo>
                  <a:pt x="724" y="497"/>
                </a:lnTo>
                <a:lnTo>
                  <a:pt x="737" y="505"/>
                </a:lnTo>
                <a:lnTo>
                  <a:pt x="745" y="516"/>
                </a:lnTo>
                <a:lnTo>
                  <a:pt x="745" y="536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8207" name="Slide Number Placeholder 14">
            <a:extLst>
              <a:ext uri="{FF2B5EF4-FFF2-40B4-BE49-F238E27FC236}">
                <a16:creationId xmlns:a16="http://schemas.microsoft.com/office/drawing/2014/main" id="{31E20D94-458B-9A21-0924-8BF6BC1FEE66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C616988-19A4-3F47-84CC-36E33C6D9032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15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C8A8500-FEBA-AC43-C168-28CF18984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BFA7C5-1BAC-BD4A-938A-1869126DDE80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683D4A1-9EEC-5759-4D88-FB6A3AB5C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0" y="685801"/>
            <a:ext cx="77597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sz="4400">
                <a:cs typeface="FreesiaUPC" panose="020B0604020202020204" pitchFamily="34" charset="-34"/>
              </a:rPr>
              <a:t>สิ่งใหม่และสิ่งที่เปลี่ยนแปลง</a:t>
            </a:r>
            <a:r>
              <a:rPr lang="th-TH" altLang="th-TH" sz="5400" i="1">
                <a:cs typeface="FreesiaUPC" panose="020B0604020202020204" pitchFamily="34" charset="-34"/>
              </a:rPr>
              <a:t> </a:t>
            </a:r>
            <a:r>
              <a:rPr lang="th-TH" altLang="th-TH" sz="5400">
                <a:cs typeface="FreesiaUPC" panose="020B0604020202020204" pitchFamily="34" charset="-34"/>
              </a:rPr>
              <a:t>๑๓ </a:t>
            </a:r>
            <a:r>
              <a:rPr lang="th-TH" altLang="th-TH" sz="4400">
                <a:cs typeface="FreesiaUPC" panose="020B0604020202020204" pitchFamily="34" charset="-34"/>
              </a:rPr>
              <a:t>เรื่อง</a:t>
            </a:r>
          </a:p>
        </p:txBody>
      </p:sp>
      <p:sp>
        <p:nvSpPr>
          <p:cNvPr id="9220" name="Oval 7">
            <a:extLst>
              <a:ext uri="{FF2B5EF4-FFF2-40B4-BE49-F238E27FC236}">
                <a16:creationId xmlns:a16="http://schemas.microsoft.com/office/drawing/2014/main" id="{E79DA9FC-0BA7-96D3-FF10-967162BA31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0" y="2209800"/>
            <a:ext cx="1898650" cy="18288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9221" name="Oval 8">
            <a:extLst>
              <a:ext uri="{FF2B5EF4-FFF2-40B4-BE49-F238E27FC236}">
                <a16:creationId xmlns:a16="http://schemas.microsoft.com/office/drawing/2014/main" id="{E3A6A4C9-BF91-6013-DEC0-98C2041EC2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13351" y="2312988"/>
            <a:ext cx="1681163" cy="16192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9222" name="Oval 10">
            <a:extLst>
              <a:ext uri="{FF2B5EF4-FFF2-40B4-BE49-F238E27FC236}">
                <a16:creationId xmlns:a16="http://schemas.microsoft.com/office/drawing/2014/main" id="{12837AFD-4B02-89BA-AFDF-79B4A0A4BA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24475" y="2409707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9223" name="AutoShape 14">
            <a:extLst>
              <a:ext uri="{FF2B5EF4-FFF2-40B4-BE49-F238E27FC236}">
                <a16:creationId xmlns:a16="http://schemas.microsoft.com/office/drawing/2014/main" id="{C64379CE-338D-BF02-3D58-9F4BB15F25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5200" y="4937125"/>
            <a:ext cx="3302000" cy="685800"/>
          </a:xfrm>
          <a:prstGeom prst="can">
            <a:avLst>
              <a:gd name="adj" fmla="val 20315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03439" name="AutoShape 15">
            <a:extLst>
              <a:ext uri="{FF2B5EF4-FFF2-40B4-BE49-F238E27FC236}">
                <a16:creationId xmlns:a16="http://schemas.microsoft.com/office/drawing/2014/main" id="{BC263449-6D9D-6D67-B40A-A33D48DCA1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3200" y="2057401"/>
            <a:ext cx="3219450" cy="822325"/>
          </a:xfrm>
          <a:prstGeom prst="can">
            <a:avLst>
              <a:gd name="adj" fmla="val 20745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42" name="AutoShape 18">
            <a:extLst>
              <a:ext uri="{FF2B5EF4-FFF2-40B4-BE49-F238E27FC236}">
                <a16:creationId xmlns:a16="http://schemas.microsoft.com/office/drawing/2014/main" id="{70DB3D2B-AD58-F202-5D6F-5C54CE21E4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4250" y="1600200"/>
            <a:ext cx="3384550" cy="838200"/>
          </a:xfrm>
          <a:prstGeom prst="can">
            <a:avLst>
              <a:gd name="adj" fmla="val 1872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6" name="Text Box 19">
            <a:extLst>
              <a:ext uri="{FF2B5EF4-FFF2-40B4-BE49-F238E27FC236}">
                <a16:creationId xmlns:a16="http://schemas.microsoft.com/office/drawing/2014/main" id="{5F19112F-71A2-4661-7006-C92D8EE6475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08103" y="2570164"/>
            <a:ext cx="1221809" cy="11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b="1">
                <a:cs typeface="FreesiaUPC" panose="020B0604020202020204" pitchFamily="34" charset="-34"/>
              </a:rPr>
              <a:t>๑ การวาง</a:t>
            </a:r>
          </a:p>
          <a:p>
            <a:pPr algn="ctr">
              <a:lnSpc>
                <a:spcPct val="80000"/>
              </a:lnSpc>
            </a:pPr>
            <a:r>
              <a:rPr lang="th-TH" altLang="th-TH" b="1">
                <a:cs typeface="FreesiaUPC" panose="020B0604020202020204" pitchFamily="34" charset="-34"/>
              </a:rPr>
              <a:t>หลักการ</a:t>
            </a:r>
          </a:p>
          <a:p>
            <a:pPr algn="ctr">
              <a:lnSpc>
                <a:spcPct val="80000"/>
              </a:lnSpc>
            </a:pPr>
            <a:r>
              <a:rPr lang="th-TH" altLang="th-TH" b="1">
                <a:cs typeface="FreesiaUPC" panose="020B0604020202020204" pitchFamily="34" charset="-34"/>
              </a:rPr>
              <a:t>พื้นฐาน</a:t>
            </a:r>
          </a:p>
        </p:txBody>
      </p:sp>
      <p:sp>
        <p:nvSpPr>
          <p:cNvPr id="9227" name="Text Box 21">
            <a:extLst>
              <a:ext uri="{FF2B5EF4-FFF2-40B4-BE49-F238E27FC236}">
                <a16:creationId xmlns:a16="http://schemas.microsoft.com/office/drawing/2014/main" id="{362C987F-A7CA-B3BF-00DF-29716A1B43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90650" y="2219326"/>
            <a:ext cx="33845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มาตรการเสริมสร้างประสิทธิผลประสิทธิภาพ คุณภาพ</a:t>
            </a:r>
          </a:p>
        </p:txBody>
      </p:sp>
      <p:sp>
        <p:nvSpPr>
          <p:cNvPr id="103452" name="Freeform 28">
            <a:extLst>
              <a:ext uri="{FF2B5EF4-FFF2-40B4-BE49-F238E27FC236}">
                <a16:creationId xmlns:a16="http://schemas.microsoft.com/office/drawing/2014/main" id="{44B062D4-018C-0DB1-509C-1EFA7A92DA11}"/>
              </a:ext>
            </a:extLst>
          </p:cNvPr>
          <p:cNvSpPr>
            <a:spLocks/>
          </p:cNvSpPr>
          <p:nvPr/>
        </p:nvSpPr>
        <p:spPr bwMode="gray">
          <a:xfrm flipH="1" flipV="1">
            <a:off x="6591300" y="1806576"/>
            <a:ext cx="679450" cy="860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55" name="Freeform 31">
            <a:extLst>
              <a:ext uri="{FF2B5EF4-FFF2-40B4-BE49-F238E27FC236}">
                <a16:creationId xmlns:a16="http://schemas.microsoft.com/office/drawing/2014/main" id="{92557613-14CC-908A-367D-E13A4FEB3481}"/>
              </a:ext>
            </a:extLst>
          </p:cNvPr>
          <p:cNvSpPr>
            <a:spLocks/>
          </p:cNvSpPr>
          <p:nvPr/>
        </p:nvSpPr>
        <p:spPr bwMode="gray">
          <a:xfrm rot="20998639" flipV="1">
            <a:off x="4692650" y="2057401"/>
            <a:ext cx="679450" cy="860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56" name="Freeform 32">
            <a:extLst>
              <a:ext uri="{FF2B5EF4-FFF2-40B4-BE49-F238E27FC236}">
                <a16:creationId xmlns:a16="http://schemas.microsoft.com/office/drawing/2014/main" id="{CFB199E4-F7C7-25D2-441A-22CB832043FC}"/>
              </a:ext>
            </a:extLst>
          </p:cNvPr>
          <p:cNvSpPr>
            <a:spLocks/>
          </p:cNvSpPr>
          <p:nvPr/>
        </p:nvSpPr>
        <p:spPr bwMode="gray">
          <a:xfrm rot="2366572" flipH="1">
            <a:off x="5765801" y="3886201"/>
            <a:ext cx="695325" cy="8794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31" name="Text Box 33">
            <a:extLst>
              <a:ext uri="{FF2B5EF4-FFF2-40B4-BE49-F238E27FC236}">
                <a16:creationId xmlns:a16="http://schemas.microsoft.com/office/drawing/2014/main" id="{6C4E727E-78BE-D470-4A99-930DBDA62BB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75200" y="5178426"/>
            <a:ext cx="321945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มาตรการการมีส่วนร่วม</a:t>
            </a:r>
          </a:p>
        </p:txBody>
      </p:sp>
      <p:sp>
        <p:nvSpPr>
          <p:cNvPr id="9232" name="Text Box 34">
            <a:extLst>
              <a:ext uri="{FF2B5EF4-FFF2-40B4-BE49-F238E27FC236}">
                <a16:creationId xmlns:a16="http://schemas.microsoft.com/office/drawing/2014/main" id="{C33186EC-F675-43FF-78F9-1AC31EB13B9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16800" y="1828801"/>
            <a:ext cx="3219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มาตรการเสริมสร้าง</a:t>
            </a:r>
          </a:p>
          <a:p>
            <a:pPr algn="ctr">
              <a:lnSpc>
                <a:spcPct val="8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ความเป็นธรรม</a:t>
            </a:r>
          </a:p>
        </p:txBody>
      </p:sp>
      <p:sp>
        <p:nvSpPr>
          <p:cNvPr id="6159" name="Text Box 36">
            <a:extLst>
              <a:ext uri="{FF2B5EF4-FFF2-40B4-BE49-F238E27FC236}">
                <a16:creationId xmlns:a16="http://schemas.microsoft.com/office/drawing/2014/main" id="{CE54A390-5062-47A2-E451-C022D203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55925"/>
            <a:ext cx="2889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 eaLnBrk="0" hangingPunct="0">
              <a:defRPr/>
            </a:pP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๒ ปรับบทบาท/องค์ประกอบ</a:t>
            </a:r>
          </a:p>
          <a:p>
            <a:pPr marL="174625" indent="-174625" eaLnBrk="0" hangingPunct="0">
              <a:defRPr/>
            </a:pP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๓ ปรับเปลี่ยนโครงสร้างอำนาจ/</a:t>
            </a:r>
            <a:b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 กระจายอำนาจ/</a:t>
            </a:r>
          </a:p>
          <a:p>
            <a:pPr marL="112713" indent="-112713" eaLnBrk="0" hangingPunct="0">
              <a:defRPr/>
            </a:pP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๔ ปรับปรุงระบบตำแหน่ง</a:t>
            </a:r>
          </a:p>
          <a:p>
            <a:pPr marL="112713" indent="-112713" eaLnBrk="0" hangingPunct="0">
              <a:defRPr/>
            </a:pP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๕ ปรับปรุงระบบค่าตอบแทน</a:t>
            </a:r>
          </a:p>
          <a:p>
            <a:pPr marL="112713" indent="-112713" eaLnBrk="0" hangingPunct="0">
              <a:defRPr/>
            </a:pPr>
            <a:r>
              <a:rPr lang="th-TH" sz="2000" b="1" dirty="0">
                <a:solidFill>
                  <a:srgbClr val="001D3A"/>
                </a:solidFill>
                <a:latin typeface="Browallia New" pitchFamily="34" charset="-34"/>
                <a:cs typeface="FreesiaUPC" pitchFamily="34" charset="-34"/>
              </a:rPr>
              <a:t>๖ ต่ออายุราชการ</a:t>
            </a:r>
            <a:endParaRPr lang="en-US" sz="2000" b="1" dirty="0">
              <a:solidFill>
                <a:srgbClr val="001D3A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9234" name="Text Box 37">
            <a:extLst>
              <a:ext uri="{FF2B5EF4-FFF2-40B4-BE49-F238E27FC236}">
                <a16:creationId xmlns:a16="http://schemas.microsoft.com/office/drawing/2014/main" id="{4E91AE23-FDAC-A83D-3AE8-59B59A78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2422525"/>
            <a:ext cx="3384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๗  วางมาตรการพิทักษ์ระบบคุณธรรม</a:t>
            </a:r>
          </a:p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๘  ปรับปรุงระบบอุทธรณ์/ร้องทุกข์</a:t>
            </a:r>
          </a:p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๙  ปรับปรุงระบบจรรยา/วินัย</a:t>
            </a:r>
          </a:p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๑๐ ให้มีมาตรการคุ้มครองพยาน</a:t>
            </a:r>
          </a:p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๑๑ ยกเลิกข้าราชการต่างประเทศพิเศษ</a:t>
            </a:r>
          </a:p>
        </p:txBody>
      </p:sp>
      <p:sp>
        <p:nvSpPr>
          <p:cNvPr id="9235" name="Text Box 38">
            <a:extLst>
              <a:ext uri="{FF2B5EF4-FFF2-40B4-BE49-F238E27FC236}">
                <a16:creationId xmlns:a16="http://schemas.microsoft.com/office/drawing/2014/main" id="{20C4B747-2EF9-9CB6-9F2B-CA0D63B2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22926"/>
            <a:ext cx="330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๑๒ ถามความเห็นกระทรวงที่เกี่ยวข้อง</a:t>
            </a:r>
          </a:p>
          <a:p>
            <a:r>
              <a:rPr lang="th-TH" altLang="th-TH" sz="2000" b="1">
                <a:solidFill>
                  <a:srgbClr val="001D3A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๑๓ ให้สิทธิข้าราชการในการรวมกลุ่ม</a:t>
            </a:r>
          </a:p>
        </p:txBody>
      </p:sp>
      <p:sp>
        <p:nvSpPr>
          <p:cNvPr id="9236" name="Rectangle 39">
            <a:extLst>
              <a:ext uri="{FF2B5EF4-FFF2-40B4-BE49-F238E27FC236}">
                <a16:creationId xmlns:a16="http://schemas.microsoft.com/office/drawing/2014/main" id="{49F74F9A-C951-AD74-62AB-D4B1173D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1676401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b="1">
                <a:solidFill>
                  <a:schemeClr val="folHlink"/>
                </a:solidFill>
                <a:cs typeface="JasmineUPC" panose="02020603050405020304" pitchFamily="18" charset="-34"/>
              </a:rPr>
              <a:t>ได้งาน</a:t>
            </a:r>
          </a:p>
        </p:txBody>
      </p:sp>
      <p:sp>
        <p:nvSpPr>
          <p:cNvPr id="9237" name="Rectangle 40">
            <a:extLst>
              <a:ext uri="{FF2B5EF4-FFF2-40B4-BE49-F238E27FC236}">
                <a16:creationId xmlns:a16="http://schemas.microsoft.com/office/drawing/2014/main" id="{6B4B5446-649C-D639-B8C3-99074454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1219201"/>
            <a:ext cx="109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b="1">
                <a:solidFill>
                  <a:schemeClr val="accent1"/>
                </a:solidFill>
                <a:cs typeface="JasmineUPC" panose="02020603050405020304" pitchFamily="18" charset="-34"/>
              </a:rPr>
              <a:t>ได้ใจคน</a:t>
            </a:r>
          </a:p>
        </p:txBody>
      </p:sp>
      <p:sp>
        <p:nvSpPr>
          <p:cNvPr id="9238" name="Rectangle 41">
            <a:extLst>
              <a:ext uri="{FF2B5EF4-FFF2-40B4-BE49-F238E27FC236}">
                <a16:creationId xmlns:a16="http://schemas.microsoft.com/office/drawing/2014/main" id="{A97A547F-B941-D809-FEDE-116867CA4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6" y="4572001"/>
            <a:ext cx="109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b="1">
                <a:solidFill>
                  <a:srgbClr val="FF33CC"/>
                </a:solidFill>
                <a:cs typeface="JasmineUPC" panose="02020603050405020304" pitchFamily="18" charset="-34"/>
              </a:rPr>
              <a:t>ได้ใจคน</a:t>
            </a:r>
          </a:p>
        </p:txBody>
      </p:sp>
      <p:sp>
        <p:nvSpPr>
          <p:cNvPr id="9239" name="Slide Number Placeholder 26">
            <a:extLst>
              <a:ext uri="{FF2B5EF4-FFF2-40B4-BE49-F238E27FC236}">
                <a16:creationId xmlns:a16="http://schemas.microsoft.com/office/drawing/2014/main" id="{3E0786D4-CEA8-4825-72E9-427F9E934CB3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4EC651-5E41-2C41-88E0-7218ED7DC2A7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16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33FDCD72-BB5A-6926-5DD6-040C6F22A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DEE2DE-2C47-0A41-A1BF-8D548348BF71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7E9FBA5-A179-F4E4-DE01-975355151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400">
                <a:cs typeface="FreesiaUPC" panose="020B0604020202020204" pitchFamily="34" charset="-34"/>
              </a:rPr>
              <a:t>หลักการพื้นฐาน</a:t>
            </a:r>
            <a:endParaRPr lang="th-TH" altLang="th-TH" sz="3600" i="1">
              <a:cs typeface="FreesiaUPC" panose="020B0604020202020204" pitchFamily="34" charset="-34"/>
            </a:endParaRPr>
          </a:p>
        </p:txBody>
      </p:sp>
      <p:grpSp>
        <p:nvGrpSpPr>
          <p:cNvPr id="10244" name="Group 126">
            <a:extLst>
              <a:ext uri="{FF2B5EF4-FFF2-40B4-BE49-F238E27FC236}">
                <a16:creationId xmlns:a16="http://schemas.microsoft.com/office/drawing/2014/main" id="{54CD0CDC-9E28-46B3-18B9-1C83BD975735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2590800"/>
            <a:ext cx="2063750" cy="1066800"/>
            <a:chOff x="624" y="1056"/>
            <a:chExt cx="1200" cy="672"/>
          </a:xfrm>
        </p:grpSpPr>
        <p:sp>
          <p:nvSpPr>
            <p:cNvPr id="10327" name="Oval 108">
              <a:extLst>
                <a:ext uri="{FF2B5EF4-FFF2-40B4-BE49-F238E27FC236}">
                  <a16:creationId xmlns:a16="http://schemas.microsoft.com/office/drawing/2014/main" id="{E64F260A-26E3-18D8-75EA-947281662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056"/>
              <a:ext cx="1152" cy="67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28" name="Oval 109">
              <a:extLst>
                <a:ext uri="{FF2B5EF4-FFF2-40B4-BE49-F238E27FC236}">
                  <a16:creationId xmlns:a16="http://schemas.microsoft.com/office/drawing/2014/main" id="{264956D8-FD90-6161-E7CD-0B9DD4D674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9" y="1060"/>
              <a:ext cx="1124" cy="65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29" name="Oval 110">
              <a:extLst>
                <a:ext uri="{FF2B5EF4-FFF2-40B4-BE49-F238E27FC236}">
                  <a16:creationId xmlns:a16="http://schemas.microsoft.com/office/drawing/2014/main" id="{278FB31B-631A-9856-8629-C501854D27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1" y="1066"/>
              <a:ext cx="1069" cy="613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30" name="Oval 111">
              <a:extLst>
                <a:ext uri="{FF2B5EF4-FFF2-40B4-BE49-F238E27FC236}">
                  <a16:creationId xmlns:a16="http://schemas.microsoft.com/office/drawing/2014/main" id="{55231172-47EA-1781-2EB7-F75F792FE9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3" y="1083"/>
              <a:ext cx="951" cy="4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7538" name="Text Box 18">
              <a:extLst>
                <a:ext uri="{FF2B5EF4-FFF2-40B4-BE49-F238E27FC236}">
                  <a16:creationId xmlns:a16="http://schemas.microsoft.com/office/drawing/2014/main" id="{C57E6E13-C022-8257-B58C-21675FFCEF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4" y="1200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หลักการครองงาน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(ม.๓๔)</a:t>
              </a:r>
            </a:p>
          </p:txBody>
        </p:sp>
      </p:grpSp>
      <p:sp>
        <p:nvSpPr>
          <p:cNvPr id="10245" name="Text Box 21">
            <a:extLst>
              <a:ext uri="{FF2B5EF4-FFF2-40B4-BE49-F238E27FC236}">
                <a16:creationId xmlns:a16="http://schemas.microsoft.com/office/drawing/2014/main" id="{0EA493BB-23A9-2689-F309-FBB0563D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600201"/>
            <a:ext cx="2724150" cy="134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“...เพื่อผลสัมฤทธิ์ต่อภารกิจของรัฐ ความมีประสิทธิภาพ และความคุ้มค่า โดยให้ข้าราชการปฏิบัติราชการอย่างมีคุณภาพ คุณธรรม และมีคุณภาพชีวิตที่ดี”</a:t>
            </a:r>
            <a:endParaRPr lang="en-US" altLang="th-TH" sz="1800" b="1">
              <a:solidFill>
                <a:srgbClr val="993300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246" name="Line 26">
            <a:extLst>
              <a:ext uri="{FF2B5EF4-FFF2-40B4-BE49-F238E27FC236}">
                <a16:creationId xmlns:a16="http://schemas.microsoft.com/office/drawing/2014/main" id="{D8053D88-D33D-CF21-E07B-250B8FE63433}"/>
              </a:ext>
            </a:extLst>
          </p:cNvPr>
          <p:cNvSpPr>
            <a:spLocks noChangeShapeType="1"/>
          </p:cNvSpPr>
          <p:nvPr/>
        </p:nvSpPr>
        <p:spPr bwMode="white">
          <a:xfrm flipV="1">
            <a:off x="5930900" y="739776"/>
            <a:ext cx="0" cy="587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47" name="Text Box 27">
            <a:extLst>
              <a:ext uri="{FF2B5EF4-FFF2-40B4-BE49-F238E27FC236}">
                <a16:creationId xmlns:a16="http://schemas.microsoft.com/office/drawing/2014/main" id="{621D5310-33FB-050B-3B78-C6D13D85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622300"/>
            <a:ext cx="4292600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i="1">
                <a:solidFill>
                  <a:srgbClr val="0000FF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ที่ผ่านมา ๙ ฉบับ มีเพียง พ.ร.บ. ๒๔๗๑ วางหลักการพื้นฐาน</a:t>
            </a:r>
            <a:endParaRPr lang="th-TH" altLang="th-TH" sz="1600" b="1" i="1">
              <a:solidFill>
                <a:srgbClr val="0000FF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10248" name="Group 127">
            <a:extLst>
              <a:ext uri="{FF2B5EF4-FFF2-40B4-BE49-F238E27FC236}">
                <a16:creationId xmlns:a16="http://schemas.microsoft.com/office/drawing/2014/main" id="{47352D88-E19A-5FA0-2EFE-F110D6660AD0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2133600"/>
            <a:ext cx="1981200" cy="1066800"/>
            <a:chOff x="2400" y="912"/>
            <a:chExt cx="1152" cy="672"/>
          </a:xfrm>
        </p:grpSpPr>
        <p:grpSp>
          <p:nvGrpSpPr>
            <p:cNvPr id="10321" name="Group 97">
              <a:extLst>
                <a:ext uri="{FF2B5EF4-FFF2-40B4-BE49-F238E27FC236}">
                  <a16:creationId xmlns:a16="http://schemas.microsoft.com/office/drawing/2014/main" id="{BE3B85A4-18B9-0C44-164E-6EFD49A89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912"/>
              <a:ext cx="1152" cy="672"/>
              <a:chOff x="4166" y="1706"/>
              <a:chExt cx="1252" cy="1252"/>
            </a:xfrm>
          </p:grpSpPr>
          <p:sp>
            <p:nvSpPr>
              <p:cNvPr id="10323" name="Oval 98">
                <a:extLst>
                  <a:ext uri="{FF2B5EF4-FFF2-40B4-BE49-F238E27FC236}">
                    <a16:creationId xmlns:a16="http://schemas.microsoft.com/office/drawing/2014/main" id="{CA875C70-0A2A-2E10-F6A6-D88C1905DC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24" name="Oval 99">
                <a:extLst>
                  <a:ext uri="{FF2B5EF4-FFF2-40B4-BE49-F238E27FC236}">
                    <a16:creationId xmlns:a16="http://schemas.microsoft.com/office/drawing/2014/main" id="{306DA446-026E-C7F3-2A34-4D6385785F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25" name="Oval 100">
                <a:extLst>
                  <a:ext uri="{FF2B5EF4-FFF2-40B4-BE49-F238E27FC236}">
                    <a16:creationId xmlns:a16="http://schemas.microsoft.com/office/drawing/2014/main" id="{432E7D07-979C-E101-C598-D99F2327D7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26" name="Oval 101">
                <a:extLst>
                  <a:ext uri="{FF2B5EF4-FFF2-40B4-BE49-F238E27FC236}">
                    <a16:creationId xmlns:a16="http://schemas.microsoft.com/office/drawing/2014/main" id="{46B6CFC7-FEA2-438E-3229-A990F33DB2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07549" name="Text Box 29">
              <a:extLst>
                <a:ext uri="{FF2B5EF4-FFF2-40B4-BE49-F238E27FC236}">
                  <a16:creationId xmlns:a16="http://schemas.microsoft.com/office/drawing/2014/main" id="{8CDBB3F1-DEDE-C9C7-F005-B9FF80B1ACB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0" y="1062"/>
              <a:ext cx="11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หลักการครองตน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(ม.๗๘)</a:t>
              </a:r>
            </a:p>
          </p:txBody>
        </p:sp>
      </p:grpSp>
      <p:grpSp>
        <p:nvGrpSpPr>
          <p:cNvPr id="10249" name="Group 130">
            <a:extLst>
              <a:ext uri="{FF2B5EF4-FFF2-40B4-BE49-F238E27FC236}">
                <a16:creationId xmlns:a16="http://schemas.microsoft.com/office/drawing/2014/main" id="{4AF06C02-AD85-F552-48F5-9575996DEAF0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2438400"/>
            <a:ext cx="2393950" cy="1066800"/>
            <a:chOff x="4032" y="1392"/>
            <a:chExt cx="1392" cy="672"/>
          </a:xfrm>
        </p:grpSpPr>
        <p:grpSp>
          <p:nvGrpSpPr>
            <p:cNvPr id="10315" name="Group 102">
              <a:extLst>
                <a:ext uri="{FF2B5EF4-FFF2-40B4-BE49-F238E27FC236}">
                  <a16:creationId xmlns:a16="http://schemas.microsoft.com/office/drawing/2014/main" id="{80E8F03F-9B6D-0494-3A16-E71D38DFB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392"/>
              <a:ext cx="1152" cy="672"/>
              <a:chOff x="4166" y="1706"/>
              <a:chExt cx="1252" cy="1252"/>
            </a:xfrm>
          </p:grpSpPr>
          <p:sp>
            <p:nvSpPr>
              <p:cNvPr id="10317" name="Oval 103">
                <a:extLst>
                  <a:ext uri="{FF2B5EF4-FFF2-40B4-BE49-F238E27FC236}">
                    <a16:creationId xmlns:a16="http://schemas.microsoft.com/office/drawing/2014/main" id="{AC8C2E0E-E3A5-BA76-98E8-AB87C06812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18" name="Oval 104">
                <a:extLst>
                  <a:ext uri="{FF2B5EF4-FFF2-40B4-BE49-F238E27FC236}">
                    <a16:creationId xmlns:a16="http://schemas.microsoft.com/office/drawing/2014/main" id="{DA68DF7E-8837-D82D-F0F0-7B07302164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19" name="Oval 105">
                <a:extLst>
                  <a:ext uri="{FF2B5EF4-FFF2-40B4-BE49-F238E27FC236}">
                    <a16:creationId xmlns:a16="http://schemas.microsoft.com/office/drawing/2014/main" id="{DFCF7F8E-E7B2-A98D-6432-A00A1642965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20" name="Oval 106">
                <a:extLst>
                  <a:ext uri="{FF2B5EF4-FFF2-40B4-BE49-F238E27FC236}">
                    <a16:creationId xmlns:a16="http://schemas.microsoft.com/office/drawing/2014/main" id="{4CB66D24-6CBA-7974-0E16-EE85FE0770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07550" name="Text Box 30">
              <a:extLst>
                <a:ext uri="{FF2B5EF4-FFF2-40B4-BE49-F238E27FC236}">
                  <a16:creationId xmlns:a16="http://schemas.microsoft.com/office/drawing/2014/main" id="{70E62F36-2FFB-BEB7-CC2C-CB2FAA4165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32" y="1542"/>
              <a:ext cx="13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หลักการครองคน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(ม.๔๒)</a:t>
              </a:r>
            </a:p>
          </p:txBody>
        </p:sp>
      </p:grpSp>
      <p:grpSp>
        <p:nvGrpSpPr>
          <p:cNvPr id="10250" name="Group 128">
            <a:extLst>
              <a:ext uri="{FF2B5EF4-FFF2-40B4-BE49-F238E27FC236}">
                <a16:creationId xmlns:a16="http://schemas.microsoft.com/office/drawing/2014/main" id="{32CE2788-AA09-E02B-3301-C3C958112F41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3962400"/>
            <a:ext cx="1981200" cy="1066800"/>
            <a:chOff x="1008" y="2640"/>
            <a:chExt cx="1152" cy="672"/>
          </a:xfrm>
        </p:grpSpPr>
        <p:grpSp>
          <p:nvGrpSpPr>
            <p:cNvPr id="10309" name="Group 112">
              <a:extLst>
                <a:ext uri="{FF2B5EF4-FFF2-40B4-BE49-F238E27FC236}">
                  <a16:creationId xmlns:a16="http://schemas.microsoft.com/office/drawing/2014/main" id="{83936639-7D23-C94E-7E97-C379B41E5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640"/>
              <a:ext cx="1152" cy="672"/>
              <a:chOff x="4166" y="1706"/>
              <a:chExt cx="1252" cy="1252"/>
            </a:xfrm>
          </p:grpSpPr>
          <p:sp>
            <p:nvSpPr>
              <p:cNvPr id="10311" name="Oval 113">
                <a:extLst>
                  <a:ext uri="{FF2B5EF4-FFF2-40B4-BE49-F238E27FC236}">
                    <a16:creationId xmlns:a16="http://schemas.microsoft.com/office/drawing/2014/main" id="{B71355B8-1E09-2C90-FEC4-7B82C4A580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12" name="Oval 114">
                <a:extLst>
                  <a:ext uri="{FF2B5EF4-FFF2-40B4-BE49-F238E27FC236}">
                    <a16:creationId xmlns:a16="http://schemas.microsoft.com/office/drawing/2014/main" id="{51AECB28-BC00-DA98-CA48-84344C629F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13" name="Oval 115">
                <a:extLst>
                  <a:ext uri="{FF2B5EF4-FFF2-40B4-BE49-F238E27FC236}">
                    <a16:creationId xmlns:a16="http://schemas.microsoft.com/office/drawing/2014/main" id="{11EDCA20-69D1-AA32-4A28-B537101DF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14" name="Oval 116">
                <a:extLst>
                  <a:ext uri="{FF2B5EF4-FFF2-40B4-BE49-F238E27FC236}">
                    <a16:creationId xmlns:a16="http://schemas.microsoft.com/office/drawing/2014/main" id="{D2065EF3-2F20-D7A2-6BE9-75457217C3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07637" name="Text Box 117">
              <a:extLst>
                <a:ext uri="{FF2B5EF4-FFF2-40B4-BE49-F238E27FC236}">
                  <a16:creationId xmlns:a16="http://schemas.microsoft.com/office/drawing/2014/main" id="{E7A40C5D-9293-52CE-5752-CBD6107F5C3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08" y="2832"/>
              <a:ext cx="110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ขอบข่ายบังคับ</a:t>
              </a:r>
            </a:p>
          </p:txBody>
        </p:sp>
      </p:grpSp>
      <p:grpSp>
        <p:nvGrpSpPr>
          <p:cNvPr id="10251" name="Group 129">
            <a:extLst>
              <a:ext uri="{FF2B5EF4-FFF2-40B4-BE49-F238E27FC236}">
                <a16:creationId xmlns:a16="http://schemas.microsoft.com/office/drawing/2014/main" id="{D247DE2E-994E-C66F-07C2-C3ABFE95FDD2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5181600"/>
            <a:ext cx="1981200" cy="1066800"/>
            <a:chOff x="3888" y="2736"/>
            <a:chExt cx="1152" cy="672"/>
          </a:xfrm>
        </p:grpSpPr>
        <p:grpSp>
          <p:nvGrpSpPr>
            <p:cNvPr id="10303" name="Group 118">
              <a:extLst>
                <a:ext uri="{FF2B5EF4-FFF2-40B4-BE49-F238E27FC236}">
                  <a16:creationId xmlns:a16="http://schemas.microsoft.com/office/drawing/2014/main" id="{2EBA0621-5549-42F9-7DEB-9DF6B4364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1152" cy="672"/>
              <a:chOff x="4166" y="1706"/>
              <a:chExt cx="1252" cy="1252"/>
            </a:xfrm>
          </p:grpSpPr>
          <p:sp>
            <p:nvSpPr>
              <p:cNvPr id="10305" name="Oval 119">
                <a:extLst>
                  <a:ext uri="{FF2B5EF4-FFF2-40B4-BE49-F238E27FC236}">
                    <a16:creationId xmlns:a16="http://schemas.microsoft.com/office/drawing/2014/main" id="{F5327DFD-DB57-4548-2FE8-E2F44BD9A7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06" name="Oval 120">
                <a:extLst>
                  <a:ext uri="{FF2B5EF4-FFF2-40B4-BE49-F238E27FC236}">
                    <a16:creationId xmlns:a16="http://schemas.microsoft.com/office/drawing/2014/main" id="{EEBA2E42-386C-3257-2E91-EFE6948846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07" name="Oval 121">
                <a:extLst>
                  <a:ext uri="{FF2B5EF4-FFF2-40B4-BE49-F238E27FC236}">
                    <a16:creationId xmlns:a16="http://schemas.microsoft.com/office/drawing/2014/main" id="{B623BC83-0DF8-4CA4-75BC-EC02C7CF7A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0308" name="Oval 122">
                <a:extLst>
                  <a:ext uri="{FF2B5EF4-FFF2-40B4-BE49-F238E27FC236}">
                    <a16:creationId xmlns:a16="http://schemas.microsoft.com/office/drawing/2014/main" id="{A700C2C8-7C29-44E4-C500-A08466B3E5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07643" name="Text Box 123">
              <a:extLst>
                <a:ext uri="{FF2B5EF4-FFF2-40B4-BE49-F238E27FC236}">
                  <a16:creationId xmlns:a16="http://schemas.microsoft.com/office/drawing/2014/main" id="{2ED71F49-EF26-3A94-5E91-D68871A98C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84" y="2928"/>
              <a:ext cx="100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FreesiaUPC" pitchFamily="34" charset="-34"/>
                </a:rPr>
                <a:t>ครอบคลุม</a:t>
              </a:r>
            </a:p>
          </p:txBody>
        </p:sp>
      </p:grpSp>
      <p:sp>
        <p:nvSpPr>
          <p:cNvPr id="10252" name="Text Box 124">
            <a:extLst>
              <a:ext uri="{FF2B5EF4-FFF2-40B4-BE49-F238E27FC236}">
                <a16:creationId xmlns:a16="http://schemas.microsoft.com/office/drawing/2014/main" id="{568389E1-5F95-A451-D6B1-1C275FF8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1371601"/>
            <a:ext cx="61087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“ข้าราชการพลเรือนสามัญต้องรักษาจรรยาข้าราชการตามที่ส่วนราชการกำหนดไว้ โดยมุ่งประสงค์ให้เป็นข้าราชการที่ดี มีเกียรติและศักดิ์ศรีความเป็นข้าราชการ โดยเฉพาะในเรื่อง การยึดมั่นยืนหยัดในสิ่งที่ถูกต้อง ความซื่อสัตย์สุจริตรับผิดชอบ ความโปร่งใสตรวจสอบได้ การไม่เลือกปฏิบัติอย่างไม่เป็นธรรม การมุ่งผลสัมฤทธิ์</a:t>
            </a:r>
            <a:endParaRPr lang="en-US" altLang="th-TH" sz="1800" b="1">
              <a:solidFill>
                <a:srgbClr val="993300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253" name="Text Box 131">
            <a:extLst>
              <a:ext uri="{FF2B5EF4-FFF2-40B4-BE49-F238E27FC236}">
                <a16:creationId xmlns:a16="http://schemas.microsoft.com/office/drawing/2014/main" id="{443076F4-4B1F-8546-940A-3727C4A5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584575"/>
            <a:ext cx="18986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คณะบุคคล เช่น ครม. กพ. อกพ. คกก.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บุคคล เช่น นรม. รมต. รมช. ปลัด ก. อธิบดี ผบ.ทุกระดับ ขรก.พลเรือนสามัญทุกคน</a:t>
            </a:r>
          </a:p>
        </p:txBody>
      </p:sp>
      <p:sp>
        <p:nvSpPr>
          <p:cNvPr id="10254" name="Text Box 132">
            <a:extLst>
              <a:ext uri="{FF2B5EF4-FFF2-40B4-BE49-F238E27FC236}">
                <a16:creationId xmlns:a16="http://schemas.microsoft.com/office/drawing/2014/main" id="{F7A698E8-3EF5-49EC-00B1-D2F7FE4E3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5241925"/>
            <a:ext cx="2806700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การออกกฎ ระเบียบ คำสั่ง</a:t>
            </a:r>
          </a:p>
          <a:p>
            <a:pPr algn="r"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การสรรหา บรรจุ แต่งตั้ง เลื่อน ย้าย โอน วินัย อุทธรณ์ ฯลฯ</a:t>
            </a:r>
          </a:p>
          <a:p>
            <a:pPr algn="r"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ความประพฤติ</a:t>
            </a:r>
          </a:p>
        </p:txBody>
      </p:sp>
      <p:sp>
        <p:nvSpPr>
          <p:cNvPr id="10255" name="Freeform 133">
            <a:extLst>
              <a:ext uri="{FF2B5EF4-FFF2-40B4-BE49-F238E27FC236}">
                <a16:creationId xmlns:a16="http://schemas.microsoft.com/office/drawing/2014/main" id="{4E64F3B5-0317-89C4-C78F-AD334C40725B}"/>
              </a:ext>
            </a:extLst>
          </p:cNvPr>
          <p:cNvSpPr>
            <a:spLocks/>
          </p:cNvSpPr>
          <p:nvPr/>
        </p:nvSpPr>
        <p:spPr bwMode="gray">
          <a:xfrm rot="565041" flipV="1">
            <a:off x="4511675" y="3290888"/>
            <a:ext cx="1733550" cy="83185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E7E7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0256" name="Freeform 134">
            <a:extLst>
              <a:ext uri="{FF2B5EF4-FFF2-40B4-BE49-F238E27FC236}">
                <a16:creationId xmlns:a16="http://schemas.microsoft.com/office/drawing/2014/main" id="{05483705-58AF-985C-DA6F-3CB00E06A9D6}"/>
              </a:ext>
            </a:extLst>
          </p:cNvPr>
          <p:cNvSpPr>
            <a:spLocks/>
          </p:cNvSpPr>
          <p:nvPr/>
        </p:nvSpPr>
        <p:spPr bwMode="gray">
          <a:xfrm rot="18079666" flipH="1" flipV="1">
            <a:off x="5648325" y="3171825"/>
            <a:ext cx="1163638" cy="846138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E7E7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0257" name="Freeform 135">
            <a:extLst>
              <a:ext uri="{FF2B5EF4-FFF2-40B4-BE49-F238E27FC236}">
                <a16:creationId xmlns:a16="http://schemas.microsoft.com/office/drawing/2014/main" id="{01E1CAF9-3DE4-3AC5-C005-13CF39D74439}"/>
              </a:ext>
            </a:extLst>
          </p:cNvPr>
          <p:cNvSpPr>
            <a:spLocks/>
          </p:cNvSpPr>
          <p:nvPr/>
        </p:nvSpPr>
        <p:spPr bwMode="gray">
          <a:xfrm rot="20625113" flipH="1" flipV="1">
            <a:off x="6026150" y="3289301"/>
            <a:ext cx="2020888" cy="82867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E7E7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0258" name="Freeform 136">
            <a:extLst>
              <a:ext uri="{FF2B5EF4-FFF2-40B4-BE49-F238E27FC236}">
                <a16:creationId xmlns:a16="http://schemas.microsoft.com/office/drawing/2014/main" id="{27BE38B6-73CE-12C0-BDE7-2DADA0459AC2}"/>
              </a:ext>
            </a:extLst>
          </p:cNvPr>
          <p:cNvSpPr>
            <a:spLocks/>
          </p:cNvSpPr>
          <p:nvPr/>
        </p:nvSpPr>
        <p:spPr bwMode="gray">
          <a:xfrm rot="19528410" flipV="1">
            <a:off x="4419601" y="3878264"/>
            <a:ext cx="1649413" cy="8477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E7E7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0259" name="Freeform 137">
            <a:extLst>
              <a:ext uri="{FF2B5EF4-FFF2-40B4-BE49-F238E27FC236}">
                <a16:creationId xmlns:a16="http://schemas.microsoft.com/office/drawing/2014/main" id="{607F7ACD-0838-7CDC-4024-45E714D4F78E}"/>
              </a:ext>
            </a:extLst>
          </p:cNvPr>
          <p:cNvSpPr>
            <a:spLocks/>
          </p:cNvSpPr>
          <p:nvPr/>
        </p:nvSpPr>
        <p:spPr bwMode="gray">
          <a:xfrm rot="15967874" flipV="1">
            <a:off x="5291932" y="4428332"/>
            <a:ext cx="1293812" cy="8096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E7E7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grpSp>
        <p:nvGrpSpPr>
          <p:cNvPr id="10260" name="Group 82">
            <a:extLst>
              <a:ext uri="{FF2B5EF4-FFF2-40B4-BE49-F238E27FC236}">
                <a16:creationId xmlns:a16="http://schemas.microsoft.com/office/drawing/2014/main" id="{34E5D61D-AD91-4DBB-D863-FAC7266F80C7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2819400"/>
            <a:ext cx="1830388" cy="1752600"/>
            <a:chOff x="789" y="2159"/>
            <a:chExt cx="980" cy="1017"/>
          </a:xfrm>
        </p:grpSpPr>
        <p:sp>
          <p:nvSpPr>
            <p:cNvPr id="10264" name="Freeform 43">
              <a:extLst>
                <a:ext uri="{FF2B5EF4-FFF2-40B4-BE49-F238E27FC236}">
                  <a16:creationId xmlns:a16="http://schemas.microsoft.com/office/drawing/2014/main" id="{FC074CCC-FF0E-EE1E-24D2-68919592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815"/>
              <a:ext cx="952" cy="349"/>
            </a:xfrm>
            <a:custGeom>
              <a:avLst/>
              <a:gdLst>
                <a:gd name="T0" fmla="*/ 1 w 1904"/>
                <a:gd name="T1" fmla="*/ 0 h 700"/>
                <a:gd name="T2" fmla="*/ 1 w 1904"/>
                <a:gd name="T3" fmla="*/ 0 h 700"/>
                <a:gd name="T4" fmla="*/ 1 w 1904"/>
                <a:gd name="T5" fmla="*/ 0 h 700"/>
                <a:gd name="T6" fmla="*/ 1 w 1904"/>
                <a:gd name="T7" fmla="*/ 0 h 700"/>
                <a:gd name="T8" fmla="*/ 1 w 1904"/>
                <a:gd name="T9" fmla="*/ 0 h 700"/>
                <a:gd name="T10" fmla="*/ 1 w 1904"/>
                <a:gd name="T11" fmla="*/ 0 h 700"/>
                <a:gd name="T12" fmla="*/ 1 w 1904"/>
                <a:gd name="T13" fmla="*/ 0 h 700"/>
                <a:gd name="T14" fmla="*/ 1 w 1904"/>
                <a:gd name="T15" fmla="*/ 0 h 700"/>
                <a:gd name="T16" fmla="*/ 1 w 1904"/>
                <a:gd name="T17" fmla="*/ 0 h 700"/>
                <a:gd name="T18" fmla="*/ 1 w 1904"/>
                <a:gd name="T19" fmla="*/ 0 h 700"/>
                <a:gd name="T20" fmla="*/ 1 w 1904"/>
                <a:gd name="T21" fmla="*/ 0 h 700"/>
                <a:gd name="T22" fmla="*/ 1 w 1904"/>
                <a:gd name="T23" fmla="*/ 0 h 700"/>
                <a:gd name="T24" fmla="*/ 1 w 1904"/>
                <a:gd name="T25" fmla="*/ 0 h 700"/>
                <a:gd name="T26" fmla="*/ 1 w 1904"/>
                <a:gd name="T27" fmla="*/ 0 h 700"/>
                <a:gd name="T28" fmla="*/ 1 w 1904"/>
                <a:gd name="T29" fmla="*/ 0 h 700"/>
                <a:gd name="T30" fmla="*/ 1 w 1904"/>
                <a:gd name="T31" fmla="*/ 0 h 700"/>
                <a:gd name="T32" fmla="*/ 1 w 1904"/>
                <a:gd name="T33" fmla="*/ 0 h 700"/>
                <a:gd name="T34" fmla="*/ 1 w 1904"/>
                <a:gd name="T35" fmla="*/ 0 h 700"/>
                <a:gd name="T36" fmla="*/ 1 w 1904"/>
                <a:gd name="T37" fmla="*/ 0 h 700"/>
                <a:gd name="T38" fmla="*/ 1 w 1904"/>
                <a:gd name="T39" fmla="*/ 0 h 700"/>
                <a:gd name="T40" fmla="*/ 1 w 1904"/>
                <a:gd name="T41" fmla="*/ 0 h 700"/>
                <a:gd name="T42" fmla="*/ 1 w 1904"/>
                <a:gd name="T43" fmla="*/ 0 h 700"/>
                <a:gd name="T44" fmla="*/ 1 w 1904"/>
                <a:gd name="T45" fmla="*/ 0 h 700"/>
                <a:gd name="T46" fmla="*/ 1 w 1904"/>
                <a:gd name="T47" fmla="*/ 0 h 700"/>
                <a:gd name="T48" fmla="*/ 1 w 1904"/>
                <a:gd name="T49" fmla="*/ 0 h 700"/>
                <a:gd name="T50" fmla="*/ 1 w 1904"/>
                <a:gd name="T51" fmla="*/ 0 h 700"/>
                <a:gd name="T52" fmla="*/ 1 w 1904"/>
                <a:gd name="T53" fmla="*/ 0 h 700"/>
                <a:gd name="T54" fmla="*/ 1 w 1904"/>
                <a:gd name="T55" fmla="*/ 0 h 700"/>
                <a:gd name="T56" fmla="*/ 1 w 1904"/>
                <a:gd name="T57" fmla="*/ 0 h 700"/>
                <a:gd name="T58" fmla="*/ 1 w 1904"/>
                <a:gd name="T59" fmla="*/ 0 h 700"/>
                <a:gd name="T60" fmla="*/ 1 w 1904"/>
                <a:gd name="T61" fmla="*/ 0 h 700"/>
                <a:gd name="T62" fmla="*/ 1 w 1904"/>
                <a:gd name="T63" fmla="*/ 0 h 700"/>
                <a:gd name="T64" fmla="*/ 1 w 1904"/>
                <a:gd name="T65" fmla="*/ 0 h 700"/>
                <a:gd name="T66" fmla="*/ 1 w 1904"/>
                <a:gd name="T67" fmla="*/ 0 h 700"/>
                <a:gd name="T68" fmla="*/ 1 w 1904"/>
                <a:gd name="T69" fmla="*/ 0 h 700"/>
                <a:gd name="T70" fmla="*/ 1 w 1904"/>
                <a:gd name="T71" fmla="*/ 0 h 700"/>
                <a:gd name="T72" fmla="*/ 1 w 1904"/>
                <a:gd name="T73" fmla="*/ 0 h 700"/>
                <a:gd name="T74" fmla="*/ 1 w 1904"/>
                <a:gd name="T75" fmla="*/ 0 h 700"/>
                <a:gd name="T76" fmla="*/ 1 w 1904"/>
                <a:gd name="T77" fmla="*/ 0 h 700"/>
                <a:gd name="T78" fmla="*/ 1 w 1904"/>
                <a:gd name="T79" fmla="*/ 0 h 700"/>
                <a:gd name="T80" fmla="*/ 1 w 1904"/>
                <a:gd name="T81" fmla="*/ 0 h 700"/>
                <a:gd name="T82" fmla="*/ 1 w 1904"/>
                <a:gd name="T83" fmla="*/ 0 h 700"/>
                <a:gd name="T84" fmla="*/ 1 w 1904"/>
                <a:gd name="T85" fmla="*/ 0 h 700"/>
                <a:gd name="T86" fmla="*/ 1 w 1904"/>
                <a:gd name="T87" fmla="*/ 0 h 700"/>
                <a:gd name="T88" fmla="*/ 1 w 1904"/>
                <a:gd name="T89" fmla="*/ 0 h 700"/>
                <a:gd name="T90" fmla="*/ 1 w 1904"/>
                <a:gd name="T91" fmla="*/ 0 h 700"/>
                <a:gd name="T92" fmla="*/ 1 w 1904"/>
                <a:gd name="T93" fmla="*/ 0 h 700"/>
                <a:gd name="T94" fmla="*/ 1 w 1904"/>
                <a:gd name="T95" fmla="*/ 0 h 700"/>
                <a:gd name="T96" fmla="*/ 1 w 1904"/>
                <a:gd name="T97" fmla="*/ 0 h 700"/>
                <a:gd name="T98" fmla="*/ 1 w 1904"/>
                <a:gd name="T99" fmla="*/ 0 h 700"/>
                <a:gd name="T100" fmla="*/ 1 w 1904"/>
                <a:gd name="T101" fmla="*/ 0 h 700"/>
                <a:gd name="T102" fmla="*/ 1 w 1904"/>
                <a:gd name="T103" fmla="*/ 0 h 700"/>
                <a:gd name="T104" fmla="*/ 1 w 1904"/>
                <a:gd name="T105" fmla="*/ 0 h 700"/>
                <a:gd name="T106" fmla="*/ 1 w 1904"/>
                <a:gd name="T107" fmla="*/ 0 h 700"/>
                <a:gd name="T108" fmla="*/ 1 w 1904"/>
                <a:gd name="T109" fmla="*/ 0 h 700"/>
                <a:gd name="T110" fmla="*/ 1 w 1904"/>
                <a:gd name="T111" fmla="*/ 0 h 700"/>
                <a:gd name="T112" fmla="*/ 1 w 1904"/>
                <a:gd name="T113" fmla="*/ 0 h 700"/>
                <a:gd name="T114" fmla="*/ 1 w 1904"/>
                <a:gd name="T115" fmla="*/ 0 h 700"/>
                <a:gd name="T116" fmla="*/ 1 w 1904"/>
                <a:gd name="T117" fmla="*/ 0 h 700"/>
                <a:gd name="T118" fmla="*/ 1 w 1904"/>
                <a:gd name="T119" fmla="*/ 0 h 700"/>
                <a:gd name="T120" fmla="*/ 0 w 1904"/>
                <a:gd name="T121" fmla="*/ 0 h 7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4"/>
                <a:gd name="T184" fmla="*/ 0 h 700"/>
                <a:gd name="T185" fmla="*/ 1904 w 1904"/>
                <a:gd name="T186" fmla="*/ 700 h 7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4" h="700">
                  <a:moveTo>
                    <a:pt x="0" y="0"/>
                  </a:moveTo>
                  <a:lnTo>
                    <a:pt x="477" y="464"/>
                  </a:lnTo>
                  <a:lnTo>
                    <a:pt x="1660" y="700"/>
                  </a:lnTo>
                  <a:lnTo>
                    <a:pt x="1660" y="698"/>
                  </a:lnTo>
                  <a:lnTo>
                    <a:pt x="1666" y="694"/>
                  </a:lnTo>
                  <a:lnTo>
                    <a:pt x="1668" y="688"/>
                  </a:lnTo>
                  <a:lnTo>
                    <a:pt x="1672" y="686"/>
                  </a:lnTo>
                  <a:lnTo>
                    <a:pt x="1675" y="682"/>
                  </a:lnTo>
                  <a:lnTo>
                    <a:pt x="1681" y="677"/>
                  </a:lnTo>
                  <a:lnTo>
                    <a:pt x="1687" y="671"/>
                  </a:lnTo>
                  <a:lnTo>
                    <a:pt x="1692" y="665"/>
                  </a:lnTo>
                  <a:lnTo>
                    <a:pt x="1698" y="660"/>
                  </a:lnTo>
                  <a:lnTo>
                    <a:pt x="1706" y="652"/>
                  </a:lnTo>
                  <a:lnTo>
                    <a:pt x="1711" y="646"/>
                  </a:lnTo>
                  <a:lnTo>
                    <a:pt x="1719" y="639"/>
                  </a:lnTo>
                  <a:lnTo>
                    <a:pt x="1729" y="629"/>
                  </a:lnTo>
                  <a:lnTo>
                    <a:pt x="1736" y="624"/>
                  </a:lnTo>
                  <a:lnTo>
                    <a:pt x="1740" y="618"/>
                  </a:lnTo>
                  <a:lnTo>
                    <a:pt x="1744" y="614"/>
                  </a:lnTo>
                  <a:lnTo>
                    <a:pt x="1748" y="608"/>
                  </a:lnTo>
                  <a:lnTo>
                    <a:pt x="1751" y="605"/>
                  </a:lnTo>
                  <a:lnTo>
                    <a:pt x="1755" y="599"/>
                  </a:lnTo>
                  <a:lnTo>
                    <a:pt x="1759" y="595"/>
                  </a:lnTo>
                  <a:lnTo>
                    <a:pt x="1765" y="589"/>
                  </a:lnTo>
                  <a:lnTo>
                    <a:pt x="1769" y="586"/>
                  </a:lnTo>
                  <a:lnTo>
                    <a:pt x="1772" y="580"/>
                  </a:lnTo>
                  <a:lnTo>
                    <a:pt x="1776" y="574"/>
                  </a:lnTo>
                  <a:lnTo>
                    <a:pt x="1780" y="570"/>
                  </a:lnTo>
                  <a:lnTo>
                    <a:pt x="1786" y="565"/>
                  </a:lnTo>
                  <a:lnTo>
                    <a:pt x="1789" y="559"/>
                  </a:lnTo>
                  <a:lnTo>
                    <a:pt x="1793" y="555"/>
                  </a:lnTo>
                  <a:lnTo>
                    <a:pt x="1797" y="549"/>
                  </a:lnTo>
                  <a:lnTo>
                    <a:pt x="1803" y="546"/>
                  </a:lnTo>
                  <a:lnTo>
                    <a:pt x="1807" y="538"/>
                  </a:lnTo>
                  <a:lnTo>
                    <a:pt x="1810" y="534"/>
                  </a:lnTo>
                  <a:lnTo>
                    <a:pt x="1814" y="527"/>
                  </a:lnTo>
                  <a:lnTo>
                    <a:pt x="1818" y="523"/>
                  </a:lnTo>
                  <a:lnTo>
                    <a:pt x="1822" y="517"/>
                  </a:lnTo>
                  <a:lnTo>
                    <a:pt x="1826" y="511"/>
                  </a:lnTo>
                  <a:lnTo>
                    <a:pt x="1829" y="506"/>
                  </a:lnTo>
                  <a:lnTo>
                    <a:pt x="1835" y="502"/>
                  </a:lnTo>
                  <a:lnTo>
                    <a:pt x="1837" y="496"/>
                  </a:lnTo>
                  <a:lnTo>
                    <a:pt x="1841" y="490"/>
                  </a:lnTo>
                  <a:lnTo>
                    <a:pt x="1845" y="485"/>
                  </a:lnTo>
                  <a:lnTo>
                    <a:pt x="1848" y="479"/>
                  </a:lnTo>
                  <a:lnTo>
                    <a:pt x="1852" y="473"/>
                  </a:lnTo>
                  <a:lnTo>
                    <a:pt x="1856" y="468"/>
                  </a:lnTo>
                  <a:lnTo>
                    <a:pt x="1860" y="462"/>
                  </a:lnTo>
                  <a:lnTo>
                    <a:pt x="1864" y="458"/>
                  </a:lnTo>
                  <a:lnTo>
                    <a:pt x="1866" y="451"/>
                  </a:lnTo>
                  <a:lnTo>
                    <a:pt x="1867" y="445"/>
                  </a:lnTo>
                  <a:lnTo>
                    <a:pt x="1871" y="439"/>
                  </a:lnTo>
                  <a:lnTo>
                    <a:pt x="1873" y="435"/>
                  </a:lnTo>
                  <a:lnTo>
                    <a:pt x="1875" y="430"/>
                  </a:lnTo>
                  <a:lnTo>
                    <a:pt x="1877" y="424"/>
                  </a:lnTo>
                  <a:lnTo>
                    <a:pt x="1881" y="418"/>
                  </a:lnTo>
                  <a:lnTo>
                    <a:pt x="1883" y="413"/>
                  </a:lnTo>
                  <a:lnTo>
                    <a:pt x="1885" y="407"/>
                  </a:lnTo>
                  <a:lnTo>
                    <a:pt x="1886" y="401"/>
                  </a:lnTo>
                  <a:lnTo>
                    <a:pt x="1888" y="395"/>
                  </a:lnTo>
                  <a:lnTo>
                    <a:pt x="1890" y="390"/>
                  </a:lnTo>
                  <a:lnTo>
                    <a:pt x="1890" y="386"/>
                  </a:lnTo>
                  <a:lnTo>
                    <a:pt x="1892" y="380"/>
                  </a:lnTo>
                  <a:lnTo>
                    <a:pt x="1894" y="376"/>
                  </a:lnTo>
                  <a:lnTo>
                    <a:pt x="1896" y="371"/>
                  </a:lnTo>
                  <a:lnTo>
                    <a:pt x="1896" y="365"/>
                  </a:lnTo>
                  <a:lnTo>
                    <a:pt x="1898" y="359"/>
                  </a:lnTo>
                  <a:lnTo>
                    <a:pt x="1898" y="356"/>
                  </a:lnTo>
                  <a:lnTo>
                    <a:pt x="1900" y="350"/>
                  </a:lnTo>
                  <a:lnTo>
                    <a:pt x="1900" y="346"/>
                  </a:lnTo>
                  <a:lnTo>
                    <a:pt x="1902" y="340"/>
                  </a:lnTo>
                  <a:lnTo>
                    <a:pt x="1902" y="337"/>
                  </a:lnTo>
                  <a:lnTo>
                    <a:pt x="1902" y="333"/>
                  </a:lnTo>
                  <a:lnTo>
                    <a:pt x="1902" y="327"/>
                  </a:lnTo>
                  <a:lnTo>
                    <a:pt x="1902" y="323"/>
                  </a:lnTo>
                  <a:lnTo>
                    <a:pt x="1902" y="318"/>
                  </a:lnTo>
                  <a:lnTo>
                    <a:pt x="1904" y="314"/>
                  </a:lnTo>
                  <a:lnTo>
                    <a:pt x="1904" y="306"/>
                  </a:lnTo>
                  <a:lnTo>
                    <a:pt x="1904" y="299"/>
                  </a:lnTo>
                  <a:lnTo>
                    <a:pt x="1904" y="291"/>
                  </a:lnTo>
                  <a:lnTo>
                    <a:pt x="1904" y="283"/>
                  </a:lnTo>
                  <a:lnTo>
                    <a:pt x="1902" y="276"/>
                  </a:lnTo>
                  <a:lnTo>
                    <a:pt x="1902" y="270"/>
                  </a:lnTo>
                  <a:lnTo>
                    <a:pt x="1902" y="262"/>
                  </a:lnTo>
                  <a:lnTo>
                    <a:pt x="1902" y="257"/>
                  </a:lnTo>
                  <a:lnTo>
                    <a:pt x="1900" y="253"/>
                  </a:lnTo>
                  <a:lnTo>
                    <a:pt x="1900" y="249"/>
                  </a:lnTo>
                  <a:lnTo>
                    <a:pt x="1898" y="240"/>
                  </a:lnTo>
                  <a:lnTo>
                    <a:pt x="1896" y="234"/>
                  </a:lnTo>
                  <a:lnTo>
                    <a:pt x="1896" y="232"/>
                  </a:lnTo>
                  <a:lnTo>
                    <a:pt x="1896" y="230"/>
                  </a:lnTo>
                  <a:lnTo>
                    <a:pt x="1563" y="173"/>
                  </a:lnTo>
                  <a:lnTo>
                    <a:pt x="1305" y="331"/>
                  </a:lnTo>
                  <a:lnTo>
                    <a:pt x="1305" y="329"/>
                  </a:lnTo>
                  <a:lnTo>
                    <a:pt x="1299" y="329"/>
                  </a:lnTo>
                  <a:lnTo>
                    <a:pt x="1293" y="329"/>
                  </a:lnTo>
                  <a:lnTo>
                    <a:pt x="1287" y="329"/>
                  </a:lnTo>
                  <a:lnTo>
                    <a:pt x="1282" y="327"/>
                  </a:lnTo>
                  <a:lnTo>
                    <a:pt x="1276" y="327"/>
                  </a:lnTo>
                  <a:lnTo>
                    <a:pt x="1270" y="325"/>
                  </a:lnTo>
                  <a:lnTo>
                    <a:pt x="1265" y="325"/>
                  </a:lnTo>
                  <a:lnTo>
                    <a:pt x="1257" y="325"/>
                  </a:lnTo>
                  <a:lnTo>
                    <a:pt x="1251" y="323"/>
                  </a:lnTo>
                  <a:lnTo>
                    <a:pt x="1244" y="323"/>
                  </a:lnTo>
                  <a:lnTo>
                    <a:pt x="1236" y="323"/>
                  </a:lnTo>
                  <a:lnTo>
                    <a:pt x="1227" y="321"/>
                  </a:lnTo>
                  <a:lnTo>
                    <a:pt x="1219" y="321"/>
                  </a:lnTo>
                  <a:lnTo>
                    <a:pt x="1209" y="319"/>
                  </a:lnTo>
                  <a:lnTo>
                    <a:pt x="1202" y="318"/>
                  </a:lnTo>
                  <a:lnTo>
                    <a:pt x="1192" y="316"/>
                  </a:lnTo>
                  <a:lnTo>
                    <a:pt x="1181" y="316"/>
                  </a:lnTo>
                  <a:lnTo>
                    <a:pt x="1171" y="314"/>
                  </a:lnTo>
                  <a:lnTo>
                    <a:pt x="1162" y="314"/>
                  </a:lnTo>
                  <a:lnTo>
                    <a:pt x="1151" y="310"/>
                  </a:lnTo>
                  <a:lnTo>
                    <a:pt x="1139" y="310"/>
                  </a:lnTo>
                  <a:lnTo>
                    <a:pt x="1130" y="308"/>
                  </a:lnTo>
                  <a:lnTo>
                    <a:pt x="1118" y="306"/>
                  </a:lnTo>
                  <a:lnTo>
                    <a:pt x="1107" y="304"/>
                  </a:lnTo>
                  <a:lnTo>
                    <a:pt x="1095" y="302"/>
                  </a:lnTo>
                  <a:lnTo>
                    <a:pt x="1084" y="300"/>
                  </a:lnTo>
                  <a:lnTo>
                    <a:pt x="1073" y="299"/>
                  </a:lnTo>
                  <a:lnTo>
                    <a:pt x="1061" y="297"/>
                  </a:lnTo>
                  <a:lnTo>
                    <a:pt x="1048" y="293"/>
                  </a:lnTo>
                  <a:lnTo>
                    <a:pt x="1036" y="291"/>
                  </a:lnTo>
                  <a:lnTo>
                    <a:pt x="1023" y="289"/>
                  </a:lnTo>
                  <a:lnTo>
                    <a:pt x="1012" y="285"/>
                  </a:lnTo>
                  <a:lnTo>
                    <a:pt x="998" y="283"/>
                  </a:lnTo>
                  <a:lnTo>
                    <a:pt x="987" y="281"/>
                  </a:lnTo>
                  <a:lnTo>
                    <a:pt x="976" y="278"/>
                  </a:lnTo>
                  <a:lnTo>
                    <a:pt x="962" y="274"/>
                  </a:lnTo>
                  <a:lnTo>
                    <a:pt x="951" y="272"/>
                  </a:lnTo>
                  <a:lnTo>
                    <a:pt x="938" y="268"/>
                  </a:lnTo>
                  <a:lnTo>
                    <a:pt x="926" y="264"/>
                  </a:lnTo>
                  <a:lnTo>
                    <a:pt x="915" y="261"/>
                  </a:lnTo>
                  <a:lnTo>
                    <a:pt x="901" y="257"/>
                  </a:lnTo>
                  <a:lnTo>
                    <a:pt x="890" y="253"/>
                  </a:lnTo>
                  <a:lnTo>
                    <a:pt x="880" y="249"/>
                  </a:lnTo>
                  <a:lnTo>
                    <a:pt x="867" y="245"/>
                  </a:lnTo>
                  <a:lnTo>
                    <a:pt x="856" y="242"/>
                  </a:lnTo>
                  <a:lnTo>
                    <a:pt x="844" y="238"/>
                  </a:lnTo>
                  <a:lnTo>
                    <a:pt x="833" y="232"/>
                  </a:lnTo>
                  <a:lnTo>
                    <a:pt x="822" y="228"/>
                  </a:lnTo>
                  <a:lnTo>
                    <a:pt x="812" y="224"/>
                  </a:lnTo>
                  <a:lnTo>
                    <a:pt x="803" y="219"/>
                  </a:lnTo>
                  <a:lnTo>
                    <a:pt x="791" y="215"/>
                  </a:lnTo>
                  <a:lnTo>
                    <a:pt x="782" y="209"/>
                  </a:lnTo>
                  <a:lnTo>
                    <a:pt x="772" y="205"/>
                  </a:lnTo>
                  <a:lnTo>
                    <a:pt x="763" y="200"/>
                  </a:lnTo>
                  <a:lnTo>
                    <a:pt x="755" y="196"/>
                  </a:lnTo>
                  <a:lnTo>
                    <a:pt x="745" y="190"/>
                  </a:lnTo>
                  <a:lnTo>
                    <a:pt x="738" y="185"/>
                  </a:lnTo>
                  <a:lnTo>
                    <a:pt x="730" y="177"/>
                  </a:lnTo>
                  <a:lnTo>
                    <a:pt x="723" y="173"/>
                  </a:lnTo>
                  <a:lnTo>
                    <a:pt x="717" y="167"/>
                  </a:lnTo>
                  <a:lnTo>
                    <a:pt x="713" y="164"/>
                  </a:lnTo>
                  <a:lnTo>
                    <a:pt x="707" y="158"/>
                  </a:lnTo>
                  <a:lnTo>
                    <a:pt x="702" y="154"/>
                  </a:lnTo>
                  <a:lnTo>
                    <a:pt x="698" y="148"/>
                  </a:lnTo>
                  <a:lnTo>
                    <a:pt x="694" y="143"/>
                  </a:lnTo>
                  <a:lnTo>
                    <a:pt x="690" y="137"/>
                  </a:lnTo>
                  <a:lnTo>
                    <a:pt x="687" y="131"/>
                  </a:lnTo>
                  <a:lnTo>
                    <a:pt x="681" y="124"/>
                  </a:lnTo>
                  <a:lnTo>
                    <a:pt x="679" y="118"/>
                  </a:lnTo>
                  <a:lnTo>
                    <a:pt x="673" y="112"/>
                  </a:lnTo>
                  <a:lnTo>
                    <a:pt x="671" y="107"/>
                  </a:lnTo>
                  <a:lnTo>
                    <a:pt x="667" y="99"/>
                  </a:lnTo>
                  <a:lnTo>
                    <a:pt x="664" y="93"/>
                  </a:lnTo>
                  <a:lnTo>
                    <a:pt x="662" y="86"/>
                  </a:lnTo>
                  <a:lnTo>
                    <a:pt x="660" y="80"/>
                  </a:lnTo>
                  <a:lnTo>
                    <a:pt x="656" y="72"/>
                  </a:lnTo>
                  <a:lnTo>
                    <a:pt x="654" y="67"/>
                  </a:lnTo>
                  <a:lnTo>
                    <a:pt x="650" y="61"/>
                  </a:lnTo>
                  <a:lnTo>
                    <a:pt x="648" y="55"/>
                  </a:lnTo>
                  <a:lnTo>
                    <a:pt x="647" y="50"/>
                  </a:lnTo>
                  <a:lnTo>
                    <a:pt x="645" y="46"/>
                  </a:lnTo>
                  <a:lnTo>
                    <a:pt x="643" y="40"/>
                  </a:lnTo>
                  <a:lnTo>
                    <a:pt x="643" y="36"/>
                  </a:lnTo>
                  <a:lnTo>
                    <a:pt x="639" y="29"/>
                  </a:lnTo>
                  <a:lnTo>
                    <a:pt x="637" y="23"/>
                  </a:lnTo>
                  <a:lnTo>
                    <a:pt x="63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65" name="Freeform 44">
              <a:extLst>
                <a:ext uri="{FF2B5EF4-FFF2-40B4-BE49-F238E27FC236}">
                  <a16:creationId xmlns:a16="http://schemas.microsoft.com/office/drawing/2014/main" id="{1AFA3583-D9D5-91B0-9503-612DBA89C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795"/>
              <a:ext cx="842" cy="363"/>
            </a:xfrm>
            <a:custGeom>
              <a:avLst/>
              <a:gdLst>
                <a:gd name="T0" fmla="*/ 0 w 1685"/>
                <a:gd name="T1" fmla="*/ 1 h 726"/>
                <a:gd name="T2" fmla="*/ 0 w 1685"/>
                <a:gd name="T3" fmla="*/ 1 h 726"/>
                <a:gd name="T4" fmla="*/ 0 w 1685"/>
                <a:gd name="T5" fmla="*/ 1 h 726"/>
                <a:gd name="T6" fmla="*/ 0 w 1685"/>
                <a:gd name="T7" fmla="*/ 1 h 726"/>
                <a:gd name="T8" fmla="*/ 0 w 1685"/>
                <a:gd name="T9" fmla="*/ 1 h 726"/>
                <a:gd name="T10" fmla="*/ 0 w 1685"/>
                <a:gd name="T11" fmla="*/ 1 h 726"/>
                <a:gd name="T12" fmla="*/ 0 w 1685"/>
                <a:gd name="T13" fmla="*/ 1 h 726"/>
                <a:gd name="T14" fmla="*/ 0 w 1685"/>
                <a:gd name="T15" fmla="*/ 1 h 726"/>
                <a:gd name="T16" fmla="*/ 0 w 1685"/>
                <a:gd name="T17" fmla="*/ 1 h 726"/>
                <a:gd name="T18" fmla="*/ 0 w 1685"/>
                <a:gd name="T19" fmla="*/ 1 h 726"/>
                <a:gd name="T20" fmla="*/ 0 w 1685"/>
                <a:gd name="T21" fmla="*/ 1 h 726"/>
                <a:gd name="T22" fmla="*/ 0 w 1685"/>
                <a:gd name="T23" fmla="*/ 1 h 726"/>
                <a:gd name="T24" fmla="*/ 0 w 1685"/>
                <a:gd name="T25" fmla="*/ 1 h 726"/>
                <a:gd name="T26" fmla="*/ 0 w 1685"/>
                <a:gd name="T27" fmla="*/ 1 h 726"/>
                <a:gd name="T28" fmla="*/ 0 w 1685"/>
                <a:gd name="T29" fmla="*/ 1 h 726"/>
                <a:gd name="T30" fmla="*/ 0 w 1685"/>
                <a:gd name="T31" fmla="*/ 1 h 726"/>
                <a:gd name="T32" fmla="*/ 0 w 1685"/>
                <a:gd name="T33" fmla="*/ 1 h 726"/>
                <a:gd name="T34" fmla="*/ 0 w 1685"/>
                <a:gd name="T35" fmla="*/ 1 h 726"/>
                <a:gd name="T36" fmla="*/ 0 w 1685"/>
                <a:gd name="T37" fmla="*/ 1 h 726"/>
                <a:gd name="T38" fmla="*/ 0 w 1685"/>
                <a:gd name="T39" fmla="*/ 1 h 726"/>
                <a:gd name="T40" fmla="*/ 0 w 1685"/>
                <a:gd name="T41" fmla="*/ 1 h 726"/>
                <a:gd name="T42" fmla="*/ 0 w 1685"/>
                <a:gd name="T43" fmla="*/ 1 h 726"/>
                <a:gd name="T44" fmla="*/ 0 w 1685"/>
                <a:gd name="T45" fmla="*/ 1 h 726"/>
                <a:gd name="T46" fmla="*/ 0 w 1685"/>
                <a:gd name="T47" fmla="*/ 1 h 726"/>
                <a:gd name="T48" fmla="*/ 0 w 1685"/>
                <a:gd name="T49" fmla="*/ 1 h 726"/>
                <a:gd name="T50" fmla="*/ 0 w 1685"/>
                <a:gd name="T51" fmla="*/ 1 h 726"/>
                <a:gd name="T52" fmla="*/ 0 w 1685"/>
                <a:gd name="T53" fmla="*/ 1 h 726"/>
                <a:gd name="T54" fmla="*/ 0 w 1685"/>
                <a:gd name="T55" fmla="*/ 1 h 726"/>
                <a:gd name="T56" fmla="*/ 0 w 1685"/>
                <a:gd name="T57" fmla="*/ 1 h 726"/>
                <a:gd name="T58" fmla="*/ 0 w 1685"/>
                <a:gd name="T59" fmla="*/ 1 h 726"/>
                <a:gd name="T60" fmla="*/ 0 w 1685"/>
                <a:gd name="T61" fmla="*/ 1 h 726"/>
                <a:gd name="T62" fmla="*/ 0 w 1685"/>
                <a:gd name="T63" fmla="*/ 1 h 726"/>
                <a:gd name="T64" fmla="*/ 0 w 1685"/>
                <a:gd name="T65" fmla="*/ 1 h 726"/>
                <a:gd name="T66" fmla="*/ 0 w 1685"/>
                <a:gd name="T67" fmla="*/ 1 h 726"/>
                <a:gd name="T68" fmla="*/ 0 w 1685"/>
                <a:gd name="T69" fmla="*/ 1 h 726"/>
                <a:gd name="T70" fmla="*/ 0 w 1685"/>
                <a:gd name="T71" fmla="*/ 1 h 726"/>
                <a:gd name="T72" fmla="*/ 0 w 1685"/>
                <a:gd name="T73" fmla="*/ 1 h 726"/>
                <a:gd name="T74" fmla="*/ 0 w 1685"/>
                <a:gd name="T75" fmla="*/ 1 h 726"/>
                <a:gd name="T76" fmla="*/ 0 w 1685"/>
                <a:gd name="T77" fmla="*/ 1 h 726"/>
                <a:gd name="T78" fmla="*/ 0 w 1685"/>
                <a:gd name="T79" fmla="*/ 1 h 726"/>
                <a:gd name="T80" fmla="*/ 0 w 1685"/>
                <a:gd name="T81" fmla="*/ 1 h 726"/>
                <a:gd name="T82" fmla="*/ 0 w 1685"/>
                <a:gd name="T83" fmla="*/ 1 h 726"/>
                <a:gd name="T84" fmla="*/ 0 w 1685"/>
                <a:gd name="T85" fmla="*/ 1 h 726"/>
                <a:gd name="T86" fmla="*/ 0 w 1685"/>
                <a:gd name="T87" fmla="*/ 1 h 726"/>
                <a:gd name="T88" fmla="*/ 0 w 1685"/>
                <a:gd name="T89" fmla="*/ 1 h 726"/>
                <a:gd name="T90" fmla="*/ 0 w 1685"/>
                <a:gd name="T91" fmla="*/ 1 h 726"/>
                <a:gd name="T92" fmla="*/ 0 w 1685"/>
                <a:gd name="T93" fmla="*/ 1 h 726"/>
                <a:gd name="T94" fmla="*/ 0 w 1685"/>
                <a:gd name="T95" fmla="*/ 1 h 726"/>
                <a:gd name="T96" fmla="*/ 0 w 1685"/>
                <a:gd name="T97" fmla="*/ 1 h 726"/>
                <a:gd name="T98" fmla="*/ 0 w 1685"/>
                <a:gd name="T99" fmla="*/ 1 h 726"/>
                <a:gd name="T100" fmla="*/ 0 w 1685"/>
                <a:gd name="T101" fmla="*/ 1 h 726"/>
                <a:gd name="T102" fmla="*/ 0 w 1685"/>
                <a:gd name="T103" fmla="*/ 1 h 726"/>
                <a:gd name="T104" fmla="*/ 0 w 1685"/>
                <a:gd name="T105" fmla="*/ 1 h 726"/>
                <a:gd name="T106" fmla="*/ 0 w 1685"/>
                <a:gd name="T107" fmla="*/ 1 h 726"/>
                <a:gd name="T108" fmla="*/ 0 w 1685"/>
                <a:gd name="T109" fmla="*/ 0 h 7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85"/>
                <a:gd name="T166" fmla="*/ 0 h 726"/>
                <a:gd name="T167" fmla="*/ 1685 w 1685"/>
                <a:gd name="T168" fmla="*/ 726 h 7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85" h="726">
                  <a:moveTo>
                    <a:pt x="366" y="198"/>
                  </a:moveTo>
                  <a:lnTo>
                    <a:pt x="413" y="356"/>
                  </a:lnTo>
                  <a:lnTo>
                    <a:pt x="415" y="358"/>
                  </a:lnTo>
                  <a:lnTo>
                    <a:pt x="423" y="363"/>
                  </a:lnTo>
                  <a:lnTo>
                    <a:pt x="426" y="369"/>
                  </a:lnTo>
                  <a:lnTo>
                    <a:pt x="434" y="375"/>
                  </a:lnTo>
                  <a:lnTo>
                    <a:pt x="438" y="377"/>
                  </a:lnTo>
                  <a:lnTo>
                    <a:pt x="442" y="380"/>
                  </a:lnTo>
                  <a:lnTo>
                    <a:pt x="445" y="384"/>
                  </a:lnTo>
                  <a:lnTo>
                    <a:pt x="451" y="388"/>
                  </a:lnTo>
                  <a:lnTo>
                    <a:pt x="455" y="392"/>
                  </a:lnTo>
                  <a:lnTo>
                    <a:pt x="461" y="396"/>
                  </a:lnTo>
                  <a:lnTo>
                    <a:pt x="466" y="399"/>
                  </a:lnTo>
                  <a:lnTo>
                    <a:pt x="472" y="403"/>
                  </a:lnTo>
                  <a:lnTo>
                    <a:pt x="478" y="407"/>
                  </a:lnTo>
                  <a:lnTo>
                    <a:pt x="483" y="411"/>
                  </a:lnTo>
                  <a:lnTo>
                    <a:pt x="491" y="416"/>
                  </a:lnTo>
                  <a:lnTo>
                    <a:pt x="499" y="422"/>
                  </a:lnTo>
                  <a:lnTo>
                    <a:pt x="506" y="426"/>
                  </a:lnTo>
                  <a:lnTo>
                    <a:pt x="514" y="430"/>
                  </a:lnTo>
                  <a:lnTo>
                    <a:pt x="521" y="435"/>
                  </a:lnTo>
                  <a:lnTo>
                    <a:pt x="531" y="441"/>
                  </a:lnTo>
                  <a:lnTo>
                    <a:pt x="539" y="445"/>
                  </a:lnTo>
                  <a:lnTo>
                    <a:pt x="548" y="451"/>
                  </a:lnTo>
                  <a:lnTo>
                    <a:pt x="558" y="454"/>
                  </a:lnTo>
                  <a:lnTo>
                    <a:pt x="567" y="460"/>
                  </a:lnTo>
                  <a:lnTo>
                    <a:pt x="577" y="464"/>
                  </a:lnTo>
                  <a:lnTo>
                    <a:pt x="586" y="470"/>
                  </a:lnTo>
                  <a:lnTo>
                    <a:pt x="598" y="473"/>
                  </a:lnTo>
                  <a:lnTo>
                    <a:pt x="609" y="477"/>
                  </a:lnTo>
                  <a:lnTo>
                    <a:pt x="620" y="483"/>
                  </a:lnTo>
                  <a:lnTo>
                    <a:pt x="632" y="487"/>
                  </a:lnTo>
                  <a:lnTo>
                    <a:pt x="643" y="492"/>
                  </a:lnTo>
                  <a:lnTo>
                    <a:pt x="656" y="496"/>
                  </a:lnTo>
                  <a:lnTo>
                    <a:pt x="668" y="500"/>
                  </a:lnTo>
                  <a:lnTo>
                    <a:pt x="681" y="506"/>
                  </a:lnTo>
                  <a:lnTo>
                    <a:pt x="694" y="510"/>
                  </a:lnTo>
                  <a:lnTo>
                    <a:pt x="708" y="513"/>
                  </a:lnTo>
                  <a:lnTo>
                    <a:pt x="723" y="517"/>
                  </a:lnTo>
                  <a:lnTo>
                    <a:pt x="736" y="521"/>
                  </a:lnTo>
                  <a:lnTo>
                    <a:pt x="752" y="525"/>
                  </a:lnTo>
                  <a:lnTo>
                    <a:pt x="767" y="530"/>
                  </a:lnTo>
                  <a:lnTo>
                    <a:pt x="782" y="532"/>
                  </a:lnTo>
                  <a:lnTo>
                    <a:pt x="797" y="536"/>
                  </a:lnTo>
                  <a:lnTo>
                    <a:pt x="812" y="538"/>
                  </a:lnTo>
                  <a:lnTo>
                    <a:pt x="831" y="542"/>
                  </a:lnTo>
                  <a:lnTo>
                    <a:pt x="847" y="544"/>
                  </a:lnTo>
                  <a:lnTo>
                    <a:pt x="864" y="548"/>
                  </a:lnTo>
                  <a:lnTo>
                    <a:pt x="881" y="550"/>
                  </a:lnTo>
                  <a:lnTo>
                    <a:pt x="900" y="551"/>
                  </a:lnTo>
                  <a:lnTo>
                    <a:pt x="917" y="553"/>
                  </a:lnTo>
                  <a:lnTo>
                    <a:pt x="936" y="555"/>
                  </a:lnTo>
                  <a:lnTo>
                    <a:pt x="955" y="555"/>
                  </a:lnTo>
                  <a:lnTo>
                    <a:pt x="974" y="557"/>
                  </a:lnTo>
                  <a:lnTo>
                    <a:pt x="995" y="557"/>
                  </a:lnTo>
                  <a:lnTo>
                    <a:pt x="1014" y="559"/>
                  </a:lnTo>
                  <a:lnTo>
                    <a:pt x="1035" y="559"/>
                  </a:lnTo>
                  <a:lnTo>
                    <a:pt x="1056" y="559"/>
                  </a:lnTo>
                  <a:lnTo>
                    <a:pt x="1214" y="371"/>
                  </a:lnTo>
                  <a:lnTo>
                    <a:pt x="1683" y="487"/>
                  </a:lnTo>
                  <a:lnTo>
                    <a:pt x="1685" y="698"/>
                  </a:lnTo>
                  <a:lnTo>
                    <a:pt x="1649" y="702"/>
                  </a:lnTo>
                  <a:lnTo>
                    <a:pt x="1615" y="705"/>
                  </a:lnTo>
                  <a:lnTo>
                    <a:pt x="1581" y="709"/>
                  </a:lnTo>
                  <a:lnTo>
                    <a:pt x="1546" y="713"/>
                  </a:lnTo>
                  <a:lnTo>
                    <a:pt x="1512" y="715"/>
                  </a:lnTo>
                  <a:lnTo>
                    <a:pt x="1480" y="717"/>
                  </a:lnTo>
                  <a:lnTo>
                    <a:pt x="1448" y="721"/>
                  </a:lnTo>
                  <a:lnTo>
                    <a:pt x="1415" y="722"/>
                  </a:lnTo>
                  <a:lnTo>
                    <a:pt x="1383" y="724"/>
                  </a:lnTo>
                  <a:lnTo>
                    <a:pt x="1351" y="724"/>
                  </a:lnTo>
                  <a:lnTo>
                    <a:pt x="1320" y="726"/>
                  </a:lnTo>
                  <a:lnTo>
                    <a:pt x="1290" y="726"/>
                  </a:lnTo>
                  <a:lnTo>
                    <a:pt x="1257" y="726"/>
                  </a:lnTo>
                  <a:lnTo>
                    <a:pt x="1227" y="726"/>
                  </a:lnTo>
                  <a:lnTo>
                    <a:pt x="1198" y="724"/>
                  </a:lnTo>
                  <a:lnTo>
                    <a:pt x="1168" y="724"/>
                  </a:lnTo>
                  <a:lnTo>
                    <a:pt x="1138" y="722"/>
                  </a:lnTo>
                  <a:lnTo>
                    <a:pt x="1109" y="721"/>
                  </a:lnTo>
                  <a:lnTo>
                    <a:pt x="1081" y="719"/>
                  </a:lnTo>
                  <a:lnTo>
                    <a:pt x="1052" y="717"/>
                  </a:lnTo>
                  <a:lnTo>
                    <a:pt x="1022" y="713"/>
                  </a:lnTo>
                  <a:lnTo>
                    <a:pt x="995" y="709"/>
                  </a:lnTo>
                  <a:lnTo>
                    <a:pt x="968" y="705"/>
                  </a:lnTo>
                  <a:lnTo>
                    <a:pt x="940" y="702"/>
                  </a:lnTo>
                  <a:lnTo>
                    <a:pt x="913" y="698"/>
                  </a:lnTo>
                  <a:lnTo>
                    <a:pt x="885" y="692"/>
                  </a:lnTo>
                  <a:lnTo>
                    <a:pt x="858" y="686"/>
                  </a:lnTo>
                  <a:lnTo>
                    <a:pt x="831" y="681"/>
                  </a:lnTo>
                  <a:lnTo>
                    <a:pt x="807" y="675"/>
                  </a:lnTo>
                  <a:lnTo>
                    <a:pt x="780" y="669"/>
                  </a:lnTo>
                  <a:lnTo>
                    <a:pt x="753" y="664"/>
                  </a:lnTo>
                  <a:lnTo>
                    <a:pt x="729" y="656"/>
                  </a:lnTo>
                  <a:lnTo>
                    <a:pt x="704" y="648"/>
                  </a:lnTo>
                  <a:lnTo>
                    <a:pt x="677" y="639"/>
                  </a:lnTo>
                  <a:lnTo>
                    <a:pt x="653" y="631"/>
                  </a:lnTo>
                  <a:lnTo>
                    <a:pt x="628" y="624"/>
                  </a:lnTo>
                  <a:lnTo>
                    <a:pt x="605" y="614"/>
                  </a:lnTo>
                  <a:lnTo>
                    <a:pt x="580" y="605"/>
                  </a:lnTo>
                  <a:lnTo>
                    <a:pt x="556" y="595"/>
                  </a:lnTo>
                  <a:lnTo>
                    <a:pt x="533" y="586"/>
                  </a:lnTo>
                  <a:lnTo>
                    <a:pt x="508" y="574"/>
                  </a:lnTo>
                  <a:lnTo>
                    <a:pt x="483" y="563"/>
                  </a:lnTo>
                  <a:lnTo>
                    <a:pt x="461" y="551"/>
                  </a:lnTo>
                  <a:lnTo>
                    <a:pt x="438" y="540"/>
                  </a:lnTo>
                  <a:lnTo>
                    <a:pt x="413" y="527"/>
                  </a:lnTo>
                  <a:lnTo>
                    <a:pt x="390" y="513"/>
                  </a:lnTo>
                  <a:lnTo>
                    <a:pt x="369" y="500"/>
                  </a:lnTo>
                  <a:lnTo>
                    <a:pt x="346" y="489"/>
                  </a:lnTo>
                  <a:lnTo>
                    <a:pt x="324" y="473"/>
                  </a:lnTo>
                  <a:lnTo>
                    <a:pt x="301" y="460"/>
                  </a:lnTo>
                  <a:lnTo>
                    <a:pt x="278" y="445"/>
                  </a:lnTo>
                  <a:lnTo>
                    <a:pt x="257" y="432"/>
                  </a:lnTo>
                  <a:lnTo>
                    <a:pt x="234" y="416"/>
                  </a:lnTo>
                  <a:lnTo>
                    <a:pt x="213" y="399"/>
                  </a:lnTo>
                  <a:lnTo>
                    <a:pt x="192" y="384"/>
                  </a:lnTo>
                  <a:lnTo>
                    <a:pt x="170" y="369"/>
                  </a:lnTo>
                  <a:lnTo>
                    <a:pt x="149" y="350"/>
                  </a:lnTo>
                  <a:lnTo>
                    <a:pt x="128" y="333"/>
                  </a:lnTo>
                  <a:lnTo>
                    <a:pt x="105" y="316"/>
                  </a:lnTo>
                  <a:lnTo>
                    <a:pt x="84" y="299"/>
                  </a:lnTo>
                  <a:lnTo>
                    <a:pt x="63" y="280"/>
                  </a:lnTo>
                  <a:lnTo>
                    <a:pt x="42" y="261"/>
                  </a:lnTo>
                  <a:lnTo>
                    <a:pt x="21" y="242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2" y="166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4" y="147"/>
                  </a:lnTo>
                  <a:lnTo>
                    <a:pt x="6" y="143"/>
                  </a:lnTo>
                  <a:lnTo>
                    <a:pt x="6" y="139"/>
                  </a:lnTo>
                  <a:lnTo>
                    <a:pt x="6" y="133"/>
                  </a:lnTo>
                  <a:lnTo>
                    <a:pt x="8" y="130"/>
                  </a:lnTo>
                  <a:lnTo>
                    <a:pt x="8" y="124"/>
                  </a:lnTo>
                  <a:lnTo>
                    <a:pt x="8" y="120"/>
                  </a:lnTo>
                  <a:lnTo>
                    <a:pt x="8" y="114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2" y="103"/>
                  </a:lnTo>
                  <a:lnTo>
                    <a:pt x="14" y="93"/>
                  </a:lnTo>
                  <a:lnTo>
                    <a:pt x="16" y="86"/>
                  </a:lnTo>
                  <a:lnTo>
                    <a:pt x="16" y="80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19" y="67"/>
                  </a:lnTo>
                  <a:lnTo>
                    <a:pt x="19" y="59"/>
                  </a:lnTo>
                  <a:lnTo>
                    <a:pt x="21" y="52"/>
                  </a:lnTo>
                  <a:lnTo>
                    <a:pt x="23" y="44"/>
                  </a:lnTo>
                  <a:lnTo>
                    <a:pt x="25" y="36"/>
                  </a:lnTo>
                  <a:lnTo>
                    <a:pt x="25" y="31"/>
                  </a:lnTo>
                  <a:lnTo>
                    <a:pt x="27" y="25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66" y="19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66" name="Freeform 45">
              <a:extLst>
                <a:ext uri="{FF2B5EF4-FFF2-40B4-BE49-F238E27FC236}">
                  <a16:creationId xmlns:a16="http://schemas.microsoft.com/office/drawing/2014/main" id="{7B6687B3-4953-4BE7-1AD2-628E6F70E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796"/>
              <a:ext cx="842" cy="367"/>
            </a:xfrm>
            <a:custGeom>
              <a:avLst/>
              <a:gdLst>
                <a:gd name="T0" fmla="*/ 0 w 1685"/>
                <a:gd name="T1" fmla="*/ 0 h 736"/>
                <a:gd name="T2" fmla="*/ 0 w 1685"/>
                <a:gd name="T3" fmla="*/ 0 h 736"/>
                <a:gd name="T4" fmla="*/ 0 w 1685"/>
                <a:gd name="T5" fmla="*/ 0 h 736"/>
                <a:gd name="T6" fmla="*/ 0 w 1685"/>
                <a:gd name="T7" fmla="*/ 0 h 736"/>
                <a:gd name="T8" fmla="*/ 0 w 1685"/>
                <a:gd name="T9" fmla="*/ 0 h 736"/>
                <a:gd name="T10" fmla="*/ 0 w 1685"/>
                <a:gd name="T11" fmla="*/ 0 h 736"/>
                <a:gd name="T12" fmla="*/ 0 w 1685"/>
                <a:gd name="T13" fmla="*/ 0 h 736"/>
                <a:gd name="T14" fmla="*/ 0 w 1685"/>
                <a:gd name="T15" fmla="*/ 0 h 736"/>
                <a:gd name="T16" fmla="*/ 0 w 1685"/>
                <a:gd name="T17" fmla="*/ 0 h 736"/>
                <a:gd name="T18" fmla="*/ 0 w 1685"/>
                <a:gd name="T19" fmla="*/ 0 h 736"/>
                <a:gd name="T20" fmla="*/ 0 w 1685"/>
                <a:gd name="T21" fmla="*/ 0 h 736"/>
                <a:gd name="T22" fmla="*/ 0 w 1685"/>
                <a:gd name="T23" fmla="*/ 0 h 736"/>
                <a:gd name="T24" fmla="*/ 0 w 1685"/>
                <a:gd name="T25" fmla="*/ 0 h 736"/>
                <a:gd name="T26" fmla="*/ 0 w 1685"/>
                <a:gd name="T27" fmla="*/ 0 h 736"/>
                <a:gd name="T28" fmla="*/ 0 w 1685"/>
                <a:gd name="T29" fmla="*/ 0 h 736"/>
                <a:gd name="T30" fmla="*/ 0 w 1685"/>
                <a:gd name="T31" fmla="*/ 0 h 736"/>
                <a:gd name="T32" fmla="*/ 0 w 1685"/>
                <a:gd name="T33" fmla="*/ 0 h 736"/>
                <a:gd name="T34" fmla="*/ 0 w 1685"/>
                <a:gd name="T35" fmla="*/ 0 h 736"/>
                <a:gd name="T36" fmla="*/ 0 w 1685"/>
                <a:gd name="T37" fmla="*/ 0 h 736"/>
                <a:gd name="T38" fmla="*/ 0 w 1685"/>
                <a:gd name="T39" fmla="*/ 0 h 736"/>
                <a:gd name="T40" fmla="*/ 0 w 1685"/>
                <a:gd name="T41" fmla="*/ 0 h 736"/>
                <a:gd name="T42" fmla="*/ 0 w 1685"/>
                <a:gd name="T43" fmla="*/ 0 h 736"/>
                <a:gd name="T44" fmla="*/ 0 w 1685"/>
                <a:gd name="T45" fmla="*/ 0 h 736"/>
                <a:gd name="T46" fmla="*/ 0 w 1685"/>
                <a:gd name="T47" fmla="*/ 0 h 736"/>
                <a:gd name="T48" fmla="*/ 0 w 1685"/>
                <a:gd name="T49" fmla="*/ 0 h 736"/>
                <a:gd name="T50" fmla="*/ 0 w 1685"/>
                <a:gd name="T51" fmla="*/ 0 h 736"/>
                <a:gd name="T52" fmla="*/ 0 w 1685"/>
                <a:gd name="T53" fmla="*/ 0 h 736"/>
                <a:gd name="T54" fmla="*/ 0 w 1685"/>
                <a:gd name="T55" fmla="*/ 0 h 736"/>
                <a:gd name="T56" fmla="*/ 0 w 1685"/>
                <a:gd name="T57" fmla="*/ 0 h 736"/>
                <a:gd name="T58" fmla="*/ 0 w 1685"/>
                <a:gd name="T59" fmla="*/ 0 h 736"/>
                <a:gd name="T60" fmla="*/ 0 w 1685"/>
                <a:gd name="T61" fmla="*/ 0 h 736"/>
                <a:gd name="T62" fmla="*/ 0 w 1685"/>
                <a:gd name="T63" fmla="*/ 0 h 736"/>
                <a:gd name="T64" fmla="*/ 0 w 1685"/>
                <a:gd name="T65" fmla="*/ 0 h 736"/>
                <a:gd name="T66" fmla="*/ 0 w 1685"/>
                <a:gd name="T67" fmla="*/ 0 h 736"/>
                <a:gd name="T68" fmla="*/ 0 w 1685"/>
                <a:gd name="T69" fmla="*/ 0 h 736"/>
                <a:gd name="T70" fmla="*/ 0 w 1685"/>
                <a:gd name="T71" fmla="*/ 0 h 736"/>
                <a:gd name="T72" fmla="*/ 0 w 1685"/>
                <a:gd name="T73" fmla="*/ 0 h 736"/>
                <a:gd name="T74" fmla="*/ 0 w 1685"/>
                <a:gd name="T75" fmla="*/ 0 h 736"/>
                <a:gd name="T76" fmla="*/ 0 w 1685"/>
                <a:gd name="T77" fmla="*/ 0 h 736"/>
                <a:gd name="T78" fmla="*/ 0 w 1685"/>
                <a:gd name="T79" fmla="*/ 0 h 736"/>
                <a:gd name="T80" fmla="*/ 0 w 1685"/>
                <a:gd name="T81" fmla="*/ 0 h 736"/>
                <a:gd name="T82" fmla="*/ 0 w 1685"/>
                <a:gd name="T83" fmla="*/ 0 h 736"/>
                <a:gd name="T84" fmla="*/ 0 w 1685"/>
                <a:gd name="T85" fmla="*/ 0 h 736"/>
                <a:gd name="T86" fmla="*/ 0 w 1685"/>
                <a:gd name="T87" fmla="*/ 0 h 736"/>
                <a:gd name="T88" fmla="*/ 0 w 1685"/>
                <a:gd name="T89" fmla="*/ 0 h 736"/>
                <a:gd name="T90" fmla="*/ 0 w 1685"/>
                <a:gd name="T91" fmla="*/ 0 h 736"/>
                <a:gd name="T92" fmla="*/ 0 w 1685"/>
                <a:gd name="T93" fmla="*/ 0 h 736"/>
                <a:gd name="T94" fmla="*/ 0 w 1685"/>
                <a:gd name="T95" fmla="*/ 0 h 736"/>
                <a:gd name="T96" fmla="*/ 0 w 1685"/>
                <a:gd name="T97" fmla="*/ 0 h 736"/>
                <a:gd name="T98" fmla="*/ 0 w 1685"/>
                <a:gd name="T99" fmla="*/ 0 h 736"/>
                <a:gd name="T100" fmla="*/ 0 w 1685"/>
                <a:gd name="T101" fmla="*/ 0 h 736"/>
                <a:gd name="T102" fmla="*/ 0 w 1685"/>
                <a:gd name="T103" fmla="*/ 0 h 736"/>
                <a:gd name="T104" fmla="*/ 0 w 1685"/>
                <a:gd name="T105" fmla="*/ 0 h 736"/>
                <a:gd name="T106" fmla="*/ 0 w 1685"/>
                <a:gd name="T107" fmla="*/ 0 h 736"/>
                <a:gd name="T108" fmla="*/ 0 w 1685"/>
                <a:gd name="T109" fmla="*/ 0 h 736"/>
                <a:gd name="T110" fmla="*/ 0 w 1685"/>
                <a:gd name="T111" fmla="*/ 0 h 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5"/>
                <a:gd name="T169" fmla="*/ 0 h 736"/>
                <a:gd name="T170" fmla="*/ 1685 w 1685"/>
                <a:gd name="T171" fmla="*/ 736 h 7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5" h="736">
                  <a:moveTo>
                    <a:pt x="337" y="188"/>
                  </a:moveTo>
                  <a:lnTo>
                    <a:pt x="398" y="371"/>
                  </a:lnTo>
                  <a:lnTo>
                    <a:pt x="400" y="373"/>
                  </a:lnTo>
                  <a:lnTo>
                    <a:pt x="402" y="375"/>
                  </a:lnTo>
                  <a:lnTo>
                    <a:pt x="407" y="378"/>
                  </a:lnTo>
                  <a:lnTo>
                    <a:pt x="413" y="384"/>
                  </a:lnTo>
                  <a:lnTo>
                    <a:pt x="419" y="390"/>
                  </a:lnTo>
                  <a:lnTo>
                    <a:pt x="423" y="392"/>
                  </a:lnTo>
                  <a:lnTo>
                    <a:pt x="426" y="395"/>
                  </a:lnTo>
                  <a:lnTo>
                    <a:pt x="432" y="399"/>
                  </a:lnTo>
                  <a:lnTo>
                    <a:pt x="438" y="403"/>
                  </a:lnTo>
                  <a:lnTo>
                    <a:pt x="443" y="407"/>
                  </a:lnTo>
                  <a:lnTo>
                    <a:pt x="449" y="411"/>
                  </a:lnTo>
                  <a:lnTo>
                    <a:pt x="455" y="414"/>
                  </a:lnTo>
                  <a:lnTo>
                    <a:pt x="461" y="420"/>
                  </a:lnTo>
                  <a:lnTo>
                    <a:pt x="466" y="424"/>
                  </a:lnTo>
                  <a:lnTo>
                    <a:pt x="474" y="428"/>
                  </a:lnTo>
                  <a:lnTo>
                    <a:pt x="482" y="433"/>
                  </a:lnTo>
                  <a:lnTo>
                    <a:pt x="489" y="437"/>
                  </a:lnTo>
                  <a:lnTo>
                    <a:pt x="497" y="441"/>
                  </a:lnTo>
                  <a:lnTo>
                    <a:pt x="504" y="447"/>
                  </a:lnTo>
                  <a:lnTo>
                    <a:pt x="514" y="451"/>
                  </a:lnTo>
                  <a:lnTo>
                    <a:pt x="523" y="456"/>
                  </a:lnTo>
                  <a:lnTo>
                    <a:pt x="533" y="462"/>
                  </a:lnTo>
                  <a:lnTo>
                    <a:pt x="542" y="466"/>
                  </a:lnTo>
                  <a:lnTo>
                    <a:pt x="552" y="471"/>
                  </a:lnTo>
                  <a:lnTo>
                    <a:pt x="561" y="477"/>
                  </a:lnTo>
                  <a:lnTo>
                    <a:pt x="573" y="481"/>
                  </a:lnTo>
                  <a:lnTo>
                    <a:pt x="582" y="487"/>
                  </a:lnTo>
                  <a:lnTo>
                    <a:pt x="594" y="490"/>
                  </a:lnTo>
                  <a:lnTo>
                    <a:pt x="605" y="496"/>
                  </a:lnTo>
                  <a:lnTo>
                    <a:pt x="617" y="500"/>
                  </a:lnTo>
                  <a:lnTo>
                    <a:pt x="630" y="504"/>
                  </a:lnTo>
                  <a:lnTo>
                    <a:pt x="641" y="509"/>
                  </a:lnTo>
                  <a:lnTo>
                    <a:pt x="655" y="515"/>
                  </a:lnTo>
                  <a:lnTo>
                    <a:pt x="668" y="519"/>
                  </a:lnTo>
                  <a:lnTo>
                    <a:pt x="681" y="523"/>
                  </a:lnTo>
                  <a:lnTo>
                    <a:pt x="694" y="527"/>
                  </a:lnTo>
                  <a:lnTo>
                    <a:pt x="710" y="532"/>
                  </a:lnTo>
                  <a:lnTo>
                    <a:pt x="723" y="536"/>
                  </a:lnTo>
                  <a:lnTo>
                    <a:pt x="738" y="540"/>
                  </a:lnTo>
                  <a:lnTo>
                    <a:pt x="753" y="544"/>
                  </a:lnTo>
                  <a:lnTo>
                    <a:pt x="769" y="548"/>
                  </a:lnTo>
                  <a:lnTo>
                    <a:pt x="784" y="551"/>
                  </a:lnTo>
                  <a:lnTo>
                    <a:pt x="801" y="553"/>
                  </a:lnTo>
                  <a:lnTo>
                    <a:pt x="816" y="557"/>
                  </a:lnTo>
                  <a:lnTo>
                    <a:pt x="833" y="559"/>
                  </a:lnTo>
                  <a:lnTo>
                    <a:pt x="850" y="563"/>
                  </a:lnTo>
                  <a:lnTo>
                    <a:pt x="868" y="565"/>
                  </a:lnTo>
                  <a:lnTo>
                    <a:pt x="885" y="567"/>
                  </a:lnTo>
                  <a:lnTo>
                    <a:pt x="904" y="568"/>
                  </a:lnTo>
                  <a:lnTo>
                    <a:pt x="921" y="570"/>
                  </a:lnTo>
                  <a:lnTo>
                    <a:pt x="940" y="572"/>
                  </a:lnTo>
                  <a:lnTo>
                    <a:pt x="961" y="572"/>
                  </a:lnTo>
                  <a:lnTo>
                    <a:pt x="980" y="574"/>
                  </a:lnTo>
                  <a:lnTo>
                    <a:pt x="999" y="574"/>
                  </a:lnTo>
                  <a:lnTo>
                    <a:pt x="1020" y="574"/>
                  </a:lnTo>
                  <a:lnTo>
                    <a:pt x="1041" y="574"/>
                  </a:lnTo>
                  <a:lnTo>
                    <a:pt x="1062" y="576"/>
                  </a:lnTo>
                  <a:lnTo>
                    <a:pt x="1210" y="409"/>
                  </a:lnTo>
                  <a:lnTo>
                    <a:pt x="1683" y="513"/>
                  </a:lnTo>
                  <a:lnTo>
                    <a:pt x="1685" y="711"/>
                  </a:lnTo>
                  <a:lnTo>
                    <a:pt x="1649" y="713"/>
                  </a:lnTo>
                  <a:lnTo>
                    <a:pt x="1615" y="717"/>
                  </a:lnTo>
                  <a:lnTo>
                    <a:pt x="1581" y="720"/>
                  </a:lnTo>
                  <a:lnTo>
                    <a:pt x="1546" y="724"/>
                  </a:lnTo>
                  <a:lnTo>
                    <a:pt x="1512" y="726"/>
                  </a:lnTo>
                  <a:lnTo>
                    <a:pt x="1480" y="728"/>
                  </a:lnTo>
                  <a:lnTo>
                    <a:pt x="1446" y="730"/>
                  </a:lnTo>
                  <a:lnTo>
                    <a:pt x="1413" y="734"/>
                  </a:lnTo>
                  <a:lnTo>
                    <a:pt x="1381" y="734"/>
                  </a:lnTo>
                  <a:lnTo>
                    <a:pt x="1349" y="734"/>
                  </a:lnTo>
                  <a:lnTo>
                    <a:pt x="1316" y="734"/>
                  </a:lnTo>
                  <a:lnTo>
                    <a:pt x="1286" y="736"/>
                  </a:lnTo>
                  <a:lnTo>
                    <a:pt x="1254" y="734"/>
                  </a:lnTo>
                  <a:lnTo>
                    <a:pt x="1223" y="734"/>
                  </a:lnTo>
                  <a:lnTo>
                    <a:pt x="1193" y="732"/>
                  </a:lnTo>
                  <a:lnTo>
                    <a:pt x="1162" y="732"/>
                  </a:lnTo>
                  <a:lnTo>
                    <a:pt x="1132" y="728"/>
                  </a:lnTo>
                  <a:lnTo>
                    <a:pt x="1101" y="726"/>
                  </a:lnTo>
                  <a:lnTo>
                    <a:pt x="1073" y="722"/>
                  </a:lnTo>
                  <a:lnTo>
                    <a:pt x="1042" y="720"/>
                  </a:lnTo>
                  <a:lnTo>
                    <a:pt x="1014" y="715"/>
                  </a:lnTo>
                  <a:lnTo>
                    <a:pt x="985" y="713"/>
                  </a:lnTo>
                  <a:lnTo>
                    <a:pt x="957" y="707"/>
                  </a:lnTo>
                  <a:lnTo>
                    <a:pt x="928" y="703"/>
                  </a:lnTo>
                  <a:lnTo>
                    <a:pt x="900" y="698"/>
                  </a:lnTo>
                  <a:lnTo>
                    <a:pt x="873" y="692"/>
                  </a:lnTo>
                  <a:lnTo>
                    <a:pt x="845" y="686"/>
                  </a:lnTo>
                  <a:lnTo>
                    <a:pt x="818" y="681"/>
                  </a:lnTo>
                  <a:lnTo>
                    <a:pt x="791" y="673"/>
                  </a:lnTo>
                  <a:lnTo>
                    <a:pt x="765" y="667"/>
                  </a:lnTo>
                  <a:lnTo>
                    <a:pt x="738" y="660"/>
                  </a:lnTo>
                  <a:lnTo>
                    <a:pt x="712" y="652"/>
                  </a:lnTo>
                  <a:lnTo>
                    <a:pt x="685" y="643"/>
                  </a:lnTo>
                  <a:lnTo>
                    <a:pt x="660" y="635"/>
                  </a:lnTo>
                  <a:lnTo>
                    <a:pt x="634" y="625"/>
                  </a:lnTo>
                  <a:lnTo>
                    <a:pt x="611" y="616"/>
                  </a:lnTo>
                  <a:lnTo>
                    <a:pt x="584" y="606"/>
                  </a:lnTo>
                  <a:lnTo>
                    <a:pt x="559" y="597"/>
                  </a:lnTo>
                  <a:lnTo>
                    <a:pt x="537" y="586"/>
                  </a:lnTo>
                  <a:lnTo>
                    <a:pt x="512" y="576"/>
                  </a:lnTo>
                  <a:lnTo>
                    <a:pt x="487" y="565"/>
                  </a:lnTo>
                  <a:lnTo>
                    <a:pt x="464" y="553"/>
                  </a:lnTo>
                  <a:lnTo>
                    <a:pt x="440" y="542"/>
                  </a:lnTo>
                  <a:lnTo>
                    <a:pt x="417" y="530"/>
                  </a:lnTo>
                  <a:lnTo>
                    <a:pt x="394" y="517"/>
                  </a:lnTo>
                  <a:lnTo>
                    <a:pt x="371" y="504"/>
                  </a:lnTo>
                  <a:lnTo>
                    <a:pt x="348" y="492"/>
                  </a:lnTo>
                  <a:lnTo>
                    <a:pt x="327" y="479"/>
                  </a:lnTo>
                  <a:lnTo>
                    <a:pt x="305" y="464"/>
                  </a:lnTo>
                  <a:lnTo>
                    <a:pt x="282" y="451"/>
                  </a:lnTo>
                  <a:lnTo>
                    <a:pt x="261" y="435"/>
                  </a:lnTo>
                  <a:lnTo>
                    <a:pt x="240" y="422"/>
                  </a:lnTo>
                  <a:lnTo>
                    <a:pt x="217" y="407"/>
                  </a:lnTo>
                  <a:lnTo>
                    <a:pt x="198" y="392"/>
                  </a:lnTo>
                  <a:lnTo>
                    <a:pt x="175" y="376"/>
                  </a:lnTo>
                  <a:lnTo>
                    <a:pt x="156" y="361"/>
                  </a:lnTo>
                  <a:lnTo>
                    <a:pt x="135" y="344"/>
                  </a:lnTo>
                  <a:lnTo>
                    <a:pt x="115" y="327"/>
                  </a:lnTo>
                  <a:lnTo>
                    <a:pt x="95" y="310"/>
                  </a:lnTo>
                  <a:lnTo>
                    <a:pt x="76" y="295"/>
                  </a:lnTo>
                  <a:lnTo>
                    <a:pt x="57" y="276"/>
                  </a:lnTo>
                  <a:lnTo>
                    <a:pt x="38" y="259"/>
                  </a:lnTo>
                  <a:lnTo>
                    <a:pt x="19" y="240"/>
                  </a:lnTo>
                  <a:lnTo>
                    <a:pt x="0" y="223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" y="156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2" y="141"/>
                  </a:lnTo>
                  <a:lnTo>
                    <a:pt x="4" y="137"/>
                  </a:lnTo>
                  <a:lnTo>
                    <a:pt x="4" y="133"/>
                  </a:lnTo>
                  <a:lnTo>
                    <a:pt x="4" y="128"/>
                  </a:lnTo>
                  <a:lnTo>
                    <a:pt x="6" y="122"/>
                  </a:lnTo>
                  <a:lnTo>
                    <a:pt x="6" y="118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5"/>
                  </a:lnTo>
                  <a:lnTo>
                    <a:pt x="8" y="99"/>
                  </a:lnTo>
                  <a:lnTo>
                    <a:pt x="10" y="95"/>
                  </a:lnTo>
                  <a:lnTo>
                    <a:pt x="12" y="86"/>
                  </a:lnTo>
                  <a:lnTo>
                    <a:pt x="14" y="78"/>
                  </a:lnTo>
                  <a:lnTo>
                    <a:pt x="16" y="71"/>
                  </a:lnTo>
                  <a:lnTo>
                    <a:pt x="18" y="61"/>
                  </a:lnTo>
                  <a:lnTo>
                    <a:pt x="19" y="53"/>
                  </a:lnTo>
                  <a:lnTo>
                    <a:pt x="21" y="48"/>
                  </a:lnTo>
                  <a:lnTo>
                    <a:pt x="21" y="40"/>
                  </a:lnTo>
                  <a:lnTo>
                    <a:pt x="23" y="34"/>
                  </a:lnTo>
                  <a:lnTo>
                    <a:pt x="25" y="29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37" y="188"/>
                  </a:lnTo>
                  <a:close/>
                </a:path>
              </a:pathLst>
            </a:custGeom>
            <a:solidFill>
              <a:srgbClr val="96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67" name="Freeform 46">
              <a:extLst>
                <a:ext uri="{FF2B5EF4-FFF2-40B4-BE49-F238E27FC236}">
                  <a16:creationId xmlns:a16="http://schemas.microsoft.com/office/drawing/2014/main" id="{FFE29C9E-2338-0876-8D94-A12C10E6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2796"/>
              <a:ext cx="844" cy="372"/>
            </a:xfrm>
            <a:custGeom>
              <a:avLst/>
              <a:gdLst>
                <a:gd name="T0" fmla="*/ 1 w 1688"/>
                <a:gd name="T1" fmla="*/ 0 h 745"/>
                <a:gd name="T2" fmla="*/ 1 w 1688"/>
                <a:gd name="T3" fmla="*/ 0 h 745"/>
                <a:gd name="T4" fmla="*/ 1 w 1688"/>
                <a:gd name="T5" fmla="*/ 0 h 745"/>
                <a:gd name="T6" fmla="*/ 1 w 1688"/>
                <a:gd name="T7" fmla="*/ 0 h 745"/>
                <a:gd name="T8" fmla="*/ 1 w 1688"/>
                <a:gd name="T9" fmla="*/ 0 h 745"/>
                <a:gd name="T10" fmla="*/ 1 w 1688"/>
                <a:gd name="T11" fmla="*/ 0 h 745"/>
                <a:gd name="T12" fmla="*/ 1 w 1688"/>
                <a:gd name="T13" fmla="*/ 0 h 745"/>
                <a:gd name="T14" fmla="*/ 1 w 1688"/>
                <a:gd name="T15" fmla="*/ 0 h 745"/>
                <a:gd name="T16" fmla="*/ 1 w 1688"/>
                <a:gd name="T17" fmla="*/ 0 h 745"/>
                <a:gd name="T18" fmla="*/ 1 w 1688"/>
                <a:gd name="T19" fmla="*/ 0 h 745"/>
                <a:gd name="T20" fmla="*/ 1 w 1688"/>
                <a:gd name="T21" fmla="*/ 0 h 745"/>
                <a:gd name="T22" fmla="*/ 1 w 1688"/>
                <a:gd name="T23" fmla="*/ 0 h 745"/>
                <a:gd name="T24" fmla="*/ 1 w 1688"/>
                <a:gd name="T25" fmla="*/ 0 h 745"/>
                <a:gd name="T26" fmla="*/ 1 w 1688"/>
                <a:gd name="T27" fmla="*/ 0 h 745"/>
                <a:gd name="T28" fmla="*/ 1 w 1688"/>
                <a:gd name="T29" fmla="*/ 0 h 745"/>
                <a:gd name="T30" fmla="*/ 1 w 1688"/>
                <a:gd name="T31" fmla="*/ 0 h 745"/>
                <a:gd name="T32" fmla="*/ 1 w 1688"/>
                <a:gd name="T33" fmla="*/ 0 h 745"/>
                <a:gd name="T34" fmla="*/ 1 w 1688"/>
                <a:gd name="T35" fmla="*/ 0 h 745"/>
                <a:gd name="T36" fmla="*/ 1 w 1688"/>
                <a:gd name="T37" fmla="*/ 0 h 745"/>
                <a:gd name="T38" fmla="*/ 1 w 1688"/>
                <a:gd name="T39" fmla="*/ 0 h 745"/>
                <a:gd name="T40" fmla="*/ 1 w 1688"/>
                <a:gd name="T41" fmla="*/ 0 h 745"/>
                <a:gd name="T42" fmla="*/ 1 w 1688"/>
                <a:gd name="T43" fmla="*/ 0 h 745"/>
                <a:gd name="T44" fmla="*/ 1 w 1688"/>
                <a:gd name="T45" fmla="*/ 0 h 745"/>
                <a:gd name="T46" fmla="*/ 1 w 1688"/>
                <a:gd name="T47" fmla="*/ 0 h 745"/>
                <a:gd name="T48" fmla="*/ 1 w 1688"/>
                <a:gd name="T49" fmla="*/ 0 h 745"/>
                <a:gd name="T50" fmla="*/ 1 w 1688"/>
                <a:gd name="T51" fmla="*/ 0 h 745"/>
                <a:gd name="T52" fmla="*/ 1 w 1688"/>
                <a:gd name="T53" fmla="*/ 0 h 745"/>
                <a:gd name="T54" fmla="*/ 1 w 1688"/>
                <a:gd name="T55" fmla="*/ 0 h 745"/>
                <a:gd name="T56" fmla="*/ 1 w 1688"/>
                <a:gd name="T57" fmla="*/ 0 h 745"/>
                <a:gd name="T58" fmla="*/ 1 w 1688"/>
                <a:gd name="T59" fmla="*/ 0 h 745"/>
                <a:gd name="T60" fmla="*/ 1 w 1688"/>
                <a:gd name="T61" fmla="*/ 0 h 745"/>
                <a:gd name="T62" fmla="*/ 1 w 1688"/>
                <a:gd name="T63" fmla="*/ 0 h 745"/>
                <a:gd name="T64" fmla="*/ 1 w 1688"/>
                <a:gd name="T65" fmla="*/ 0 h 745"/>
                <a:gd name="T66" fmla="*/ 1 w 1688"/>
                <a:gd name="T67" fmla="*/ 0 h 745"/>
                <a:gd name="T68" fmla="*/ 1 w 1688"/>
                <a:gd name="T69" fmla="*/ 0 h 745"/>
                <a:gd name="T70" fmla="*/ 1 w 1688"/>
                <a:gd name="T71" fmla="*/ 0 h 745"/>
                <a:gd name="T72" fmla="*/ 1 w 1688"/>
                <a:gd name="T73" fmla="*/ 0 h 745"/>
                <a:gd name="T74" fmla="*/ 1 w 1688"/>
                <a:gd name="T75" fmla="*/ 0 h 745"/>
                <a:gd name="T76" fmla="*/ 0 w 1688"/>
                <a:gd name="T77" fmla="*/ 0 h 745"/>
                <a:gd name="T78" fmla="*/ 0 w 1688"/>
                <a:gd name="T79" fmla="*/ 0 h 745"/>
                <a:gd name="T80" fmla="*/ 0 w 1688"/>
                <a:gd name="T81" fmla="*/ 0 h 745"/>
                <a:gd name="T82" fmla="*/ 1 w 1688"/>
                <a:gd name="T83" fmla="*/ 0 h 745"/>
                <a:gd name="T84" fmla="*/ 1 w 1688"/>
                <a:gd name="T85" fmla="*/ 0 h 745"/>
                <a:gd name="T86" fmla="*/ 1 w 1688"/>
                <a:gd name="T87" fmla="*/ 0 h 745"/>
                <a:gd name="T88" fmla="*/ 1 w 1688"/>
                <a:gd name="T89" fmla="*/ 0 h 745"/>
                <a:gd name="T90" fmla="*/ 1 w 1688"/>
                <a:gd name="T91" fmla="*/ 0 h 745"/>
                <a:gd name="T92" fmla="*/ 1 w 1688"/>
                <a:gd name="T93" fmla="*/ 0 h 745"/>
                <a:gd name="T94" fmla="*/ 1 w 1688"/>
                <a:gd name="T95" fmla="*/ 0 h 745"/>
                <a:gd name="T96" fmla="*/ 1 w 1688"/>
                <a:gd name="T97" fmla="*/ 0 h 7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8"/>
                <a:gd name="T148" fmla="*/ 0 h 745"/>
                <a:gd name="T149" fmla="*/ 1688 w 1688"/>
                <a:gd name="T150" fmla="*/ 745 h 7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8" h="745">
                  <a:moveTo>
                    <a:pt x="310" y="194"/>
                  </a:moveTo>
                  <a:lnTo>
                    <a:pt x="388" y="380"/>
                  </a:lnTo>
                  <a:lnTo>
                    <a:pt x="389" y="384"/>
                  </a:lnTo>
                  <a:lnTo>
                    <a:pt x="393" y="386"/>
                  </a:lnTo>
                  <a:lnTo>
                    <a:pt x="399" y="390"/>
                  </a:lnTo>
                  <a:lnTo>
                    <a:pt x="405" y="395"/>
                  </a:lnTo>
                  <a:lnTo>
                    <a:pt x="412" y="403"/>
                  </a:lnTo>
                  <a:lnTo>
                    <a:pt x="416" y="405"/>
                  </a:lnTo>
                  <a:lnTo>
                    <a:pt x="422" y="409"/>
                  </a:lnTo>
                  <a:lnTo>
                    <a:pt x="427" y="414"/>
                  </a:lnTo>
                  <a:lnTo>
                    <a:pt x="433" y="418"/>
                  </a:lnTo>
                  <a:lnTo>
                    <a:pt x="439" y="422"/>
                  </a:lnTo>
                  <a:lnTo>
                    <a:pt x="445" y="426"/>
                  </a:lnTo>
                  <a:lnTo>
                    <a:pt x="450" y="432"/>
                  </a:lnTo>
                  <a:lnTo>
                    <a:pt x="458" y="437"/>
                  </a:lnTo>
                  <a:lnTo>
                    <a:pt x="465" y="441"/>
                  </a:lnTo>
                  <a:lnTo>
                    <a:pt x="473" y="447"/>
                  </a:lnTo>
                  <a:lnTo>
                    <a:pt x="481" y="451"/>
                  </a:lnTo>
                  <a:lnTo>
                    <a:pt x="488" y="456"/>
                  </a:lnTo>
                  <a:lnTo>
                    <a:pt x="498" y="462"/>
                  </a:lnTo>
                  <a:lnTo>
                    <a:pt x="505" y="468"/>
                  </a:lnTo>
                  <a:lnTo>
                    <a:pt x="517" y="473"/>
                  </a:lnTo>
                  <a:lnTo>
                    <a:pt x="526" y="479"/>
                  </a:lnTo>
                  <a:lnTo>
                    <a:pt x="536" y="483"/>
                  </a:lnTo>
                  <a:lnTo>
                    <a:pt x="545" y="489"/>
                  </a:lnTo>
                  <a:lnTo>
                    <a:pt x="557" y="494"/>
                  </a:lnTo>
                  <a:lnTo>
                    <a:pt x="568" y="500"/>
                  </a:lnTo>
                  <a:lnTo>
                    <a:pt x="578" y="506"/>
                  </a:lnTo>
                  <a:lnTo>
                    <a:pt x="589" y="511"/>
                  </a:lnTo>
                  <a:lnTo>
                    <a:pt x="602" y="515"/>
                  </a:lnTo>
                  <a:lnTo>
                    <a:pt x="614" y="521"/>
                  </a:lnTo>
                  <a:lnTo>
                    <a:pt x="627" y="527"/>
                  </a:lnTo>
                  <a:lnTo>
                    <a:pt x="639" y="530"/>
                  </a:lnTo>
                  <a:lnTo>
                    <a:pt x="652" y="536"/>
                  </a:lnTo>
                  <a:lnTo>
                    <a:pt x="667" y="542"/>
                  </a:lnTo>
                  <a:lnTo>
                    <a:pt x="678" y="546"/>
                  </a:lnTo>
                  <a:lnTo>
                    <a:pt x="694" y="551"/>
                  </a:lnTo>
                  <a:lnTo>
                    <a:pt x="709" y="555"/>
                  </a:lnTo>
                  <a:lnTo>
                    <a:pt x="722" y="559"/>
                  </a:lnTo>
                  <a:lnTo>
                    <a:pt x="737" y="563"/>
                  </a:lnTo>
                  <a:lnTo>
                    <a:pt x="753" y="567"/>
                  </a:lnTo>
                  <a:lnTo>
                    <a:pt x="768" y="572"/>
                  </a:lnTo>
                  <a:lnTo>
                    <a:pt x="785" y="576"/>
                  </a:lnTo>
                  <a:lnTo>
                    <a:pt x="800" y="578"/>
                  </a:lnTo>
                  <a:lnTo>
                    <a:pt x="815" y="582"/>
                  </a:lnTo>
                  <a:lnTo>
                    <a:pt x="833" y="584"/>
                  </a:lnTo>
                  <a:lnTo>
                    <a:pt x="850" y="587"/>
                  </a:lnTo>
                  <a:lnTo>
                    <a:pt x="867" y="589"/>
                  </a:lnTo>
                  <a:lnTo>
                    <a:pt x="884" y="591"/>
                  </a:lnTo>
                  <a:lnTo>
                    <a:pt x="903" y="593"/>
                  </a:lnTo>
                  <a:lnTo>
                    <a:pt x="922" y="595"/>
                  </a:lnTo>
                  <a:lnTo>
                    <a:pt x="939" y="595"/>
                  </a:lnTo>
                  <a:lnTo>
                    <a:pt x="958" y="597"/>
                  </a:lnTo>
                  <a:lnTo>
                    <a:pt x="977" y="597"/>
                  </a:lnTo>
                  <a:lnTo>
                    <a:pt x="996" y="597"/>
                  </a:lnTo>
                  <a:lnTo>
                    <a:pt x="1017" y="595"/>
                  </a:lnTo>
                  <a:lnTo>
                    <a:pt x="1036" y="595"/>
                  </a:lnTo>
                  <a:lnTo>
                    <a:pt x="1057" y="595"/>
                  </a:lnTo>
                  <a:lnTo>
                    <a:pt x="1078" y="595"/>
                  </a:lnTo>
                  <a:lnTo>
                    <a:pt x="1082" y="591"/>
                  </a:lnTo>
                  <a:lnTo>
                    <a:pt x="1089" y="586"/>
                  </a:lnTo>
                  <a:lnTo>
                    <a:pt x="1093" y="580"/>
                  </a:lnTo>
                  <a:lnTo>
                    <a:pt x="1097" y="576"/>
                  </a:lnTo>
                  <a:lnTo>
                    <a:pt x="1103" y="570"/>
                  </a:lnTo>
                  <a:lnTo>
                    <a:pt x="1108" y="565"/>
                  </a:lnTo>
                  <a:lnTo>
                    <a:pt x="1114" y="557"/>
                  </a:lnTo>
                  <a:lnTo>
                    <a:pt x="1120" y="549"/>
                  </a:lnTo>
                  <a:lnTo>
                    <a:pt x="1127" y="542"/>
                  </a:lnTo>
                  <a:lnTo>
                    <a:pt x="1135" y="536"/>
                  </a:lnTo>
                  <a:lnTo>
                    <a:pt x="1142" y="527"/>
                  </a:lnTo>
                  <a:lnTo>
                    <a:pt x="1150" y="519"/>
                  </a:lnTo>
                  <a:lnTo>
                    <a:pt x="1156" y="509"/>
                  </a:lnTo>
                  <a:lnTo>
                    <a:pt x="1163" y="502"/>
                  </a:lnTo>
                  <a:lnTo>
                    <a:pt x="1171" y="492"/>
                  </a:lnTo>
                  <a:lnTo>
                    <a:pt x="1179" y="485"/>
                  </a:lnTo>
                  <a:lnTo>
                    <a:pt x="1184" y="475"/>
                  </a:lnTo>
                  <a:lnTo>
                    <a:pt x="1192" y="468"/>
                  </a:lnTo>
                  <a:lnTo>
                    <a:pt x="1198" y="460"/>
                  </a:lnTo>
                  <a:lnTo>
                    <a:pt x="1203" y="452"/>
                  </a:lnTo>
                  <a:lnTo>
                    <a:pt x="1209" y="445"/>
                  </a:lnTo>
                  <a:lnTo>
                    <a:pt x="1217" y="439"/>
                  </a:lnTo>
                  <a:lnTo>
                    <a:pt x="1220" y="432"/>
                  </a:lnTo>
                  <a:lnTo>
                    <a:pt x="1226" y="426"/>
                  </a:lnTo>
                  <a:lnTo>
                    <a:pt x="1228" y="422"/>
                  </a:lnTo>
                  <a:lnTo>
                    <a:pt x="1234" y="418"/>
                  </a:lnTo>
                  <a:lnTo>
                    <a:pt x="1238" y="413"/>
                  </a:lnTo>
                  <a:lnTo>
                    <a:pt x="1239" y="411"/>
                  </a:lnTo>
                  <a:lnTo>
                    <a:pt x="1686" y="540"/>
                  </a:lnTo>
                  <a:lnTo>
                    <a:pt x="1688" y="722"/>
                  </a:lnTo>
                  <a:lnTo>
                    <a:pt x="1652" y="726"/>
                  </a:lnTo>
                  <a:lnTo>
                    <a:pt x="1618" y="730"/>
                  </a:lnTo>
                  <a:lnTo>
                    <a:pt x="1584" y="734"/>
                  </a:lnTo>
                  <a:lnTo>
                    <a:pt x="1549" y="738"/>
                  </a:lnTo>
                  <a:lnTo>
                    <a:pt x="1515" y="739"/>
                  </a:lnTo>
                  <a:lnTo>
                    <a:pt x="1481" y="741"/>
                  </a:lnTo>
                  <a:lnTo>
                    <a:pt x="1449" y="743"/>
                  </a:lnTo>
                  <a:lnTo>
                    <a:pt x="1414" y="745"/>
                  </a:lnTo>
                  <a:lnTo>
                    <a:pt x="1382" y="745"/>
                  </a:lnTo>
                  <a:lnTo>
                    <a:pt x="1348" y="745"/>
                  </a:lnTo>
                  <a:lnTo>
                    <a:pt x="1317" y="745"/>
                  </a:lnTo>
                  <a:lnTo>
                    <a:pt x="1285" y="745"/>
                  </a:lnTo>
                  <a:lnTo>
                    <a:pt x="1253" y="745"/>
                  </a:lnTo>
                  <a:lnTo>
                    <a:pt x="1220" y="743"/>
                  </a:lnTo>
                  <a:lnTo>
                    <a:pt x="1190" y="741"/>
                  </a:lnTo>
                  <a:lnTo>
                    <a:pt x="1160" y="739"/>
                  </a:lnTo>
                  <a:lnTo>
                    <a:pt x="1127" y="738"/>
                  </a:lnTo>
                  <a:lnTo>
                    <a:pt x="1097" y="734"/>
                  </a:lnTo>
                  <a:lnTo>
                    <a:pt x="1066" y="730"/>
                  </a:lnTo>
                  <a:lnTo>
                    <a:pt x="1036" y="726"/>
                  </a:lnTo>
                  <a:lnTo>
                    <a:pt x="1007" y="722"/>
                  </a:lnTo>
                  <a:lnTo>
                    <a:pt x="977" y="717"/>
                  </a:lnTo>
                  <a:lnTo>
                    <a:pt x="947" y="713"/>
                  </a:lnTo>
                  <a:lnTo>
                    <a:pt x="920" y="707"/>
                  </a:lnTo>
                  <a:lnTo>
                    <a:pt x="890" y="701"/>
                  </a:lnTo>
                  <a:lnTo>
                    <a:pt x="863" y="696"/>
                  </a:lnTo>
                  <a:lnTo>
                    <a:pt x="834" y="688"/>
                  </a:lnTo>
                  <a:lnTo>
                    <a:pt x="806" y="682"/>
                  </a:lnTo>
                  <a:lnTo>
                    <a:pt x="779" y="673"/>
                  </a:lnTo>
                  <a:lnTo>
                    <a:pt x="751" y="667"/>
                  </a:lnTo>
                  <a:lnTo>
                    <a:pt x="724" y="658"/>
                  </a:lnTo>
                  <a:lnTo>
                    <a:pt x="697" y="650"/>
                  </a:lnTo>
                  <a:lnTo>
                    <a:pt x="671" y="641"/>
                  </a:lnTo>
                  <a:lnTo>
                    <a:pt x="644" y="631"/>
                  </a:lnTo>
                  <a:lnTo>
                    <a:pt x="620" y="622"/>
                  </a:lnTo>
                  <a:lnTo>
                    <a:pt x="593" y="612"/>
                  </a:lnTo>
                  <a:lnTo>
                    <a:pt x="568" y="603"/>
                  </a:lnTo>
                  <a:lnTo>
                    <a:pt x="543" y="593"/>
                  </a:lnTo>
                  <a:lnTo>
                    <a:pt x="519" y="582"/>
                  </a:lnTo>
                  <a:lnTo>
                    <a:pt x="494" y="572"/>
                  </a:lnTo>
                  <a:lnTo>
                    <a:pt x="469" y="559"/>
                  </a:lnTo>
                  <a:lnTo>
                    <a:pt x="446" y="548"/>
                  </a:lnTo>
                  <a:lnTo>
                    <a:pt x="422" y="536"/>
                  </a:lnTo>
                  <a:lnTo>
                    <a:pt x="399" y="523"/>
                  </a:lnTo>
                  <a:lnTo>
                    <a:pt x="376" y="511"/>
                  </a:lnTo>
                  <a:lnTo>
                    <a:pt x="355" y="498"/>
                  </a:lnTo>
                  <a:lnTo>
                    <a:pt x="332" y="485"/>
                  </a:lnTo>
                  <a:lnTo>
                    <a:pt x="311" y="471"/>
                  </a:lnTo>
                  <a:lnTo>
                    <a:pt x="289" y="458"/>
                  </a:lnTo>
                  <a:lnTo>
                    <a:pt x="268" y="445"/>
                  </a:lnTo>
                  <a:lnTo>
                    <a:pt x="247" y="430"/>
                  </a:lnTo>
                  <a:lnTo>
                    <a:pt x="226" y="414"/>
                  </a:lnTo>
                  <a:lnTo>
                    <a:pt x="205" y="399"/>
                  </a:lnTo>
                  <a:lnTo>
                    <a:pt x="184" y="384"/>
                  </a:lnTo>
                  <a:lnTo>
                    <a:pt x="165" y="369"/>
                  </a:lnTo>
                  <a:lnTo>
                    <a:pt x="146" y="354"/>
                  </a:lnTo>
                  <a:lnTo>
                    <a:pt x="127" y="338"/>
                  </a:lnTo>
                  <a:lnTo>
                    <a:pt x="108" y="323"/>
                  </a:lnTo>
                  <a:lnTo>
                    <a:pt x="89" y="306"/>
                  </a:lnTo>
                  <a:lnTo>
                    <a:pt x="72" y="291"/>
                  </a:lnTo>
                  <a:lnTo>
                    <a:pt x="53" y="274"/>
                  </a:lnTo>
                  <a:lnTo>
                    <a:pt x="36" y="257"/>
                  </a:lnTo>
                  <a:lnTo>
                    <a:pt x="19" y="240"/>
                  </a:lnTo>
                  <a:lnTo>
                    <a:pt x="3" y="223"/>
                  </a:lnTo>
                  <a:lnTo>
                    <a:pt x="2" y="219"/>
                  </a:lnTo>
                  <a:lnTo>
                    <a:pt x="2" y="213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" y="154"/>
                  </a:lnTo>
                  <a:lnTo>
                    <a:pt x="2" y="150"/>
                  </a:lnTo>
                  <a:lnTo>
                    <a:pt x="3" y="145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3" y="131"/>
                  </a:lnTo>
                  <a:lnTo>
                    <a:pt x="3" y="126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5" y="112"/>
                  </a:lnTo>
                  <a:lnTo>
                    <a:pt x="7" y="109"/>
                  </a:lnTo>
                  <a:lnTo>
                    <a:pt x="9" y="99"/>
                  </a:lnTo>
                  <a:lnTo>
                    <a:pt x="11" y="90"/>
                  </a:lnTo>
                  <a:lnTo>
                    <a:pt x="13" y="82"/>
                  </a:lnTo>
                  <a:lnTo>
                    <a:pt x="15" y="74"/>
                  </a:lnTo>
                  <a:lnTo>
                    <a:pt x="17" y="65"/>
                  </a:lnTo>
                  <a:lnTo>
                    <a:pt x="17" y="57"/>
                  </a:lnTo>
                  <a:lnTo>
                    <a:pt x="19" y="50"/>
                  </a:lnTo>
                  <a:lnTo>
                    <a:pt x="22" y="44"/>
                  </a:lnTo>
                  <a:lnTo>
                    <a:pt x="22" y="36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8" y="21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10" y="194"/>
                  </a:lnTo>
                  <a:close/>
                </a:path>
              </a:pathLst>
            </a:custGeom>
            <a:solidFill>
              <a:srgbClr val="A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68" name="Freeform 47">
              <a:extLst>
                <a:ext uri="{FF2B5EF4-FFF2-40B4-BE49-F238E27FC236}">
                  <a16:creationId xmlns:a16="http://schemas.microsoft.com/office/drawing/2014/main" id="{08E42DC0-2FC9-B461-2D18-F7ACF1ED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2796"/>
              <a:ext cx="845" cy="380"/>
            </a:xfrm>
            <a:custGeom>
              <a:avLst/>
              <a:gdLst>
                <a:gd name="T0" fmla="*/ 1 w 1690"/>
                <a:gd name="T1" fmla="*/ 1 h 760"/>
                <a:gd name="T2" fmla="*/ 1 w 1690"/>
                <a:gd name="T3" fmla="*/ 1 h 760"/>
                <a:gd name="T4" fmla="*/ 1 w 1690"/>
                <a:gd name="T5" fmla="*/ 1 h 760"/>
                <a:gd name="T6" fmla="*/ 1 w 1690"/>
                <a:gd name="T7" fmla="*/ 1 h 760"/>
                <a:gd name="T8" fmla="*/ 1 w 1690"/>
                <a:gd name="T9" fmla="*/ 1 h 760"/>
                <a:gd name="T10" fmla="*/ 1 w 1690"/>
                <a:gd name="T11" fmla="*/ 1 h 760"/>
                <a:gd name="T12" fmla="*/ 1 w 1690"/>
                <a:gd name="T13" fmla="*/ 1 h 760"/>
                <a:gd name="T14" fmla="*/ 1 w 1690"/>
                <a:gd name="T15" fmla="*/ 1 h 760"/>
                <a:gd name="T16" fmla="*/ 1 w 1690"/>
                <a:gd name="T17" fmla="*/ 1 h 760"/>
                <a:gd name="T18" fmla="*/ 1 w 1690"/>
                <a:gd name="T19" fmla="*/ 1 h 760"/>
                <a:gd name="T20" fmla="*/ 1 w 1690"/>
                <a:gd name="T21" fmla="*/ 1 h 760"/>
                <a:gd name="T22" fmla="*/ 1 w 1690"/>
                <a:gd name="T23" fmla="*/ 1 h 760"/>
                <a:gd name="T24" fmla="*/ 1 w 1690"/>
                <a:gd name="T25" fmla="*/ 1 h 760"/>
                <a:gd name="T26" fmla="*/ 1 w 1690"/>
                <a:gd name="T27" fmla="*/ 1 h 760"/>
                <a:gd name="T28" fmla="*/ 1 w 1690"/>
                <a:gd name="T29" fmla="*/ 1 h 760"/>
                <a:gd name="T30" fmla="*/ 1 w 1690"/>
                <a:gd name="T31" fmla="*/ 1 h 760"/>
                <a:gd name="T32" fmla="*/ 1 w 1690"/>
                <a:gd name="T33" fmla="*/ 1 h 760"/>
                <a:gd name="T34" fmla="*/ 1 w 1690"/>
                <a:gd name="T35" fmla="*/ 1 h 760"/>
                <a:gd name="T36" fmla="*/ 1 w 1690"/>
                <a:gd name="T37" fmla="*/ 1 h 760"/>
                <a:gd name="T38" fmla="*/ 1 w 1690"/>
                <a:gd name="T39" fmla="*/ 1 h 760"/>
                <a:gd name="T40" fmla="*/ 1 w 1690"/>
                <a:gd name="T41" fmla="*/ 1 h 760"/>
                <a:gd name="T42" fmla="*/ 1 w 1690"/>
                <a:gd name="T43" fmla="*/ 1 h 760"/>
                <a:gd name="T44" fmla="*/ 1 w 1690"/>
                <a:gd name="T45" fmla="*/ 1 h 760"/>
                <a:gd name="T46" fmla="*/ 1 w 1690"/>
                <a:gd name="T47" fmla="*/ 1 h 760"/>
                <a:gd name="T48" fmla="*/ 1 w 1690"/>
                <a:gd name="T49" fmla="*/ 1 h 760"/>
                <a:gd name="T50" fmla="*/ 1 w 1690"/>
                <a:gd name="T51" fmla="*/ 1 h 760"/>
                <a:gd name="T52" fmla="*/ 1 w 1690"/>
                <a:gd name="T53" fmla="*/ 1 h 760"/>
                <a:gd name="T54" fmla="*/ 1 w 1690"/>
                <a:gd name="T55" fmla="*/ 1 h 760"/>
                <a:gd name="T56" fmla="*/ 1 w 1690"/>
                <a:gd name="T57" fmla="*/ 1 h 760"/>
                <a:gd name="T58" fmla="*/ 1 w 1690"/>
                <a:gd name="T59" fmla="*/ 1 h 760"/>
                <a:gd name="T60" fmla="*/ 1 w 1690"/>
                <a:gd name="T61" fmla="*/ 1 h 760"/>
                <a:gd name="T62" fmla="*/ 1 w 1690"/>
                <a:gd name="T63" fmla="*/ 1 h 760"/>
                <a:gd name="T64" fmla="*/ 1 w 1690"/>
                <a:gd name="T65" fmla="*/ 1 h 760"/>
                <a:gd name="T66" fmla="*/ 1 w 1690"/>
                <a:gd name="T67" fmla="*/ 1 h 760"/>
                <a:gd name="T68" fmla="*/ 1 w 1690"/>
                <a:gd name="T69" fmla="*/ 1 h 760"/>
                <a:gd name="T70" fmla="*/ 1 w 1690"/>
                <a:gd name="T71" fmla="*/ 1 h 760"/>
                <a:gd name="T72" fmla="*/ 1 w 1690"/>
                <a:gd name="T73" fmla="*/ 1 h 760"/>
                <a:gd name="T74" fmla="*/ 1 w 1690"/>
                <a:gd name="T75" fmla="*/ 1 h 760"/>
                <a:gd name="T76" fmla="*/ 1 w 1690"/>
                <a:gd name="T77" fmla="*/ 1 h 760"/>
                <a:gd name="T78" fmla="*/ 1 w 1690"/>
                <a:gd name="T79" fmla="*/ 1 h 760"/>
                <a:gd name="T80" fmla="*/ 1 w 1690"/>
                <a:gd name="T81" fmla="*/ 1 h 760"/>
                <a:gd name="T82" fmla="*/ 1 w 1690"/>
                <a:gd name="T83" fmla="*/ 1 h 760"/>
                <a:gd name="T84" fmla="*/ 1 w 1690"/>
                <a:gd name="T85" fmla="*/ 1 h 760"/>
                <a:gd name="T86" fmla="*/ 0 w 1690"/>
                <a:gd name="T87" fmla="*/ 1 h 760"/>
                <a:gd name="T88" fmla="*/ 0 w 1690"/>
                <a:gd name="T89" fmla="*/ 1 h 760"/>
                <a:gd name="T90" fmla="*/ 0 w 1690"/>
                <a:gd name="T91" fmla="*/ 1 h 760"/>
                <a:gd name="T92" fmla="*/ 1 w 1690"/>
                <a:gd name="T93" fmla="*/ 1 h 760"/>
                <a:gd name="T94" fmla="*/ 1 w 1690"/>
                <a:gd name="T95" fmla="*/ 1 h 760"/>
                <a:gd name="T96" fmla="*/ 1 w 1690"/>
                <a:gd name="T97" fmla="*/ 1 h 760"/>
                <a:gd name="T98" fmla="*/ 1 w 1690"/>
                <a:gd name="T99" fmla="*/ 1 h 760"/>
                <a:gd name="T100" fmla="*/ 1 w 1690"/>
                <a:gd name="T101" fmla="*/ 1 h 760"/>
                <a:gd name="T102" fmla="*/ 1 w 1690"/>
                <a:gd name="T103" fmla="*/ 1 h 760"/>
                <a:gd name="T104" fmla="*/ 1 w 1690"/>
                <a:gd name="T105" fmla="*/ 1 h 760"/>
                <a:gd name="T106" fmla="*/ 1 w 1690"/>
                <a:gd name="T107" fmla="*/ 1 h 760"/>
                <a:gd name="T108" fmla="*/ 1 w 1690"/>
                <a:gd name="T109" fmla="*/ 1 h 760"/>
                <a:gd name="T110" fmla="*/ 1 w 1690"/>
                <a:gd name="T111" fmla="*/ 1 h 7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0"/>
                <a:gd name="T169" fmla="*/ 0 h 760"/>
                <a:gd name="T170" fmla="*/ 1690 w 1690"/>
                <a:gd name="T171" fmla="*/ 760 h 7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0" h="760">
                  <a:moveTo>
                    <a:pt x="285" y="186"/>
                  </a:moveTo>
                  <a:lnTo>
                    <a:pt x="376" y="403"/>
                  </a:lnTo>
                  <a:lnTo>
                    <a:pt x="378" y="405"/>
                  </a:lnTo>
                  <a:lnTo>
                    <a:pt x="382" y="409"/>
                  </a:lnTo>
                  <a:lnTo>
                    <a:pt x="388" y="414"/>
                  </a:lnTo>
                  <a:lnTo>
                    <a:pt x="395" y="418"/>
                  </a:lnTo>
                  <a:lnTo>
                    <a:pt x="403" y="426"/>
                  </a:lnTo>
                  <a:lnTo>
                    <a:pt x="409" y="428"/>
                  </a:lnTo>
                  <a:lnTo>
                    <a:pt x="412" y="433"/>
                  </a:lnTo>
                  <a:lnTo>
                    <a:pt x="418" y="437"/>
                  </a:lnTo>
                  <a:lnTo>
                    <a:pt x="426" y="441"/>
                  </a:lnTo>
                  <a:lnTo>
                    <a:pt x="431" y="445"/>
                  </a:lnTo>
                  <a:lnTo>
                    <a:pt x="439" y="451"/>
                  </a:lnTo>
                  <a:lnTo>
                    <a:pt x="447" y="454"/>
                  </a:lnTo>
                  <a:lnTo>
                    <a:pt x="454" y="460"/>
                  </a:lnTo>
                  <a:lnTo>
                    <a:pt x="460" y="464"/>
                  </a:lnTo>
                  <a:lnTo>
                    <a:pt x="469" y="470"/>
                  </a:lnTo>
                  <a:lnTo>
                    <a:pt x="477" y="475"/>
                  </a:lnTo>
                  <a:lnTo>
                    <a:pt x="487" y="481"/>
                  </a:lnTo>
                  <a:lnTo>
                    <a:pt x="496" y="485"/>
                  </a:lnTo>
                  <a:lnTo>
                    <a:pt x="506" y="490"/>
                  </a:lnTo>
                  <a:lnTo>
                    <a:pt x="515" y="496"/>
                  </a:lnTo>
                  <a:lnTo>
                    <a:pt x="526" y="502"/>
                  </a:lnTo>
                  <a:lnTo>
                    <a:pt x="536" y="506"/>
                  </a:lnTo>
                  <a:lnTo>
                    <a:pt x="547" y="513"/>
                  </a:lnTo>
                  <a:lnTo>
                    <a:pt x="559" y="517"/>
                  </a:lnTo>
                  <a:lnTo>
                    <a:pt x="572" y="525"/>
                  </a:lnTo>
                  <a:lnTo>
                    <a:pt x="583" y="528"/>
                  </a:lnTo>
                  <a:lnTo>
                    <a:pt x="595" y="536"/>
                  </a:lnTo>
                  <a:lnTo>
                    <a:pt x="608" y="540"/>
                  </a:lnTo>
                  <a:lnTo>
                    <a:pt x="622" y="546"/>
                  </a:lnTo>
                  <a:lnTo>
                    <a:pt x="633" y="551"/>
                  </a:lnTo>
                  <a:lnTo>
                    <a:pt x="646" y="555"/>
                  </a:lnTo>
                  <a:lnTo>
                    <a:pt x="660" y="561"/>
                  </a:lnTo>
                  <a:lnTo>
                    <a:pt x="675" y="567"/>
                  </a:lnTo>
                  <a:lnTo>
                    <a:pt x="688" y="570"/>
                  </a:lnTo>
                  <a:lnTo>
                    <a:pt x="703" y="576"/>
                  </a:lnTo>
                  <a:lnTo>
                    <a:pt x="719" y="580"/>
                  </a:lnTo>
                  <a:lnTo>
                    <a:pt x="734" y="584"/>
                  </a:lnTo>
                  <a:lnTo>
                    <a:pt x="749" y="587"/>
                  </a:lnTo>
                  <a:lnTo>
                    <a:pt x="764" y="591"/>
                  </a:lnTo>
                  <a:lnTo>
                    <a:pt x="781" y="595"/>
                  </a:lnTo>
                  <a:lnTo>
                    <a:pt x="798" y="601"/>
                  </a:lnTo>
                  <a:lnTo>
                    <a:pt x="814" y="603"/>
                  </a:lnTo>
                  <a:lnTo>
                    <a:pt x="831" y="606"/>
                  </a:lnTo>
                  <a:lnTo>
                    <a:pt x="848" y="608"/>
                  </a:lnTo>
                  <a:lnTo>
                    <a:pt x="865" y="612"/>
                  </a:lnTo>
                  <a:lnTo>
                    <a:pt x="884" y="612"/>
                  </a:lnTo>
                  <a:lnTo>
                    <a:pt x="901" y="614"/>
                  </a:lnTo>
                  <a:lnTo>
                    <a:pt x="920" y="616"/>
                  </a:lnTo>
                  <a:lnTo>
                    <a:pt x="937" y="618"/>
                  </a:lnTo>
                  <a:lnTo>
                    <a:pt x="956" y="620"/>
                  </a:lnTo>
                  <a:lnTo>
                    <a:pt x="975" y="620"/>
                  </a:lnTo>
                  <a:lnTo>
                    <a:pt x="994" y="620"/>
                  </a:lnTo>
                  <a:lnTo>
                    <a:pt x="1015" y="620"/>
                  </a:lnTo>
                  <a:lnTo>
                    <a:pt x="1034" y="620"/>
                  </a:lnTo>
                  <a:lnTo>
                    <a:pt x="1053" y="620"/>
                  </a:lnTo>
                  <a:lnTo>
                    <a:pt x="1074" y="618"/>
                  </a:lnTo>
                  <a:lnTo>
                    <a:pt x="1095" y="616"/>
                  </a:lnTo>
                  <a:lnTo>
                    <a:pt x="1278" y="433"/>
                  </a:lnTo>
                  <a:lnTo>
                    <a:pt x="1690" y="483"/>
                  </a:lnTo>
                  <a:lnTo>
                    <a:pt x="1690" y="739"/>
                  </a:lnTo>
                  <a:lnTo>
                    <a:pt x="1654" y="743"/>
                  </a:lnTo>
                  <a:lnTo>
                    <a:pt x="1618" y="747"/>
                  </a:lnTo>
                  <a:lnTo>
                    <a:pt x="1584" y="751"/>
                  </a:lnTo>
                  <a:lnTo>
                    <a:pt x="1550" y="753"/>
                  </a:lnTo>
                  <a:lnTo>
                    <a:pt x="1515" y="755"/>
                  </a:lnTo>
                  <a:lnTo>
                    <a:pt x="1481" y="758"/>
                  </a:lnTo>
                  <a:lnTo>
                    <a:pt x="1447" y="758"/>
                  </a:lnTo>
                  <a:lnTo>
                    <a:pt x="1415" y="760"/>
                  </a:lnTo>
                  <a:lnTo>
                    <a:pt x="1380" y="760"/>
                  </a:lnTo>
                  <a:lnTo>
                    <a:pt x="1348" y="760"/>
                  </a:lnTo>
                  <a:lnTo>
                    <a:pt x="1314" y="760"/>
                  </a:lnTo>
                  <a:lnTo>
                    <a:pt x="1281" y="758"/>
                  </a:lnTo>
                  <a:lnTo>
                    <a:pt x="1249" y="758"/>
                  </a:lnTo>
                  <a:lnTo>
                    <a:pt x="1217" y="757"/>
                  </a:lnTo>
                  <a:lnTo>
                    <a:pt x="1184" y="753"/>
                  </a:lnTo>
                  <a:lnTo>
                    <a:pt x="1154" y="751"/>
                  </a:lnTo>
                  <a:lnTo>
                    <a:pt x="1122" y="747"/>
                  </a:lnTo>
                  <a:lnTo>
                    <a:pt x="1089" y="743"/>
                  </a:lnTo>
                  <a:lnTo>
                    <a:pt x="1059" y="739"/>
                  </a:lnTo>
                  <a:lnTo>
                    <a:pt x="1028" y="734"/>
                  </a:lnTo>
                  <a:lnTo>
                    <a:pt x="998" y="728"/>
                  </a:lnTo>
                  <a:lnTo>
                    <a:pt x="968" y="724"/>
                  </a:lnTo>
                  <a:lnTo>
                    <a:pt x="937" y="719"/>
                  </a:lnTo>
                  <a:lnTo>
                    <a:pt x="909" y="713"/>
                  </a:lnTo>
                  <a:lnTo>
                    <a:pt x="878" y="705"/>
                  </a:lnTo>
                  <a:lnTo>
                    <a:pt x="850" y="698"/>
                  </a:lnTo>
                  <a:lnTo>
                    <a:pt x="821" y="690"/>
                  </a:lnTo>
                  <a:lnTo>
                    <a:pt x="793" y="684"/>
                  </a:lnTo>
                  <a:lnTo>
                    <a:pt x="764" y="675"/>
                  </a:lnTo>
                  <a:lnTo>
                    <a:pt x="738" y="667"/>
                  </a:lnTo>
                  <a:lnTo>
                    <a:pt x="711" y="658"/>
                  </a:lnTo>
                  <a:lnTo>
                    <a:pt x="682" y="650"/>
                  </a:lnTo>
                  <a:lnTo>
                    <a:pt x="656" y="641"/>
                  </a:lnTo>
                  <a:lnTo>
                    <a:pt x="629" y="631"/>
                  </a:lnTo>
                  <a:lnTo>
                    <a:pt x="603" y="620"/>
                  </a:lnTo>
                  <a:lnTo>
                    <a:pt x="578" y="610"/>
                  </a:lnTo>
                  <a:lnTo>
                    <a:pt x="551" y="599"/>
                  </a:lnTo>
                  <a:lnTo>
                    <a:pt x="526" y="587"/>
                  </a:lnTo>
                  <a:lnTo>
                    <a:pt x="502" y="576"/>
                  </a:lnTo>
                  <a:lnTo>
                    <a:pt x="477" y="565"/>
                  </a:lnTo>
                  <a:lnTo>
                    <a:pt x="452" y="553"/>
                  </a:lnTo>
                  <a:lnTo>
                    <a:pt x="428" y="540"/>
                  </a:lnTo>
                  <a:lnTo>
                    <a:pt x="405" y="528"/>
                  </a:lnTo>
                  <a:lnTo>
                    <a:pt x="382" y="517"/>
                  </a:lnTo>
                  <a:lnTo>
                    <a:pt x="359" y="504"/>
                  </a:lnTo>
                  <a:lnTo>
                    <a:pt x="336" y="490"/>
                  </a:lnTo>
                  <a:lnTo>
                    <a:pt x="313" y="477"/>
                  </a:lnTo>
                  <a:lnTo>
                    <a:pt x="293" y="464"/>
                  </a:lnTo>
                  <a:lnTo>
                    <a:pt x="272" y="451"/>
                  </a:lnTo>
                  <a:lnTo>
                    <a:pt x="251" y="437"/>
                  </a:lnTo>
                  <a:lnTo>
                    <a:pt x="230" y="422"/>
                  </a:lnTo>
                  <a:lnTo>
                    <a:pt x="209" y="409"/>
                  </a:lnTo>
                  <a:lnTo>
                    <a:pt x="190" y="394"/>
                  </a:lnTo>
                  <a:lnTo>
                    <a:pt x="171" y="378"/>
                  </a:lnTo>
                  <a:lnTo>
                    <a:pt x="152" y="363"/>
                  </a:lnTo>
                  <a:lnTo>
                    <a:pt x="135" y="350"/>
                  </a:lnTo>
                  <a:lnTo>
                    <a:pt x="116" y="335"/>
                  </a:lnTo>
                  <a:lnTo>
                    <a:pt x="99" y="319"/>
                  </a:lnTo>
                  <a:lnTo>
                    <a:pt x="81" y="302"/>
                  </a:lnTo>
                  <a:lnTo>
                    <a:pt x="64" y="287"/>
                  </a:lnTo>
                  <a:lnTo>
                    <a:pt x="47" y="272"/>
                  </a:lnTo>
                  <a:lnTo>
                    <a:pt x="32" y="257"/>
                  </a:lnTo>
                  <a:lnTo>
                    <a:pt x="17" y="240"/>
                  </a:lnTo>
                  <a:lnTo>
                    <a:pt x="4" y="224"/>
                  </a:lnTo>
                  <a:lnTo>
                    <a:pt x="2" y="219"/>
                  </a:lnTo>
                  <a:lnTo>
                    <a:pt x="2" y="213"/>
                  </a:lnTo>
                  <a:lnTo>
                    <a:pt x="2" y="207"/>
                  </a:lnTo>
                  <a:lnTo>
                    <a:pt x="2" y="204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2" y="145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29"/>
                  </a:lnTo>
                  <a:lnTo>
                    <a:pt x="4" y="126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5" y="105"/>
                  </a:lnTo>
                  <a:lnTo>
                    <a:pt x="7" y="101"/>
                  </a:lnTo>
                  <a:lnTo>
                    <a:pt x="9" y="91"/>
                  </a:lnTo>
                  <a:lnTo>
                    <a:pt x="11" y="84"/>
                  </a:lnTo>
                  <a:lnTo>
                    <a:pt x="13" y="76"/>
                  </a:lnTo>
                  <a:lnTo>
                    <a:pt x="15" y="69"/>
                  </a:lnTo>
                  <a:lnTo>
                    <a:pt x="17" y="59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1" y="40"/>
                  </a:lnTo>
                  <a:lnTo>
                    <a:pt x="23" y="33"/>
                  </a:lnTo>
                  <a:lnTo>
                    <a:pt x="24" y="29"/>
                  </a:lnTo>
                  <a:lnTo>
                    <a:pt x="26" y="23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4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285" y="18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69" name="Freeform 48">
              <a:extLst>
                <a:ext uri="{FF2B5EF4-FFF2-40B4-BE49-F238E27FC236}">
                  <a16:creationId xmlns:a16="http://schemas.microsoft.com/office/drawing/2014/main" id="{6D70A9CD-6249-90EF-9AE9-C3E00436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2744"/>
              <a:ext cx="317" cy="154"/>
            </a:xfrm>
            <a:custGeom>
              <a:avLst/>
              <a:gdLst>
                <a:gd name="T0" fmla="*/ 1 w 633"/>
                <a:gd name="T1" fmla="*/ 1 h 307"/>
                <a:gd name="T2" fmla="*/ 1 w 633"/>
                <a:gd name="T3" fmla="*/ 1 h 307"/>
                <a:gd name="T4" fmla="*/ 1 w 633"/>
                <a:gd name="T5" fmla="*/ 1 h 307"/>
                <a:gd name="T6" fmla="*/ 1 w 633"/>
                <a:gd name="T7" fmla="*/ 1 h 307"/>
                <a:gd name="T8" fmla="*/ 1 w 633"/>
                <a:gd name="T9" fmla="*/ 1 h 307"/>
                <a:gd name="T10" fmla="*/ 1 w 633"/>
                <a:gd name="T11" fmla="*/ 1 h 307"/>
                <a:gd name="T12" fmla="*/ 1 w 633"/>
                <a:gd name="T13" fmla="*/ 1 h 307"/>
                <a:gd name="T14" fmla="*/ 1 w 633"/>
                <a:gd name="T15" fmla="*/ 1 h 307"/>
                <a:gd name="T16" fmla="*/ 1 w 633"/>
                <a:gd name="T17" fmla="*/ 1 h 307"/>
                <a:gd name="T18" fmla="*/ 1 w 633"/>
                <a:gd name="T19" fmla="*/ 1 h 307"/>
                <a:gd name="T20" fmla="*/ 1 w 633"/>
                <a:gd name="T21" fmla="*/ 1 h 307"/>
                <a:gd name="T22" fmla="*/ 1 w 633"/>
                <a:gd name="T23" fmla="*/ 1 h 307"/>
                <a:gd name="T24" fmla="*/ 1 w 633"/>
                <a:gd name="T25" fmla="*/ 1 h 307"/>
                <a:gd name="T26" fmla="*/ 1 w 633"/>
                <a:gd name="T27" fmla="*/ 1 h 307"/>
                <a:gd name="T28" fmla="*/ 1 w 633"/>
                <a:gd name="T29" fmla="*/ 1 h 307"/>
                <a:gd name="T30" fmla="*/ 1 w 633"/>
                <a:gd name="T31" fmla="*/ 1 h 307"/>
                <a:gd name="T32" fmla="*/ 1 w 633"/>
                <a:gd name="T33" fmla="*/ 1 h 307"/>
                <a:gd name="T34" fmla="*/ 1 w 633"/>
                <a:gd name="T35" fmla="*/ 1 h 307"/>
                <a:gd name="T36" fmla="*/ 1 w 633"/>
                <a:gd name="T37" fmla="*/ 1 h 307"/>
                <a:gd name="T38" fmla="*/ 1 w 633"/>
                <a:gd name="T39" fmla="*/ 1 h 307"/>
                <a:gd name="T40" fmla="*/ 1 w 633"/>
                <a:gd name="T41" fmla="*/ 1 h 307"/>
                <a:gd name="T42" fmla="*/ 1 w 633"/>
                <a:gd name="T43" fmla="*/ 1 h 307"/>
                <a:gd name="T44" fmla="*/ 1 w 633"/>
                <a:gd name="T45" fmla="*/ 1 h 307"/>
                <a:gd name="T46" fmla="*/ 1 w 633"/>
                <a:gd name="T47" fmla="*/ 1 h 307"/>
                <a:gd name="T48" fmla="*/ 1 w 633"/>
                <a:gd name="T49" fmla="*/ 1 h 307"/>
                <a:gd name="T50" fmla="*/ 1 w 633"/>
                <a:gd name="T51" fmla="*/ 0 h 307"/>
                <a:gd name="T52" fmla="*/ 1 w 633"/>
                <a:gd name="T53" fmla="*/ 0 h 307"/>
                <a:gd name="T54" fmla="*/ 1 w 633"/>
                <a:gd name="T55" fmla="*/ 0 h 307"/>
                <a:gd name="T56" fmla="*/ 1 w 633"/>
                <a:gd name="T57" fmla="*/ 0 h 307"/>
                <a:gd name="T58" fmla="*/ 1 w 633"/>
                <a:gd name="T59" fmla="*/ 0 h 307"/>
                <a:gd name="T60" fmla="*/ 1 w 633"/>
                <a:gd name="T61" fmla="*/ 1 h 307"/>
                <a:gd name="T62" fmla="*/ 1 w 633"/>
                <a:gd name="T63" fmla="*/ 1 h 307"/>
                <a:gd name="T64" fmla="*/ 1 w 633"/>
                <a:gd name="T65" fmla="*/ 1 h 307"/>
                <a:gd name="T66" fmla="*/ 1 w 633"/>
                <a:gd name="T67" fmla="*/ 1 h 307"/>
                <a:gd name="T68" fmla="*/ 1 w 633"/>
                <a:gd name="T69" fmla="*/ 1 h 307"/>
                <a:gd name="T70" fmla="*/ 1 w 633"/>
                <a:gd name="T71" fmla="*/ 1 h 307"/>
                <a:gd name="T72" fmla="*/ 1 w 633"/>
                <a:gd name="T73" fmla="*/ 1 h 307"/>
                <a:gd name="T74" fmla="*/ 1 w 633"/>
                <a:gd name="T75" fmla="*/ 1 h 307"/>
                <a:gd name="T76" fmla="*/ 1 w 633"/>
                <a:gd name="T77" fmla="*/ 1 h 307"/>
                <a:gd name="T78" fmla="*/ 1 w 633"/>
                <a:gd name="T79" fmla="*/ 1 h 307"/>
                <a:gd name="T80" fmla="*/ 1 w 633"/>
                <a:gd name="T81" fmla="*/ 1 h 307"/>
                <a:gd name="T82" fmla="*/ 1 w 633"/>
                <a:gd name="T83" fmla="*/ 1 h 307"/>
                <a:gd name="T84" fmla="*/ 1 w 633"/>
                <a:gd name="T85" fmla="*/ 1 h 307"/>
                <a:gd name="T86" fmla="*/ 1 w 633"/>
                <a:gd name="T87" fmla="*/ 1 h 307"/>
                <a:gd name="T88" fmla="*/ 1 w 633"/>
                <a:gd name="T89" fmla="*/ 1 h 307"/>
                <a:gd name="T90" fmla="*/ 1 w 633"/>
                <a:gd name="T91" fmla="*/ 1 h 307"/>
                <a:gd name="T92" fmla="*/ 1 w 633"/>
                <a:gd name="T93" fmla="*/ 1 h 307"/>
                <a:gd name="T94" fmla="*/ 1 w 633"/>
                <a:gd name="T95" fmla="*/ 1 h 307"/>
                <a:gd name="T96" fmla="*/ 1 w 633"/>
                <a:gd name="T97" fmla="*/ 1 h 307"/>
                <a:gd name="T98" fmla="*/ 1 w 633"/>
                <a:gd name="T99" fmla="*/ 1 h 307"/>
                <a:gd name="T100" fmla="*/ 1 w 633"/>
                <a:gd name="T101" fmla="*/ 1 h 307"/>
                <a:gd name="T102" fmla="*/ 1 w 633"/>
                <a:gd name="T103" fmla="*/ 1 h 307"/>
                <a:gd name="T104" fmla="*/ 1 w 633"/>
                <a:gd name="T105" fmla="*/ 1 h 307"/>
                <a:gd name="T106" fmla="*/ 1 w 633"/>
                <a:gd name="T107" fmla="*/ 1 h 307"/>
                <a:gd name="T108" fmla="*/ 1 w 633"/>
                <a:gd name="T109" fmla="*/ 1 h 307"/>
                <a:gd name="T110" fmla="*/ 1 w 633"/>
                <a:gd name="T111" fmla="*/ 1 h 307"/>
                <a:gd name="T112" fmla="*/ 1 w 633"/>
                <a:gd name="T113" fmla="*/ 1 h 307"/>
                <a:gd name="T114" fmla="*/ 1 w 633"/>
                <a:gd name="T115" fmla="*/ 1 h 307"/>
                <a:gd name="T116" fmla="*/ 1 w 633"/>
                <a:gd name="T117" fmla="*/ 1 h 307"/>
                <a:gd name="T118" fmla="*/ 1 w 633"/>
                <a:gd name="T119" fmla="*/ 1 h 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"/>
                <a:gd name="T181" fmla="*/ 0 h 307"/>
                <a:gd name="T182" fmla="*/ 633 w 633"/>
                <a:gd name="T183" fmla="*/ 307 h 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" h="307">
                  <a:moveTo>
                    <a:pt x="416" y="304"/>
                  </a:moveTo>
                  <a:lnTo>
                    <a:pt x="578" y="239"/>
                  </a:lnTo>
                  <a:lnTo>
                    <a:pt x="584" y="235"/>
                  </a:lnTo>
                  <a:lnTo>
                    <a:pt x="589" y="231"/>
                  </a:lnTo>
                  <a:lnTo>
                    <a:pt x="593" y="226"/>
                  </a:lnTo>
                  <a:lnTo>
                    <a:pt x="599" y="222"/>
                  </a:lnTo>
                  <a:lnTo>
                    <a:pt x="603" y="216"/>
                  </a:lnTo>
                  <a:lnTo>
                    <a:pt x="608" y="212"/>
                  </a:lnTo>
                  <a:lnTo>
                    <a:pt x="612" y="207"/>
                  </a:lnTo>
                  <a:lnTo>
                    <a:pt x="616" y="203"/>
                  </a:lnTo>
                  <a:lnTo>
                    <a:pt x="620" y="197"/>
                  </a:lnTo>
                  <a:lnTo>
                    <a:pt x="622" y="192"/>
                  </a:lnTo>
                  <a:lnTo>
                    <a:pt x="624" y="186"/>
                  </a:lnTo>
                  <a:lnTo>
                    <a:pt x="627" y="182"/>
                  </a:lnTo>
                  <a:lnTo>
                    <a:pt x="627" y="176"/>
                  </a:lnTo>
                  <a:lnTo>
                    <a:pt x="629" y="171"/>
                  </a:lnTo>
                  <a:lnTo>
                    <a:pt x="631" y="165"/>
                  </a:lnTo>
                  <a:lnTo>
                    <a:pt x="633" y="161"/>
                  </a:lnTo>
                  <a:lnTo>
                    <a:pt x="631" y="155"/>
                  </a:lnTo>
                  <a:lnTo>
                    <a:pt x="631" y="150"/>
                  </a:lnTo>
                  <a:lnTo>
                    <a:pt x="631" y="144"/>
                  </a:lnTo>
                  <a:lnTo>
                    <a:pt x="629" y="138"/>
                  </a:lnTo>
                  <a:lnTo>
                    <a:pt x="627" y="133"/>
                  </a:lnTo>
                  <a:lnTo>
                    <a:pt x="627" y="127"/>
                  </a:lnTo>
                  <a:lnTo>
                    <a:pt x="624" y="123"/>
                  </a:lnTo>
                  <a:lnTo>
                    <a:pt x="622" y="117"/>
                  </a:lnTo>
                  <a:lnTo>
                    <a:pt x="620" y="114"/>
                  </a:lnTo>
                  <a:lnTo>
                    <a:pt x="616" y="108"/>
                  </a:lnTo>
                  <a:lnTo>
                    <a:pt x="612" y="102"/>
                  </a:lnTo>
                  <a:lnTo>
                    <a:pt x="608" y="100"/>
                  </a:lnTo>
                  <a:lnTo>
                    <a:pt x="603" y="95"/>
                  </a:lnTo>
                  <a:lnTo>
                    <a:pt x="599" y="91"/>
                  </a:lnTo>
                  <a:lnTo>
                    <a:pt x="593" y="89"/>
                  </a:lnTo>
                  <a:lnTo>
                    <a:pt x="589" y="85"/>
                  </a:lnTo>
                  <a:lnTo>
                    <a:pt x="452" y="24"/>
                  </a:lnTo>
                  <a:lnTo>
                    <a:pt x="447" y="21"/>
                  </a:lnTo>
                  <a:lnTo>
                    <a:pt x="443" y="19"/>
                  </a:lnTo>
                  <a:lnTo>
                    <a:pt x="439" y="17"/>
                  </a:lnTo>
                  <a:lnTo>
                    <a:pt x="435" y="17"/>
                  </a:lnTo>
                  <a:lnTo>
                    <a:pt x="430" y="13"/>
                  </a:lnTo>
                  <a:lnTo>
                    <a:pt x="426" y="11"/>
                  </a:lnTo>
                  <a:lnTo>
                    <a:pt x="420" y="11"/>
                  </a:lnTo>
                  <a:lnTo>
                    <a:pt x="416" y="9"/>
                  </a:lnTo>
                  <a:lnTo>
                    <a:pt x="411" y="7"/>
                  </a:lnTo>
                  <a:lnTo>
                    <a:pt x="405" y="5"/>
                  </a:lnTo>
                  <a:lnTo>
                    <a:pt x="399" y="5"/>
                  </a:lnTo>
                  <a:lnTo>
                    <a:pt x="393" y="3"/>
                  </a:lnTo>
                  <a:lnTo>
                    <a:pt x="386" y="3"/>
                  </a:lnTo>
                  <a:lnTo>
                    <a:pt x="380" y="2"/>
                  </a:lnTo>
                  <a:lnTo>
                    <a:pt x="374" y="2"/>
                  </a:lnTo>
                  <a:lnTo>
                    <a:pt x="369" y="2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9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10" y="0"/>
                  </a:lnTo>
                  <a:lnTo>
                    <a:pt x="304" y="2"/>
                  </a:lnTo>
                  <a:lnTo>
                    <a:pt x="296" y="2"/>
                  </a:lnTo>
                  <a:lnTo>
                    <a:pt x="291" y="5"/>
                  </a:lnTo>
                  <a:lnTo>
                    <a:pt x="285" y="5"/>
                  </a:lnTo>
                  <a:lnTo>
                    <a:pt x="279" y="7"/>
                  </a:lnTo>
                  <a:lnTo>
                    <a:pt x="274" y="9"/>
                  </a:lnTo>
                  <a:lnTo>
                    <a:pt x="268" y="11"/>
                  </a:lnTo>
                  <a:lnTo>
                    <a:pt x="36" y="74"/>
                  </a:lnTo>
                  <a:lnTo>
                    <a:pt x="28" y="76"/>
                  </a:lnTo>
                  <a:lnTo>
                    <a:pt x="23" y="78"/>
                  </a:lnTo>
                  <a:lnTo>
                    <a:pt x="17" y="81"/>
                  </a:lnTo>
                  <a:lnTo>
                    <a:pt x="13" y="85"/>
                  </a:lnTo>
                  <a:lnTo>
                    <a:pt x="6" y="91"/>
                  </a:lnTo>
                  <a:lnTo>
                    <a:pt x="4" y="98"/>
                  </a:lnTo>
                  <a:lnTo>
                    <a:pt x="0" y="106"/>
                  </a:lnTo>
                  <a:lnTo>
                    <a:pt x="2" y="114"/>
                  </a:lnTo>
                  <a:lnTo>
                    <a:pt x="4" y="121"/>
                  </a:lnTo>
                  <a:lnTo>
                    <a:pt x="7" y="131"/>
                  </a:lnTo>
                  <a:lnTo>
                    <a:pt x="13" y="136"/>
                  </a:lnTo>
                  <a:lnTo>
                    <a:pt x="19" y="144"/>
                  </a:lnTo>
                  <a:lnTo>
                    <a:pt x="26" y="152"/>
                  </a:lnTo>
                  <a:lnTo>
                    <a:pt x="34" y="159"/>
                  </a:lnTo>
                  <a:lnTo>
                    <a:pt x="42" y="165"/>
                  </a:lnTo>
                  <a:lnTo>
                    <a:pt x="49" y="171"/>
                  </a:lnTo>
                  <a:lnTo>
                    <a:pt x="57" y="176"/>
                  </a:lnTo>
                  <a:lnTo>
                    <a:pt x="64" y="180"/>
                  </a:lnTo>
                  <a:lnTo>
                    <a:pt x="220" y="277"/>
                  </a:lnTo>
                  <a:lnTo>
                    <a:pt x="224" y="279"/>
                  </a:lnTo>
                  <a:lnTo>
                    <a:pt x="228" y="281"/>
                  </a:lnTo>
                  <a:lnTo>
                    <a:pt x="232" y="283"/>
                  </a:lnTo>
                  <a:lnTo>
                    <a:pt x="238" y="285"/>
                  </a:lnTo>
                  <a:lnTo>
                    <a:pt x="243" y="287"/>
                  </a:lnTo>
                  <a:lnTo>
                    <a:pt x="247" y="288"/>
                  </a:lnTo>
                  <a:lnTo>
                    <a:pt x="253" y="290"/>
                  </a:lnTo>
                  <a:lnTo>
                    <a:pt x="258" y="294"/>
                  </a:lnTo>
                  <a:lnTo>
                    <a:pt x="264" y="294"/>
                  </a:lnTo>
                  <a:lnTo>
                    <a:pt x="270" y="296"/>
                  </a:lnTo>
                  <a:lnTo>
                    <a:pt x="276" y="298"/>
                  </a:lnTo>
                  <a:lnTo>
                    <a:pt x="281" y="300"/>
                  </a:lnTo>
                  <a:lnTo>
                    <a:pt x="287" y="300"/>
                  </a:lnTo>
                  <a:lnTo>
                    <a:pt x="295" y="302"/>
                  </a:lnTo>
                  <a:lnTo>
                    <a:pt x="300" y="302"/>
                  </a:lnTo>
                  <a:lnTo>
                    <a:pt x="308" y="304"/>
                  </a:lnTo>
                  <a:lnTo>
                    <a:pt x="314" y="304"/>
                  </a:lnTo>
                  <a:lnTo>
                    <a:pt x="321" y="306"/>
                  </a:lnTo>
                  <a:lnTo>
                    <a:pt x="327" y="306"/>
                  </a:lnTo>
                  <a:lnTo>
                    <a:pt x="335" y="306"/>
                  </a:lnTo>
                  <a:lnTo>
                    <a:pt x="340" y="306"/>
                  </a:lnTo>
                  <a:lnTo>
                    <a:pt x="348" y="307"/>
                  </a:lnTo>
                  <a:lnTo>
                    <a:pt x="354" y="307"/>
                  </a:lnTo>
                  <a:lnTo>
                    <a:pt x="361" y="307"/>
                  </a:lnTo>
                  <a:lnTo>
                    <a:pt x="369" y="307"/>
                  </a:lnTo>
                  <a:lnTo>
                    <a:pt x="374" y="307"/>
                  </a:lnTo>
                  <a:lnTo>
                    <a:pt x="382" y="307"/>
                  </a:lnTo>
                  <a:lnTo>
                    <a:pt x="388" y="307"/>
                  </a:lnTo>
                  <a:lnTo>
                    <a:pt x="395" y="306"/>
                  </a:lnTo>
                  <a:lnTo>
                    <a:pt x="401" y="306"/>
                  </a:lnTo>
                  <a:lnTo>
                    <a:pt x="409" y="306"/>
                  </a:lnTo>
                  <a:lnTo>
                    <a:pt x="416" y="304"/>
                  </a:lnTo>
                  <a:close/>
                </a:path>
              </a:pathLst>
            </a:custGeom>
            <a:solidFill>
              <a:srgbClr val="F5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0" name="Freeform 49">
              <a:extLst>
                <a:ext uri="{FF2B5EF4-FFF2-40B4-BE49-F238E27FC236}">
                  <a16:creationId xmlns:a16="http://schemas.microsoft.com/office/drawing/2014/main" id="{2EF6E663-6F8F-58C9-B119-7BF4E83E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765"/>
              <a:ext cx="213" cy="109"/>
            </a:xfrm>
            <a:custGeom>
              <a:avLst/>
              <a:gdLst>
                <a:gd name="T0" fmla="*/ 1 w 426"/>
                <a:gd name="T1" fmla="*/ 1 h 217"/>
                <a:gd name="T2" fmla="*/ 1 w 426"/>
                <a:gd name="T3" fmla="*/ 1 h 217"/>
                <a:gd name="T4" fmla="*/ 1 w 426"/>
                <a:gd name="T5" fmla="*/ 1 h 217"/>
                <a:gd name="T6" fmla="*/ 1 w 426"/>
                <a:gd name="T7" fmla="*/ 1 h 217"/>
                <a:gd name="T8" fmla="*/ 1 w 426"/>
                <a:gd name="T9" fmla="*/ 1 h 217"/>
                <a:gd name="T10" fmla="*/ 1 w 426"/>
                <a:gd name="T11" fmla="*/ 1 h 217"/>
                <a:gd name="T12" fmla="*/ 1 w 426"/>
                <a:gd name="T13" fmla="*/ 1 h 217"/>
                <a:gd name="T14" fmla="*/ 1 w 426"/>
                <a:gd name="T15" fmla="*/ 1 h 217"/>
                <a:gd name="T16" fmla="*/ 1 w 426"/>
                <a:gd name="T17" fmla="*/ 1 h 217"/>
                <a:gd name="T18" fmla="*/ 1 w 426"/>
                <a:gd name="T19" fmla="*/ 1 h 217"/>
                <a:gd name="T20" fmla="*/ 1 w 426"/>
                <a:gd name="T21" fmla="*/ 1 h 217"/>
                <a:gd name="T22" fmla="*/ 1 w 426"/>
                <a:gd name="T23" fmla="*/ 1 h 217"/>
                <a:gd name="T24" fmla="*/ 1 w 426"/>
                <a:gd name="T25" fmla="*/ 1 h 217"/>
                <a:gd name="T26" fmla="*/ 1 w 426"/>
                <a:gd name="T27" fmla="*/ 1 h 217"/>
                <a:gd name="T28" fmla="*/ 1 w 426"/>
                <a:gd name="T29" fmla="*/ 1 h 217"/>
                <a:gd name="T30" fmla="*/ 1 w 426"/>
                <a:gd name="T31" fmla="*/ 1 h 217"/>
                <a:gd name="T32" fmla="*/ 1 w 426"/>
                <a:gd name="T33" fmla="*/ 1 h 217"/>
                <a:gd name="T34" fmla="*/ 1 w 426"/>
                <a:gd name="T35" fmla="*/ 1 h 217"/>
                <a:gd name="T36" fmla="*/ 1 w 426"/>
                <a:gd name="T37" fmla="*/ 1 h 217"/>
                <a:gd name="T38" fmla="*/ 1 w 426"/>
                <a:gd name="T39" fmla="*/ 1 h 217"/>
                <a:gd name="T40" fmla="*/ 1 w 426"/>
                <a:gd name="T41" fmla="*/ 1 h 217"/>
                <a:gd name="T42" fmla="*/ 1 w 426"/>
                <a:gd name="T43" fmla="*/ 1 h 217"/>
                <a:gd name="T44" fmla="*/ 1 w 426"/>
                <a:gd name="T45" fmla="*/ 1 h 217"/>
                <a:gd name="T46" fmla="*/ 1 w 426"/>
                <a:gd name="T47" fmla="*/ 1 h 217"/>
                <a:gd name="T48" fmla="*/ 1 w 426"/>
                <a:gd name="T49" fmla="*/ 1 h 217"/>
                <a:gd name="T50" fmla="*/ 1 w 426"/>
                <a:gd name="T51" fmla="*/ 1 h 217"/>
                <a:gd name="T52" fmla="*/ 1 w 426"/>
                <a:gd name="T53" fmla="*/ 0 h 217"/>
                <a:gd name="T54" fmla="*/ 1 w 426"/>
                <a:gd name="T55" fmla="*/ 0 h 217"/>
                <a:gd name="T56" fmla="*/ 1 w 426"/>
                <a:gd name="T57" fmla="*/ 0 h 217"/>
                <a:gd name="T58" fmla="*/ 1 w 426"/>
                <a:gd name="T59" fmla="*/ 0 h 217"/>
                <a:gd name="T60" fmla="*/ 1 w 426"/>
                <a:gd name="T61" fmla="*/ 0 h 217"/>
                <a:gd name="T62" fmla="*/ 1 w 426"/>
                <a:gd name="T63" fmla="*/ 0 h 217"/>
                <a:gd name="T64" fmla="*/ 1 w 426"/>
                <a:gd name="T65" fmla="*/ 1 h 217"/>
                <a:gd name="T66" fmla="*/ 1 w 426"/>
                <a:gd name="T67" fmla="*/ 1 h 217"/>
                <a:gd name="T68" fmla="*/ 1 w 426"/>
                <a:gd name="T69" fmla="*/ 1 h 217"/>
                <a:gd name="T70" fmla="*/ 1 w 426"/>
                <a:gd name="T71" fmla="*/ 1 h 217"/>
                <a:gd name="T72" fmla="*/ 1 w 426"/>
                <a:gd name="T73" fmla="*/ 1 h 217"/>
                <a:gd name="T74" fmla="*/ 1 w 426"/>
                <a:gd name="T75" fmla="*/ 1 h 217"/>
                <a:gd name="T76" fmla="*/ 1 w 426"/>
                <a:gd name="T77" fmla="*/ 1 h 217"/>
                <a:gd name="T78" fmla="*/ 1 w 426"/>
                <a:gd name="T79" fmla="*/ 1 h 217"/>
                <a:gd name="T80" fmla="*/ 1 w 426"/>
                <a:gd name="T81" fmla="*/ 1 h 217"/>
                <a:gd name="T82" fmla="*/ 1 w 426"/>
                <a:gd name="T83" fmla="*/ 1 h 217"/>
                <a:gd name="T84" fmla="*/ 0 w 426"/>
                <a:gd name="T85" fmla="*/ 1 h 217"/>
                <a:gd name="T86" fmla="*/ 0 w 426"/>
                <a:gd name="T87" fmla="*/ 1 h 217"/>
                <a:gd name="T88" fmla="*/ 1 w 426"/>
                <a:gd name="T89" fmla="*/ 1 h 217"/>
                <a:gd name="T90" fmla="*/ 1 w 426"/>
                <a:gd name="T91" fmla="*/ 1 h 217"/>
                <a:gd name="T92" fmla="*/ 1 w 426"/>
                <a:gd name="T93" fmla="*/ 1 h 217"/>
                <a:gd name="T94" fmla="*/ 1 w 426"/>
                <a:gd name="T95" fmla="*/ 1 h 217"/>
                <a:gd name="T96" fmla="*/ 1 w 426"/>
                <a:gd name="T97" fmla="*/ 1 h 217"/>
                <a:gd name="T98" fmla="*/ 1 w 426"/>
                <a:gd name="T99" fmla="*/ 1 h 217"/>
                <a:gd name="T100" fmla="*/ 1 w 426"/>
                <a:gd name="T101" fmla="*/ 1 h 217"/>
                <a:gd name="T102" fmla="*/ 1 w 426"/>
                <a:gd name="T103" fmla="*/ 1 h 217"/>
                <a:gd name="T104" fmla="*/ 1 w 426"/>
                <a:gd name="T105" fmla="*/ 1 h 217"/>
                <a:gd name="T106" fmla="*/ 1 w 426"/>
                <a:gd name="T107" fmla="*/ 1 h 217"/>
                <a:gd name="T108" fmla="*/ 1 w 426"/>
                <a:gd name="T109" fmla="*/ 1 h 217"/>
                <a:gd name="T110" fmla="*/ 1 w 426"/>
                <a:gd name="T111" fmla="*/ 1 h 217"/>
                <a:gd name="T112" fmla="*/ 1 w 426"/>
                <a:gd name="T113" fmla="*/ 1 h 217"/>
                <a:gd name="T114" fmla="*/ 1 w 426"/>
                <a:gd name="T115" fmla="*/ 1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6"/>
                <a:gd name="T175" fmla="*/ 0 h 217"/>
                <a:gd name="T176" fmla="*/ 426 w 426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6" h="217">
                  <a:moveTo>
                    <a:pt x="213" y="217"/>
                  </a:moveTo>
                  <a:lnTo>
                    <a:pt x="218" y="217"/>
                  </a:lnTo>
                  <a:lnTo>
                    <a:pt x="222" y="217"/>
                  </a:lnTo>
                  <a:lnTo>
                    <a:pt x="228" y="217"/>
                  </a:lnTo>
                  <a:lnTo>
                    <a:pt x="234" y="217"/>
                  </a:lnTo>
                  <a:lnTo>
                    <a:pt x="237" y="217"/>
                  </a:lnTo>
                  <a:lnTo>
                    <a:pt x="243" y="217"/>
                  </a:lnTo>
                  <a:lnTo>
                    <a:pt x="249" y="215"/>
                  </a:lnTo>
                  <a:lnTo>
                    <a:pt x="254" y="215"/>
                  </a:lnTo>
                  <a:lnTo>
                    <a:pt x="260" y="213"/>
                  </a:lnTo>
                  <a:lnTo>
                    <a:pt x="264" y="213"/>
                  </a:lnTo>
                  <a:lnTo>
                    <a:pt x="270" y="211"/>
                  </a:lnTo>
                  <a:lnTo>
                    <a:pt x="273" y="211"/>
                  </a:lnTo>
                  <a:lnTo>
                    <a:pt x="279" y="211"/>
                  </a:lnTo>
                  <a:lnTo>
                    <a:pt x="285" y="211"/>
                  </a:lnTo>
                  <a:lnTo>
                    <a:pt x="289" y="209"/>
                  </a:lnTo>
                  <a:lnTo>
                    <a:pt x="294" y="209"/>
                  </a:lnTo>
                  <a:lnTo>
                    <a:pt x="298" y="208"/>
                  </a:lnTo>
                  <a:lnTo>
                    <a:pt x="304" y="206"/>
                  </a:lnTo>
                  <a:lnTo>
                    <a:pt x="308" y="204"/>
                  </a:lnTo>
                  <a:lnTo>
                    <a:pt x="313" y="204"/>
                  </a:lnTo>
                  <a:lnTo>
                    <a:pt x="317" y="202"/>
                  </a:lnTo>
                  <a:lnTo>
                    <a:pt x="321" y="200"/>
                  </a:lnTo>
                  <a:lnTo>
                    <a:pt x="327" y="198"/>
                  </a:lnTo>
                  <a:lnTo>
                    <a:pt x="331" y="198"/>
                  </a:lnTo>
                  <a:lnTo>
                    <a:pt x="338" y="194"/>
                  </a:lnTo>
                  <a:lnTo>
                    <a:pt x="348" y="192"/>
                  </a:lnTo>
                  <a:lnTo>
                    <a:pt x="355" y="189"/>
                  </a:lnTo>
                  <a:lnTo>
                    <a:pt x="363" y="185"/>
                  </a:lnTo>
                  <a:lnTo>
                    <a:pt x="369" y="181"/>
                  </a:lnTo>
                  <a:lnTo>
                    <a:pt x="376" y="177"/>
                  </a:lnTo>
                  <a:lnTo>
                    <a:pt x="382" y="173"/>
                  </a:lnTo>
                  <a:lnTo>
                    <a:pt x="388" y="170"/>
                  </a:lnTo>
                  <a:lnTo>
                    <a:pt x="393" y="164"/>
                  </a:lnTo>
                  <a:lnTo>
                    <a:pt x="399" y="158"/>
                  </a:lnTo>
                  <a:lnTo>
                    <a:pt x="405" y="154"/>
                  </a:lnTo>
                  <a:lnTo>
                    <a:pt x="408" y="151"/>
                  </a:lnTo>
                  <a:lnTo>
                    <a:pt x="412" y="145"/>
                  </a:lnTo>
                  <a:lnTo>
                    <a:pt x="416" y="139"/>
                  </a:lnTo>
                  <a:lnTo>
                    <a:pt x="418" y="133"/>
                  </a:lnTo>
                  <a:lnTo>
                    <a:pt x="422" y="130"/>
                  </a:lnTo>
                  <a:lnTo>
                    <a:pt x="422" y="124"/>
                  </a:lnTo>
                  <a:lnTo>
                    <a:pt x="424" y="118"/>
                  </a:lnTo>
                  <a:lnTo>
                    <a:pt x="426" y="113"/>
                  </a:lnTo>
                  <a:lnTo>
                    <a:pt x="426" y="109"/>
                  </a:lnTo>
                  <a:lnTo>
                    <a:pt x="426" y="103"/>
                  </a:lnTo>
                  <a:lnTo>
                    <a:pt x="424" y="97"/>
                  </a:lnTo>
                  <a:lnTo>
                    <a:pt x="422" y="92"/>
                  </a:lnTo>
                  <a:lnTo>
                    <a:pt x="422" y="86"/>
                  </a:lnTo>
                  <a:lnTo>
                    <a:pt x="418" y="80"/>
                  </a:lnTo>
                  <a:lnTo>
                    <a:pt x="416" y="75"/>
                  </a:lnTo>
                  <a:lnTo>
                    <a:pt x="412" y="71"/>
                  </a:lnTo>
                  <a:lnTo>
                    <a:pt x="408" y="67"/>
                  </a:lnTo>
                  <a:lnTo>
                    <a:pt x="405" y="61"/>
                  </a:lnTo>
                  <a:lnTo>
                    <a:pt x="399" y="56"/>
                  </a:lnTo>
                  <a:lnTo>
                    <a:pt x="393" y="52"/>
                  </a:lnTo>
                  <a:lnTo>
                    <a:pt x="388" y="48"/>
                  </a:lnTo>
                  <a:lnTo>
                    <a:pt x="382" y="42"/>
                  </a:lnTo>
                  <a:lnTo>
                    <a:pt x="376" y="38"/>
                  </a:lnTo>
                  <a:lnTo>
                    <a:pt x="369" y="35"/>
                  </a:lnTo>
                  <a:lnTo>
                    <a:pt x="363" y="31"/>
                  </a:lnTo>
                  <a:lnTo>
                    <a:pt x="355" y="27"/>
                  </a:lnTo>
                  <a:lnTo>
                    <a:pt x="348" y="23"/>
                  </a:lnTo>
                  <a:lnTo>
                    <a:pt x="338" y="19"/>
                  </a:lnTo>
                  <a:lnTo>
                    <a:pt x="331" y="18"/>
                  </a:lnTo>
                  <a:lnTo>
                    <a:pt x="327" y="16"/>
                  </a:lnTo>
                  <a:lnTo>
                    <a:pt x="321" y="14"/>
                  </a:lnTo>
                  <a:lnTo>
                    <a:pt x="317" y="12"/>
                  </a:lnTo>
                  <a:lnTo>
                    <a:pt x="313" y="12"/>
                  </a:lnTo>
                  <a:lnTo>
                    <a:pt x="308" y="10"/>
                  </a:lnTo>
                  <a:lnTo>
                    <a:pt x="304" y="10"/>
                  </a:lnTo>
                  <a:lnTo>
                    <a:pt x="298" y="8"/>
                  </a:lnTo>
                  <a:lnTo>
                    <a:pt x="294" y="8"/>
                  </a:lnTo>
                  <a:lnTo>
                    <a:pt x="289" y="6"/>
                  </a:lnTo>
                  <a:lnTo>
                    <a:pt x="285" y="6"/>
                  </a:lnTo>
                  <a:lnTo>
                    <a:pt x="279" y="4"/>
                  </a:lnTo>
                  <a:lnTo>
                    <a:pt x="273" y="4"/>
                  </a:lnTo>
                  <a:lnTo>
                    <a:pt x="270" y="2"/>
                  </a:lnTo>
                  <a:lnTo>
                    <a:pt x="264" y="2"/>
                  </a:lnTo>
                  <a:lnTo>
                    <a:pt x="260" y="0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43" y="0"/>
                  </a:lnTo>
                  <a:lnTo>
                    <a:pt x="237" y="0"/>
                  </a:lnTo>
                  <a:lnTo>
                    <a:pt x="234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3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8" y="4"/>
                  </a:lnTo>
                  <a:lnTo>
                    <a:pt x="142" y="4"/>
                  </a:lnTo>
                  <a:lnTo>
                    <a:pt x="138" y="6"/>
                  </a:lnTo>
                  <a:lnTo>
                    <a:pt x="133" y="6"/>
                  </a:lnTo>
                  <a:lnTo>
                    <a:pt x="129" y="8"/>
                  </a:lnTo>
                  <a:lnTo>
                    <a:pt x="123" y="8"/>
                  </a:lnTo>
                  <a:lnTo>
                    <a:pt x="119" y="10"/>
                  </a:lnTo>
                  <a:lnTo>
                    <a:pt x="114" y="10"/>
                  </a:lnTo>
                  <a:lnTo>
                    <a:pt x="110" y="12"/>
                  </a:lnTo>
                  <a:lnTo>
                    <a:pt x="100" y="14"/>
                  </a:lnTo>
                  <a:lnTo>
                    <a:pt x="93" y="18"/>
                  </a:lnTo>
                  <a:lnTo>
                    <a:pt x="83" y="19"/>
                  </a:lnTo>
                  <a:lnTo>
                    <a:pt x="76" y="23"/>
                  </a:lnTo>
                  <a:lnTo>
                    <a:pt x="68" y="27"/>
                  </a:lnTo>
                  <a:lnTo>
                    <a:pt x="62" y="31"/>
                  </a:lnTo>
                  <a:lnTo>
                    <a:pt x="55" y="35"/>
                  </a:lnTo>
                  <a:lnTo>
                    <a:pt x="47" y="38"/>
                  </a:lnTo>
                  <a:lnTo>
                    <a:pt x="41" y="42"/>
                  </a:lnTo>
                  <a:lnTo>
                    <a:pt x="34" y="48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9" y="61"/>
                  </a:lnTo>
                  <a:lnTo>
                    <a:pt x="17" y="67"/>
                  </a:lnTo>
                  <a:lnTo>
                    <a:pt x="11" y="71"/>
                  </a:lnTo>
                  <a:lnTo>
                    <a:pt x="9" y="75"/>
                  </a:lnTo>
                  <a:lnTo>
                    <a:pt x="5" y="80"/>
                  </a:lnTo>
                  <a:lnTo>
                    <a:pt x="3" y="86"/>
                  </a:lnTo>
                  <a:lnTo>
                    <a:pt x="2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30"/>
                  </a:lnTo>
                  <a:lnTo>
                    <a:pt x="5" y="133"/>
                  </a:lnTo>
                  <a:lnTo>
                    <a:pt x="9" y="139"/>
                  </a:lnTo>
                  <a:lnTo>
                    <a:pt x="11" y="145"/>
                  </a:lnTo>
                  <a:lnTo>
                    <a:pt x="17" y="151"/>
                  </a:lnTo>
                  <a:lnTo>
                    <a:pt x="19" y="154"/>
                  </a:lnTo>
                  <a:lnTo>
                    <a:pt x="24" y="158"/>
                  </a:lnTo>
                  <a:lnTo>
                    <a:pt x="28" y="164"/>
                  </a:lnTo>
                  <a:lnTo>
                    <a:pt x="34" y="170"/>
                  </a:lnTo>
                  <a:lnTo>
                    <a:pt x="41" y="173"/>
                  </a:lnTo>
                  <a:lnTo>
                    <a:pt x="47" y="177"/>
                  </a:lnTo>
                  <a:lnTo>
                    <a:pt x="55" y="181"/>
                  </a:lnTo>
                  <a:lnTo>
                    <a:pt x="62" y="185"/>
                  </a:lnTo>
                  <a:lnTo>
                    <a:pt x="68" y="189"/>
                  </a:lnTo>
                  <a:lnTo>
                    <a:pt x="76" y="192"/>
                  </a:lnTo>
                  <a:lnTo>
                    <a:pt x="83" y="194"/>
                  </a:lnTo>
                  <a:lnTo>
                    <a:pt x="93" y="198"/>
                  </a:lnTo>
                  <a:lnTo>
                    <a:pt x="100" y="200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19" y="206"/>
                  </a:lnTo>
                  <a:lnTo>
                    <a:pt x="123" y="208"/>
                  </a:lnTo>
                  <a:lnTo>
                    <a:pt x="129" y="209"/>
                  </a:lnTo>
                  <a:lnTo>
                    <a:pt x="133" y="209"/>
                  </a:lnTo>
                  <a:lnTo>
                    <a:pt x="138" y="211"/>
                  </a:lnTo>
                  <a:lnTo>
                    <a:pt x="142" y="211"/>
                  </a:lnTo>
                  <a:lnTo>
                    <a:pt x="148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63" y="213"/>
                  </a:lnTo>
                  <a:lnTo>
                    <a:pt x="169" y="215"/>
                  </a:lnTo>
                  <a:lnTo>
                    <a:pt x="175" y="215"/>
                  </a:lnTo>
                  <a:lnTo>
                    <a:pt x="178" y="217"/>
                  </a:lnTo>
                  <a:lnTo>
                    <a:pt x="184" y="217"/>
                  </a:lnTo>
                  <a:lnTo>
                    <a:pt x="190" y="217"/>
                  </a:lnTo>
                  <a:lnTo>
                    <a:pt x="196" y="217"/>
                  </a:lnTo>
                  <a:lnTo>
                    <a:pt x="201" y="217"/>
                  </a:lnTo>
                  <a:lnTo>
                    <a:pt x="207" y="217"/>
                  </a:lnTo>
                  <a:lnTo>
                    <a:pt x="213" y="21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1" name="Freeform 50">
              <a:extLst>
                <a:ext uri="{FF2B5EF4-FFF2-40B4-BE49-F238E27FC236}">
                  <a16:creationId xmlns:a16="http://schemas.microsoft.com/office/drawing/2014/main" id="{A192E7CB-EB5E-42C2-755A-E605C3475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774"/>
              <a:ext cx="177" cy="90"/>
            </a:xfrm>
            <a:custGeom>
              <a:avLst/>
              <a:gdLst>
                <a:gd name="T0" fmla="*/ 0 w 356"/>
                <a:gd name="T1" fmla="*/ 1 h 180"/>
                <a:gd name="T2" fmla="*/ 0 w 356"/>
                <a:gd name="T3" fmla="*/ 1 h 180"/>
                <a:gd name="T4" fmla="*/ 0 w 356"/>
                <a:gd name="T5" fmla="*/ 1 h 180"/>
                <a:gd name="T6" fmla="*/ 0 w 356"/>
                <a:gd name="T7" fmla="*/ 1 h 180"/>
                <a:gd name="T8" fmla="*/ 0 w 356"/>
                <a:gd name="T9" fmla="*/ 1 h 180"/>
                <a:gd name="T10" fmla="*/ 0 w 356"/>
                <a:gd name="T11" fmla="*/ 1 h 180"/>
                <a:gd name="T12" fmla="*/ 0 w 356"/>
                <a:gd name="T13" fmla="*/ 1 h 180"/>
                <a:gd name="T14" fmla="*/ 0 w 356"/>
                <a:gd name="T15" fmla="*/ 1 h 180"/>
                <a:gd name="T16" fmla="*/ 0 w 356"/>
                <a:gd name="T17" fmla="*/ 1 h 180"/>
                <a:gd name="T18" fmla="*/ 0 w 356"/>
                <a:gd name="T19" fmla="*/ 1 h 180"/>
                <a:gd name="T20" fmla="*/ 0 w 356"/>
                <a:gd name="T21" fmla="*/ 1 h 180"/>
                <a:gd name="T22" fmla="*/ 0 w 356"/>
                <a:gd name="T23" fmla="*/ 1 h 180"/>
                <a:gd name="T24" fmla="*/ 0 w 356"/>
                <a:gd name="T25" fmla="*/ 1 h 180"/>
                <a:gd name="T26" fmla="*/ 0 w 356"/>
                <a:gd name="T27" fmla="*/ 1 h 180"/>
                <a:gd name="T28" fmla="*/ 0 w 356"/>
                <a:gd name="T29" fmla="*/ 1 h 180"/>
                <a:gd name="T30" fmla="*/ 0 w 356"/>
                <a:gd name="T31" fmla="*/ 1 h 180"/>
                <a:gd name="T32" fmla="*/ 0 w 356"/>
                <a:gd name="T33" fmla="*/ 1 h 180"/>
                <a:gd name="T34" fmla="*/ 0 w 356"/>
                <a:gd name="T35" fmla="*/ 1 h 180"/>
                <a:gd name="T36" fmla="*/ 0 w 356"/>
                <a:gd name="T37" fmla="*/ 1 h 180"/>
                <a:gd name="T38" fmla="*/ 0 w 356"/>
                <a:gd name="T39" fmla="*/ 1 h 180"/>
                <a:gd name="T40" fmla="*/ 0 w 356"/>
                <a:gd name="T41" fmla="*/ 1 h 180"/>
                <a:gd name="T42" fmla="*/ 0 w 356"/>
                <a:gd name="T43" fmla="*/ 1 h 180"/>
                <a:gd name="T44" fmla="*/ 0 w 356"/>
                <a:gd name="T45" fmla="*/ 1 h 180"/>
                <a:gd name="T46" fmla="*/ 0 w 356"/>
                <a:gd name="T47" fmla="*/ 1 h 180"/>
                <a:gd name="T48" fmla="*/ 0 w 356"/>
                <a:gd name="T49" fmla="*/ 1 h 180"/>
                <a:gd name="T50" fmla="*/ 0 w 356"/>
                <a:gd name="T51" fmla="*/ 1 h 180"/>
                <a:gd name="T52" fmla="*/ 0 w 356"/>
                <a:gd name="T53" fmla="*/ 1 h 180"/>
                <a:gd name="T54" fmla="*/ 0 w 356"/>
                <a:gd name="T55" fmla="*/ 0 h 180"/>
                <a:gd name="T56" fmla="*/ 0 w 356"/>
                <a:gd name="T57" fmla="*/ 0 h 180"/>
                <a:gd name="T58" fmla="*/ 0 w 356"/>
                <a:gd name="T59" fmla="*/ 0 h 180"/>
                <a:gd name="T60" fmla="*/ 0 w 356"/>
                <a:gd name="T61" fmla="*/ 0 h 180"/>
                <a:gd name="T62" fmla="*/ 0 w 356"/>
                <a:gd name="T63" fmla="*/ 0 h 180"/>
                <a:gd name="T64" fmla="*/ 0 w 356"/>
                <a:gd name="T65" fmla="*/ 1 h 180"/>
                <a:gd name="T66" fmla="*/ 0 w 356"/>
                <a:gd name="T67" fmla="*/ 1 h 180"/>
                <a:gd name="T68" fmla="*/ 0 w 356"/>
                <a:gd name="T69" fmla="*/ 1 h 180"/>
                <a:gd name="T70" fmla="*/ 0 w 356"/>
                <a:gd name="T71" fmla="*/ 1 h 180"/>
                <a:gd name="T72" fmla="*/ 0 w 356"/>
                <a:gd name="T73" fmla="*/ 1 h 180"/>
                <a:gd name="T74" fmla="*/ 0 w 356"/>
                <a:gd name="T75" fmla="*/ 1 h 180"/>
                <a:gd name="T76" fmla="*/ 0 w 356"/>
                <a:gd name="T77" fmla="*/ 1 h 180"/>
                <a:gd name="T78" fmla="*/ 0 w 356"/>
                <a:gd name="T79" fmla="*/ 1 h 180"/>
                <a:gd name="T80" fmla="*/ 0 w 356"/>
                <a:gd name="T81" fmla="*/ 1 h 180"/>
                <a:gd name="T82" fmla="*/ 0 w 356"/>
                <a:gd name="T83" fmla="*/ 1 h 180"/>
                <a:gd name="T84" fmla="*/ 0 w 356"/>
                <a:gd name="T85" fmla="*/ 1 h 180"/>
                <a:gd name="T86" fmla="*/ 0 w 356"/>
                <a:gd name="T87" fmla="*/ 1 h 180"/>
                <a:gd name="T88" fmla="*/ 0 w 356"/>
                <a:gd name="T89" fmla="*/ 1 h 180"/>
                <a:gd name="T90" fmla="*/ 0 w 356"/>
                <a:gd name="T91" fmla="*/ 1 h 180"/>
                <a:gd name="T92" fmla="*/ 0 w 356"/>
                <a:gd name="T93" fmla="*/ 1 h 180"/>
                <a:gd name="T94" fmla="*/ 0 w 356"/>
                <a:gd name="T95" fmla="*/ 1 h 180"/>
                <a:gd name="T96" fmla="*/ 0 w 356"/>
                <a:gd name="T97" fmla="*/ 1 h 180"/>
                <a:gd name="T98" fmla="*/ 0 w 356"/>
                <a:gd name="T99" fmla="*/ 1 h 180"/>
                <a:gd name="T100" fmla="*/ 0 w 356"/>
                <a:gd name="T101" fmla="*/ 1 h 180"/>
                <a:gd name="T102" fmla="*/ 0 w 356"/>
                <a:gd name="T103" fmla="*/ 1 h 180"/>
                <a:gd name="T104" fmla="*/ 0 w 356"/>
                <a:gd name="T105" fmla="*/ 1 h 180"/>
                <a:gd name="T106" fmla="*/ 0 w 356"/>
                <a:gd name="T107" fmla="*/ 1 h 180"/>
                <a:gd name="T108" fmla="*/ 0 w 356"/>
                <a:gd name="T109" fmla="*/ 1 h 180"/>
                <a:gd name="T110" fmla="*/ 0 w 356"/>
                <a:gd name="T111" fmla="*/ 1 h 180"/>
                <a:gd name="T112" fmla="*/ 0 w 356"/>
                <a:gd name="T113" fmla="*/ 1 h 180"/>
                <a:gd name="T114" fmla="*/ 0 w 356"/>
                <a:gd name="T115" fmla="*/ 1 h 180"/>
                <a:gd name="T116" fmla="*/ 0 w 356"/>
                <a:gd name="T117" fmla="*/ 1 h 180"/>
                <a:gd name="T118" fmla="*/ 0 w 356"/>
                <a:gd name="T119" fmla="*/ 1 h 180"/>
                <a:gd name="T120" fmla="*/ 0 w 356"/>
                <a:gd name="T121" fmla="*/ 1 h 180"/>
                <a:gd name="T122" fmla="*/ 0 w 356"/>
                <a:gd name="T123" fmla="*/ 1 h 180"/>
                <a:gd name="T124" fmla="*/ 0 w 356"/>
                <a:gd name="T125" fmla="*/ 1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180"/>
                <a:gd name="T191" fmla="*/ 356 w 356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180">
                  <a:moveTo>
                    <a:pt x="179" y="180"/>
                  </a:moveTo>
                  <a:lnTo>
                    <a:pt x="187" y="180"/>
                  </a:lnTo>
                  <a:lnTo>
                    <a:pt x="196" y="180"/>
                  </a:lnTo>
                  <a:lnTo>
                    <a:pt x="200" y="178"/>
                  </a:lnTo>
                  <a:lnTo>
                    <a:pt x="206" y="178"/>
                  </a:lnTo>
                  <a:lnTo>
                    <a:pt x="209" y="178"/>
                  </a:lnTo>
                  <a:lnTo>
                    <a:pt x="213" y="178"/>
                  </a:lnTo>
                  <a:lnTo>
                    <a:pt x="223" y="176"/>
                  </a:lnTo>
                  <a:lnTo>
                    <a:pt x="230" y="176"/>
                  </a:lnTo>
                  <a:lnTo>
                    <a:pt x="238" y="174"/>
                  </a:lnTo>
                  <a:lnTo>
                    <a:pt x="247" y="172"/>
                  </a:lnTo>
                  <a:lnTo>
                    <a:pt x="255" y="171"/>
                  </a:lnTo>
                  <a:lnTo>
                    <a:pt x="263" y="169"/>
                  </a:lnTo>
                  <a:lnTo>
                    <a:pt x="270" y="165"/>
                  </a:lnTo>
                  <a:lnTo>
                    <a:pt x="278" y="163"/>
                  </a:lnTo>
                  <a:lnTo>
                    <a:pt x="284" y="161"/>
                  </a:lnTo>
                  <a:lnTo>
                    <a:pt x="291" y="157"/>
                  </a:lnTo>
                  <a:lnTo>
                    <a:pt x="297" y="155"/>
                  </a:lnTo>
                  <a:lnTo>
                    <a:pt x="305" y="153"/>
                  </a:lnTo>
                  <a:lnTo>
                    <a:pt x="308" y="150"/>
                  </a:lnTo>
                  <a:lnTo>
                    <a:pt x="314" y="146"/>
                  </a:lnTo>
                  <a:lnTo>
                    <a:pt x="320" y="142"/>
                  </a:lnTo>
                  <a:lnTo>
                    <a:pt x="325" y="140"/>
                  </a:lnTo>
                  <a:lnTo>
                    <a:pt x="333" y="133"/>
                  </a:lnTo>
                  <a:lnTo>
                    <a:pt x="343" y="125"/>
                  </a:lnTo>
                  <a:lnTo>
                    <a:pt x="348" y="115"/>
                  </a:lnTo>
                  <a:lnTo>
                    <a:pt x="352" y="108"/>
                  </a:lnTo>
                  <a:lnTo>
                    <a:pt x="354" y="98"/>
                  </a:lnTo>
                  <a:lnTo>
                    <a:pt x="356" y="91"/>
                  </a:lnTo>
                  <a:lnTo>
                    <a:pt x="356" y="85"/>
                  </a:lnTo>
                  <a:lnTo>
                    <a:pt x="354" y="79"/>
                  </a:lnTo>
                  <a:lnTo>
                    <a:pt x="354" y="76"/>
                  </a:lnTo>
                  <a:lnTo>
                    <a:pt x="352" y="70"/>
                  </a:lnTo>
                  <a:lnTo>
                    <a:pt x="348" y="60"/>
                  </a:lnTo>
                  <a:lnTo>
                    <a:pt x="343" y="55"/>
                  </a:lnTo>
                  <a:lnTo>
                    <a:pt x="333" y="45"/>
                  </a:lnTo>
                  <a:lnTo>
                    <a:pt x="325" y="38"/>
                  </a:lnTo>
                  <a:lnTo>
                    <a:pt x="320" y="34"/>
                  </a:lnTo>
                  <a:lnTo>
                    <a:pt x="314" y="30"/>
                  </a:lnTo>
                  <a:lnTo>
                    <a:pt x="308" y="28"/>
                  </a:lnTo>
                  <a:lnTo>
                    <a:pt x="305" y="24"/>
                  </a:lnTo>
                  <a:lnTo>
                    <a:pt x="297" y="22"/>
                  </a:lnTo>
                  <a:lnTo>
                    <a:pt x="291" y="19"/>
                  </a:lnTo>
                  <a:lnTo>
                    <a:pt x="284" y="17"/>
                  </a:lnTo>
                  <a:lnTo>
                    <a:pt x="278" y="13"/>
                  </a:lnTo>
                  <a:lnTo>
                    <a:pt x="270" y="11"/>
                  </a:lnTo>
                  <a:lnTo>
                    <a:pt x="263" y="9"/>
                  </a:lnTo>
                  <a:lnTo>
                    <a:pt x="255" y="7"/>
                  </a:lnTo>
                  <a:lnTo>
                    <a:pt x="247" y="5"/>
                  </a:lnTo>
                  <a:lnTo>
                    <a:pt x="238" y="3"/>
                  </a:lnTo>
                  <a:lnTo>
                    <a:pt x="230" y="3"/>
                  </a:lnTo>
                  <a:lnTo>
                    <a:pt x="223" y="1"/>
                  </a:lnTo>
                  <a:lnTo>
                    <a:pt x="213" y="1"/>
                  </a:lnTo>
                  <a:lnTo>
                    <a:pt x="209" y="1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87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43" y="1"/>
                  </a:lnTo>
                  <a:lnTo>
                    <a:pt x="137" y="1"/>
                  </a:lnTo>
                  <a:lnTo>
                    <a:pt x="133" y="1"/>
                  </a:lnTo>
                  <a:lnTo>
                    <a:pt x="128" y="1"/>
                  </a:lnTo>
                  <a:lnTo>
                    <a:pt x="124" y="3"/>
                  </a:lnTo>
                  <a:lnTo>
                    <a:pt x="116" y="3"/>
                  </a:lnTo>
                  <a:lnTo>
                    <a:pt x="109" y="5"/>
                  </a:lnTo>
                  <a:lnTo>
                    <a:pt x="101" y="7"/>
                  </a:lnTo>
                  <a:lnTo>
                    <a:pt x="92" y="9"/>
                  </a:lnTo>
                  <a:lnTo>
                    <a:pt x="86" y="11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19"/>
                  </a:lnTo>
                  <a:lnTo>
                    <a:pt x="57" y="22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40" y="30"/>
                  </a:lnTo>
                  <a:lnTo>
                    <a:pt x="35" y="34"/>
                  </a:lnTo>
                  <a:lnTo>
                    <a:pt x="31" y="38"/>
                  </a:lnTo>
                  <a:lnTo>
                    <a:pt x="25" y="41"/>
                  </a:lnTo>
                  <a:lnTo>
                    <a:pt x="19" y="45"/>
                  </a:lnTo>
                  <a:lnTo>
                    <a:pt x="15" y="49"/>
                  </a:lnTo>
                  <a:lnTo>
                    <a:pt x="14" y="55"/>
                  </a:lnTo>
                  <a:lnTo>
                    <a:pt x="8" y="60"/>
                  </a:lnTo>
                  <a:lnTo>
                    <a:pt x="4" y="70"/>
                  </a:lnTo>
                  <a:lnTo>
                    <a:pt x="2" y="76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4" y="108"/>
                  </a:lnTo>
                  <a:lnTo>
                    <a:pt x="8" y="115"/>
                  </a:lnTo>
                  <a:lnTo>
                    <a:pt x="14" y="125"/>
                  </a:lnTo>
                  <a:lnTo>
                    <a:pt x="15" y="127"/>
                  </a:lnTo>
                  <a:lnTo>
                    <a:pt x="19" y="133"/>
                  </a:lnTo>
                  <a:lnTo>
                    <a:pt x="25" y="134"/>
                  </a:lnTo>
                  <a:lnTo>
                    <a:pt x="31" y="140"/>
                  </a:lnTo>
                  <a:lnTo>
                    <a:pt x="35" y="142"/>
                  </a:lnTo>
                  <a:lnTo>
                    <a:pt x="40" y="146"/>
                  </a:lnTo>
                  <a:lnTo>
                    <a:pt x="46" y="150"/>
                  </a:lnTo>
                  <a:lnTo>
                    <a:pt x="52" y="153"/>
                  </a:lnTo>
                  <a:lnTo>
                    <a:pt x="57" y="155"/>
                  </a:lnTo>
                  <a:lnTo>
                    <a:pt x="63" y="157"/>
                  </a:lnTo>
                  <a:lnTo>
                    <a:pt x="71" y="161"/>
                  </a:lnTo>
                  <a:lnTo>
                    <a:pt x="78" y="163"/>
                  </a:lnTo>
                  <a:lnTo>
                    <a:pt x="86" y="165"/>
                  </a:lnTo>
                  <a:lnTo>
                    <a:pt x="92" y="169"/>
                  </a:lnTo>
                  <a:lnTo>
                    <a:pt x="101" y="171"/>
                  </a:lnTo>
                  <a:lnTo>
                    <a:pt x="109" y="172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8" y="176"/>
                  </a:lnTo>
                  <a:lnTo>
                    <a:pt x="133" y="176"/>
                  </a:lnTo>
                  <a:lnTo>
                    <a:pt x="137" y="176"/>
                  </a:lnTo>
                  <a:lnTo>
                    <a:pt x="143" y="178"/>
                  </a:lnTo>
                  <a:lnTo>
                    <a:pt x="150" y="178"/>
                  </a:lnTo>
                  <a:lnTo>
                    <a:pt x="160" y="180"/>
                  </a:lnTo>
                  <a:lnTo>
                    <a:pt x="164" y="180"/>
                  </a:lnTo>
                  <a:lnTo>
                    <a:pt x="170" y="180"/>
                  </a:lnTo>
                  <a:lnTo>
                    <a:pt x="173" y="180"/>
                  </a:lnTo>
                  <a:lnTo>
                    <a:pt x="179" y="180"/>
                  </a:lnTo>
                  <a:close/>
                </a:path>
              </a:pathLst>
            </a:custGeom>
            <a:solidFill>
              <a:srgbClr val="B3B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2" name="Freeform 51">
              <a:extLst>
                <a:ext uri="{FF2B5EF4-FFF2-40B4-BE49-F238E27FC236}">
                  <a16:creationId xmlns:a16="http://schemas.microsoft.com/office/drawing/2014/main" id="{D969D7E0-508A-886F-4E51-3CD4AFDF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782"/>
              <a:ext cx="142" cy="73"/>
            </a:xfrm>
            <a:custGeom>
              <a:avLst/>
              <a:gdLst>
                <a:gd name="T0" fmla="*/ 1 w 283"/>
                <a:gd name="T1" fmla="*/ 1 h 144"/>
                <a:gd name="T2" fmla="*/ 1 w 283"/>
                <a:gd name="T3" fmla="*/ 1 h 144"/>
                <a:gd name="T4" fmla="*/ 1 w 283"/>
                <a:gd name="T5" fmla="*/ 1 h 144"/>
                <a:gd name="T6" fmla="*/ 1 w 283"/>
                <a:gd name="T7" fmla="*/ 1 h 144"/>
                <a:gd name="T8" fmla="*/ 1 w 283"/>
                <a:gd name="T9" fmla="*/ 1 h 144"/>
                <a:gd name="T10" fmla="*/ 1 w 283"/>
                <a:gd name="T11" fmla="*/ 1 h 144"/>
                <a:gd name="T12" fmla="*/ 1 w 283"/>
                <a:gd name="T13" fmla="*/ 1 h 144"/>
                <a:gd name="T14" fmla="*/ 1 w 283"/>
                <a:gd name="T15" fmla="*/ 1 h 144"/>
                <a:gd name="T16" fmla="*/ 1 w 283"/>
                <a:gd name="T17" fmla="*/ 1 h 144"/>
                <a:gd name="T18" fmla="*/ 1 w 283"/>
                <a:gd name="T19" fmla="*/ 1 h 144"/>
                <a:gd name="T20" fmla="*/ 1 w 283"/>
                <a:gd name="T21" fmla="*/ 1 h 144"/>
                <a:gd name="T22" fmla="*/ 1 w 283"/>
                <a:gd name="T23" fmla="*/ 1 h 144"/>
                <a:gd name="T24" fmla="*/ 1 w 283"/>
                <a:gd name="T25" fmla="*/ 1 h 144"/>
                <a:gd name="T26" fmla="*/ 1 w 283"/>
                <a:gd name="T27" fmla="*/ 1 h 144"/>
                <a:gd name="T28" fmla="*/ 1 w 283"/>
                <a:gd name="T29" fmla="*/ 1 h 144"/>
                <a:gd name="T30" fmla="*/ 1 w 283"/>
                <a:gd name="T31" fmla="*/ 1 h 144"/>
                <a:gd name="T32" fmla="*/ 1 w 283"/>
                <a:gd name="T33" fmla="*/ 1 h 144"/>
                <a:gd name="T34" fmla="*/ 1 w 283"/>
                <a:gd name="T35" fmla="*/ 1 h 144"/>
                <a:gd name="T36" fmla="*/ 1 w 283"/>
                <a:gd name="T37" fmla="*/ 1 h 144"/>
                <a:gd name="T38" fmla="*/ 1 w 283"/>
                <a:gd name="T39" fmla="*/ 1 h 144"/>
                <a:gd name="T40" fmla="*/ 1 w 283"/>
                <a:gd name="T41" fmla="*/ 1 h 144"/>
                <a:gd name="T42" fmla="*/ 1 w 283"/>
                <a:gd name="T43" fmla="*/ 0 h 144"/>
                <a:gd name="T44" fmla="*/ 1 w 283"/>
                <a:gd name="T45" fmla="*/ 0 h 144"/>
                <a:gd name="T46" fmla="*/ 1 w 283"/>
                <a:gd name="T47" fmla="*/ 0 h 144"/>
                <a:gd name="T48" fmla="*/ 1 w 283"/>
                <a:gd name="T49" fmla="*/ 0 h 144"/>
                <a:gd name="T50" fmla="*/ 1 w 283"/>
                <a:gd name="T51" fmla="*/ 0 h 144"/>
                <a:gd name="T52" fmla="*/ 1 w 283"/>
                <a:gd name="T53" fmla="*/ 0 h 144"/>
                <a:gd name="T54" fmla="*/ 1 w 283"/>
                <a:gd name="T55" fmla="*/ 1 h 144"/>
                <a:gd name="T56" fmla="*/ 1 w 283"/>
                <a:gd name="T57" fmla="*/ 1 h 144"/>
                <a:gd name="T58" fmla="*/ 1 w 283"/>
                <a:gd name="T59" fmla="*/ 1 h 144"/>
                <a:gd name="T60" fmla="*/ 1 w 283"/>
                <a:gd name="T61" fmla="*/ 1 h 144"/>
                <a:gd name="T62" fmla="*/ 1 w 283"/>
                <a:gd name="T63" fmla="*/ 1 h 144"/>
                <a:gd name="T64" fmla="*/ 1 w 283"/>
                <a:gd name="T65" fmla="*/ 1 h 144"/>
                <a:gd name="T66" fmla="*/ 1 w 283"/>
                <a:gd name="T67" fmla="*/ 1 h 144"/>
                <a:gd name="T68" fmla="*/ 1 w 283"/>
                <a:gd name="T69" fmla="*/ 1 h 144"/>
                <a:gd name="T70" fmla="*/ 1 w 283"/>
                <a:gd name="T71" fmla="*/ 1 h 144"/>
                <a:gd name="T72" fmla="*/ 0 w 283"/>
                <a:gd name="T73" fmla="*/ 1 h 144"/>
                <a:gd name="T74" fmla="*/ 0 w 283"/>
                <a:gd name="T75" fmla="*/ 1 h 144"/>
                <a:gd name="T76" fmla="*/ 1 w 283"/>
                <a:gd name="T77" fmla="*/ 1 h 144"/>
                <a:gd name="T78" fmla="*/ 1 w 283"/>
                <a:gd name="T79" fmla="*/ 1 h 144"/>
                <a:gd name="T80" fmla="*/ 1 w 283"/>
                <a:gd name="T81" fmla="*/ 1 h 144"/>
                <a:gd name="T82" fmla="*/ 1 w 283"/>
                <a:gd name="T83" fmla="*/ 1 h 144"/>
                <a:gd name="T84" fmla="*/ 1 w 283"/>
                <a:gd name="T85" fmla="*/ 1 h 144"/>
                <a:gd name="T86" fmla="*/ 1 w 283"/>
                <a:gd name="T87" fmla="*/ 1 h 144"/>
                <a:gd name="T88" fmla="*/ 1 w 283"/>
                <a:gd name="T89" fmla="*/ 1 h 144"/>
                <a:gd name="T90" fmla="*/ 1 w 283"/>
                <a:gd name="T91" fmla="*/ 1 h 144"/>
                <a:gd name="T92" fmla="*/ 1 w 283"/>
                <a:gd name="T93" fmla="*/ 1 h 144"/>
                <a:gd name="T94" fmla="*/ 1 w 283"/>
                <a:gd name="T95" fmla="*/ 1 h 144"/>
                <a:gd name="T96" fmla="*/ 1 w 283"/>
                <a:gd name="T97" fmla="*/ 1 h 144"/>
                <a:gd name="T98" fmla="*/ 1 w 283"/>
                <a:gd name="T99" fmla="*/ 1 h 144"/>
                <a:gd name="T100" fmla="*/ 1 w 283"/>
                <a:gd name="T101" fmla="*/ 1 h 1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3"/>
                <a:gd name="T154" fmla="*/ 0 h 144"/>
                <a:gd name="T155" fmla="*/ 283 w 283"/>
                <a:gd name="T156" fmla="*/ 144 h 1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3" h="144">
                  <a:moveTo>
                    <a:pt x="141" y="144"/>
                  </a:moveTo>
                  <a:lnTo>
                    <a:pt x="148" y="144"/>
                  </a:lnTo>
                  <a:lnTo>
                    <a:pt x="156" y="144"/>
                  </a:lnTo>
                  <a:lnTo>
                    <a:pt x="161" y="142"/>
                  </a:lnTo>
                  <a:lnTo>
                    <a:pt x="169" y="142"/>
                  </a:lnTo>
                  <a:lnTo>
                    <a:pt x="177" y="140"/>
                  </a:lnTo>
                  <a:lnTo>
                    <a:pt x="182" y="140"/>
                  </a:lnTo>
                  <a:lnTo>
                    <a:pt x="188" y="138"/>
                  </a:lnTo>
                  <a:lnTo>
                    <a:pt x="196" y="138"/>
                  </a:lnTo>
                  <a:lnTo>
                    <a:pt x="201" y="136"/>
                  </a:lnTo>
                  <a:lnTo>
                    <a:pt x="207" y="135"/>
                  </a:lnTo>
                  <a:lnTo>
                    <a:pt x="213" y="133"/>
                  </a:lnTo>
                  <a:lnTo>
                    <a:pt x="218" y="131"/>
                  </a:lnTo>
                  <a:lnTo>
                    <a:pt x="224" y="129"/>
                  </a:lnTo>
                  <a:lnTo>
                    <a:pt x="230" y="127"/>
                  </a:lnTo>
                  <a:lnTo>
                    <a:pt x="236" y="125"/>
                  </a:lnTo>
                  <a:lnTo>
                    <a:pt x="241" y="123"/>
                  </a:lnTo>
                  <a:lnTo>
                    <a:pt x="249" y="117"/>
                  </a:lnTo>
                  <a:lnTo>
                    <a:pt x="258" y="112"/>
                  </a:lnTo>
                  <a:lnTo>
                    <a:pt x="266" y="106"/>
                  </a:lnTo>
                  <a:lnTo>
                    <a:pt x="272" y="100"/>
                  </a:lnTo>
                  <a:lnTo>
                    <a:pt x="276" y="93"/>
                  </a:lnTo>
                  <a:lnTo>
                    <a:pt x="279" y="85"/>
                  </a:lnTo>
                  <a:lnTo>
                    <a:pt x="281" y="79"/>
                  </a:lnTo>
                  <a:lnTo>
                    <a:pt x="283" y="72"/>
                  </a:lnTo>
                  <a:lnTo>
                    <a:pt x="281" y="64"/>
                  </a:lnTo>
                  <a:lnTo>
                    <a:pt x="279" y="57"/>
                  </a:lnTo>
                  <a:lnTo>
                    <a:pt x="276" y="49"/>
                  </a:lnTo>
                  <a:lnTo>
                    <a:pt x="272" y="43"/>
                  </a:lnTo>
                  <a:lnTo>
                    <a:pt x="266" y="36"/>
                  </a:lnTo>
                  <a:lnTo>
                    <a:pt x="258" y="30"/>
                  </a:lnTo>
                  <a:lnTo>
                    <a:pt x="249" y="24"/>
                  </a:lnTo>
                  <a:lnTo>
                    <a:pt x="241" y="21"/>
                  </a:lnTo>
                  <a:lnTo>
                    <a:pt x="236" y="19"/>
                  </a:lnTo>
                  <a:lnTo>
                    <a:pt x="230" y="15"/>
                  </a:lnTo>
                  <a:lnTo>
                    <a:pt x="224" y="13"/>
                  </a:lnTo>
                  <a:lnTo>
                    <a:pt x="218" y="11"/>
                  </a:lnTo>
                  <a:lnTo>
                    <a:pt x="213" y="9"/>
                  </a:lnTo>
                  <a:lnTo>
                    <a:pt x="207" y="7"/>
                  </a:lnTo>
                  <a:lnTo>
                    <a:pt x="201" y="5"/>
                  </a:lnTo>
                  <a:lnTo>
                    <a:pt x="196" y="5"/>
                  </a:lnTo>
                  <a:lnTo>
                    <a:pt x="188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9" y="2"/>
                  </a:lnTo>
                  <a:lnTo>
                    <a:pt x="91" y="2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74" y="7"/>
                  </a:lnTo>
                  <a:lnTo>
                    <a:pt x="66" y="9"/>
                  </a:lnTo>
                  <a:lnTo>
                    <a:pt x="63" y="11"/>
                  </a:lnTo>
                  <a:lnTo>
                    <a:pt x="57" y="13"/>
                  </a:lnTo>
                  <a:lnTo>
                    <a:pt x="51" y="15"/>
                  </a:lnTo>
                  <a:lnTo>
                    <a:pt x="45" y="19"/>
                  </a:lnTo>
                  <a:lnTo>
                    <a:pt x="42" y="21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23" y="30"/>
                  </a:lnTo>
                  <a:lnTo>
                    <a:pt x="15" y="36"/>
                  </a:lnTo>
                  <a:lnTo>
                    <a:pt x="11" y="43"/>
                  </a:lnTo>
                  <a:lnTo>
                    <a:pt x="6" y="49"/>
                  </a:lnTo>
                  <a:lnTo>
                    <a:pt x="4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4" y="85"/>
                  </a:lnTo>
                  <a:lnTo>
                    <a:pt x="6" y="93"/>
                  </a:lnTo>
                  <a:lnTo>
                    <a:pt x="11" y="100"/>
                  </a:lnTo>
                  <a:lnTo>
                    <a:pt x="15" y="106"/>
                  </a:lnTo>
                  <a:lnTo>
                    <a:pt x="23" y="112"/>
                  </a:lnTo>
                  <a:lnTo>
                    <a:pt x="26" y="114"/>
                  </a:lnTo>
                  <a:lnTo>
                    <a:pt x="32" y="117"/>
                  </a:lnTo>
                  <a:lnTo>
                    <a:pt x="36" y="119"/>
                  </a:lnTo>
                  <a:lnTo>
                    <a:pt x="42" y="123"/>
                  </a:lnTo>
                  <a:lnTo>
                    <a:pt x="45" y="125"/>
                  </a:lnTo>
                  <a:lnTo>
                    <a:pt x="51" y="127"/>
                  </a:lnTo>
                  <a:lnTo>
                    <a:pt x="57" y="129"/>
                  </a:lnTo>
                  <a:lnTo>
                    <a:pt x="63" y="131"/>
                  </a:lnTo>
                  <a:lnTo>
                    <a:pt x="66" y="133"/>
                  </a:lnTo>
                  <a:lnTo>
                    <a:pt x="74" y="135"/>
                  </a:lnTo>
                  <a:lnTo>
                    <a:pt x="80" y="136"/>
                  </a:lnTo>
                  <a:lnTo>
                    <a:pt x="85" y="138"/>
                  </a:lnTo>
                  <a:lnTo>
                    <a:pt x="91" y="138"/>
                  </a:lnTo>
                  <a:lnTo>
                    <a:pt x="99" y="140"/>
                  </a:lnTo>
                  <a:lnTo>
                    <a:pt x="104" y="140"/>
                  </a:lnTo>
                  <a:lnTo>
                    <a:pt x="112" y="142"/>
                  </a:lnTo>
                  <a:lnTo>
                    <a:pt x="120" y="142"/>
                  </a:lnTo>
                  <a:lnTo>
                    <a:pt x="127" y="144"/>
                  </a:lnTo>
                  <a:lnTo>
                    <a:pt x="135" y="144"/>
                  </a:lnTo>
                  <a:lnTo>
                    <a:pt x="141" y="14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3" name="Freeform 52">
              <a:extLst>
                <a:ext uri="{FF2B5EF4-FFF2-40B4-BE49-F238E27FC236}">
                  <a16:creationId xmlns:a16="http://schemas.microsoft.com/office/drawing/2014/main" id="{DDC5CFA7-EBBC-7A36-5866-A62E33A7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2377"/>
              <a:ext cx="114" cy="99"/>
            </a:xfrm>
            <a:custGeom>
              <a:avLst/>
              <a:gdLst>
                <a:gd name="T0" fmla="*/ 0 w 226"/>
                <a:gd name="T1" fmla="*/ 0 h 200"/>
                <a:gd name="T2" fmla="*/ 1 w 226"/>
                <a:gd name="T3" fmla="*/ 0 h 200"/>
                <a:gd name="T4" fmla="*/ 1 w 226"/>
                <a:gd name="T5" fmla="*/ 0 h 200"/>
                <a:gd name="T6" fmla="*/ 1 w 226"/>
                <a:gd name="T7" fmla="*/ 0 h 200"/>
                <a:gd name="T8" fmla="*/ 0 w 226"/>
                <a:gd name="T9" fmla="*/ 0 h 200"/>
                <a:gd name="T10" fmla="*/ 0 w 226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00"/>
                <a:gd name="T20" fmla="*/ 226 w 226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00">
                  <a:moveTo>
                    <a:pt x="0" y="36"/>
                  </a:moveTo>
                  <a:lnTo>
                    <a:pt x="184" y="0"/>
                  </a:lnTo>
                  <a:lnTo>
                    <a:pt x="226" y="167"/>
                  </a:lnTo>
                  <a:lnTo>
                    <a:pt x="23" y="20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4" name="Freeform 53">
              <a:extLst>
                <a:ext uri="{FF2B5EF4-FFF2-40B4-BE49-F238E27FC236}">
                  <a16:creationId xmlns:a16="http://schemas.microsoft.com/office/drawing/2014/main" id="{3AABA182-2502-C3C0-BB3E-66751EBF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2561"/>
              <a:ext cx="44" cy="275"/>
            </a:xfrm>
            <a:custGeom>
              <a:avLst/>
              <a:gdLst>
                <a:gd name="T0" fmla="*/ 1 w 87"/>
                <a:gd name="T1" fmla="*/ 0 h 551"/>
                <a:gd name="T2" fmla="*/ 1 w 87"/>
                <a:gd name="T3" fmla="*/ 0 h 551"/>
                <a:gd name="T4" fmla="*/ 1 w 87"/>
                <a:gd name="T5" fmla="*/ 0 h 551"/>
                <a:gd name="T6" fmla="*/ 1 w 87"/>
                <a:gd name="T7" fmla="*/ 0 h 551"/>
                <a:gd name="T8" fmla="*/ 1 w 87"/>
                <a:gd name="T9" fmla="*/ 0 h 551"/>
                <a:gd name="T10" fmla="*/ 1 w 87"/>
                <a:gd name="T11" fmla="*/ 0 h 551"/>
                <a:gd name="T12" fmla="*/ 1 w 87"/>
                <a:gd name="T13" fmla="*/ 0 h 551"/>
                <a:gd name="T14" fmla="*/ 1 w 87"/>
                <a:gd name="T15" fmla="*/ 0 h 551"/>
                <a:gd name="T16" fmla="*/ 1 w 87"/>
                <a:gd name="T17" fmla="*/ 0 h 551"/>
                <a:gd name="T18" fmla="*/ 1 w 87"/>
                <a:gd name="T19" fmla="*/ 0 h 551"/>
                <a:gd name="T20" fmla="*/ 1 w 87"/>
                <a:gd name="T21" fmla="*/ 0 h 551"/>
                <a:gd name="T22" fmla="*/ 1 w 87"/>
                <a:gd name="T23" fmla="*/ 0 h 551"/>
                <a:gd name="T24" fmla="*/ 1 w 87"/>
                <a:gd name="T25" fmla="*/ 0 h 551"/>
                <a:gd name="T26" fmla="*/ 1 w 87"/>
                <a:gd name="T27" fmla="*/ 0 h 551"/>
                <a:gd name="T28" fmla="*/ 1 w 87"/>
                <a:gd name="T29" fmla="*/ 0 h 551"/>
                <a:gd name="T30" fmla="*/ 1 w 87"/>
                <a:gd name="T31" fmla="*/ 0 h 551"/>
                <a:gd name="T32" fmla="*/ 1 w 87"/>
                <a:gd name="T33" fmla="*/ 0 h 551"/>
                <a:gd name="T34" fmla="*/ 1 w 87"/>
                <a:gd name="T35" fmla="*/ 0 h 551"/>
                <a:gd name="T36" fmla="*/ 1 w 87"/>
                <a:gd name="T37" fmla="*/ 0 h 551"/>
                <a:gd name="T38" fmla="*/ 1 w 87"/>
                <a:gd name="T39" fmla="*/ 0 h 551"/>
                <a:gd name="T40" fmla="*/ 1 w 87"/>
                <a:gd name="T41" fmla="*/ 0 h 551"/>
                <a:gd name="T42" fmla="*/ 1 w 87"/>
                <a:gd name="T43" fmla="*/ 0 h 551"/>
                <a:gd name="T44" fmla="*/ 1 w 87"/>
                <a:gd name="T45" fmla="*/ 0 h 551"/>
                <a:gd name="T46" fmla="*/ 1 w 87"/>
                <a:gd name="T47" fmla="*/ 0 h 551"/>
                <a:gd name="T48" fmla="*/ 1 w 87"/>
                <a:gd name="T49" fmla="*/ 0 h 551"/>
                <a:gd name="T50" fmla="*/ 1 w 87"/>
                <a:gd name="T51" fmla="*/ 0 h 551"/>
                <a:gd name="T52" fmla="*/ 1 w 87"/>
                <a:gd name="T53" fmla="*/ 0 h 551"/>
                <a:gd name="T54" fmla="*/ 1 w 87"/>
                <a:gd name="T55" fmla="*/ 0 h 551"/>
                <a:gd name="T56" fmla="*/ 1 w 87"/>
                <a:gd name="T57" fmla="*/ 0 h 551"/>
                <a:gd name="T58" fmla="*/ 1 w 87"/>
                <a:gd name="T59" fmla="*/ 0 h 551"/>
                <a:gd name="T60" fmla="*/ 1 w 87"/>
                <a:gd name="T61" fmla="*/ 0 h 551"/>
                <a:gd name="T62" fmla="*/ 1 w 87"/>
                <a:gd name="T63" fmla="*/ 0 h 551"/>
                <a:gd name="T64" fmla="*/ 1 w 87"/>
                <a:gd name="T65" fmla="*/ 0 h 551"/>
                <a:gd name="T66" fmla="*/ 1 w 87"/>
                <a:gd name="T67" fmla="*/ 0 h 551"/>
                <a:gd name="T68" fmla="*/ 1 w 87"/>
                <a:gd name="T69" fmla="*/ 0 h 551"/>
                <a:gd name="T70" fmla="*/ 1 w 87"/>
                <a:gd name="T71" fmla="*/ 0 h 551"/>
                <a:gd name="T72" fmla="*/ 1 w 87"/>
                <a:gd name="T73" fmla="*/ 0 h 551"/>
                <a:gd name="T74" fmla="*/ 1 w 87"/>
                <a:gd name="T75" fmla="*/ 0 h 551"/>
                <a:gd name="T76" fmla="*/ 1 w 87"/>
                <a:gd name="T77" fmla="*/ 0 h 551"/>
                <a:gd name="T78" fmla="*/ 1 w 87"/>
                <a:gd name="T79" fmla="*/ 0 h 551"/>
                <a:gd name="T80" fmla="*/ 1 w 87"/>
                <a:gd name="T81" fmla="*/ 0 h 551"/>
                <a:gd name="T82" fmla="*/ 1 w 87"/>
                <a:gd name="T83" fmla="*/ 0 h 551"/>
                <a:gd name="T84" fmla="*/ 1 w 87"/>
                <a:gd name="T85" fmla="*/ 0 h 551"/>
                <a:gd name="T86" fmla="*/ 1 w 87"/>
                <a:gd name="T87" fmla="*/ 0 h 551"/>
                <a:gd name="T88" fmla="*/ 1 w 87"/>
                <a:gd name="T89" fmla="*/ 0 h 551"/>
                <a:gd name="T90" fmla="*/ 1 w 87"/>
                <a:gd name="T91" fmla="*/ 0 h 551"/>
                <a:gd name="T92" fmla="*/ 1 w 87"/>
                <a:gd name="T93" fmla="*/ 0 h 551"/>
                <a:gd name="T94" fmla="*/ 1 w 87"/>
                <a:gd name="T95" fmla="*/ 0 h 551"/>
                <a:gd name="T96" fmla="*/ 1 w 87"/>
                <a:gd name="T97" fmla="*/ 0 h 551"/>
                <a:gd name="T98" fmla="*/ 1 w 87"/>
                <a:gd name="T99" fmla="*/ 0 h 551"/>
                <a:gd name="T100" fmla="*/ 1 w 87"/>
                <a:gd name="T101" fmla="*/ 0 h 551"/>
                <a:gd name="T102" fmla="*/ 0 w 87"/>
                <a:gd name="T103" fmla="*/ 0 h 551"/>
                <a:gd name="T104" fmla="*/ 0 w 87"/>
                <a:gd name="T105" fmla="*/ 0 h 551"/>
                <a:gd name="T106" fmla="*/ 0 w 87"/>
                <a:gd name="T107" fmla="*/ 0 h 551"/>
                <a:gd name="T108" fmla="*/ 0 w 87"/>
                <a:gd name="T109" fmla="*/ 0 h 551"/>
                <a:gd name="T110" fmla="*/ 0 w 87"/>
                <a:gd name="T111" fmla="*/ 0 h 551"/>
                <a:gd name="T112" fmla="*/ 0 w 87"/>
                <a:gd name="T113" fmla="*/ 0 h 551"/>
                <a:gd name="T114" fmla="*/ 1 w 87"/>
                <a:gd name="T115" fmla="*/ 0 h 551"/>
                <a:gd name="T116" fmla="*/ 1 w 87"/>
                <a:gd name="T117" fmla="*/ 0 h 551"/>
                <a:gd name="T118" fmla="*/ 1 w 87"/>
                <a:gd name="T119" fmla="*/ 0 h 551"/>
                <a:gd name="T120" fmla="*/ 1 w 87"/>
                <a:gd name="T121" fmla="*/ 0 h 551"/>
                <a:gd name="T122" fmla="*/ 1 w 87"/>
                <a:gd name="T123" fmla="*/ 0 h 551"/>
                <a:gd name="T124" fmla="*/ 1 w 87"/>
                <a:gd name="T125" fmla="*/ 0 h 5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"/>
                <a:gd name="T190" fmla="*/ 0 h 551"/>
                <a:gd name="T191" fmla="*/ 87 w 87"/>
                <a:gd name="T192" fmla="*/ 551 h 5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" h="551">
                  <a:moveTo>
                    <a:pt x="87" y="0"/>
                  </a:moveTo>
                  <a:lnTo>
                    <a:pt x="86" y="7"/>
                  </a:lnTo>
                  <a:lnTo>
                    <a:pt x="86" y="17"/>
                  </a:lnTo>
                  <a:lnTo>
                    <a:pt x="86" y="25"/>
                  </a:lnTo>
                  <a:lnTo>
                    <a:pt x="86" y="34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59"/>
                  </a:lnTo>
                  <a:lnTo>
                    <a:pt x="86" y="68"/>
                  </a:lnTo>
                  <a:lnTo>
                    <a:pt x="84" y="76"/>
                  </a:lnTo>
                  <a:lnTo>
                    <a:pt x="84" y="85"/>
                  </a:lnTo>
                  <a:lnTo>
                    <a:pt x="84" y="93"/>
                  </a:lnTo>
                  <a:lnTo>
                    <a:pt x="84" y="102"/>
                  </a:lnTo>
                  <a:lnTo>
                    <a:pt x="84" y="110"/>
                  </a:lnTo>
                  <a:lnTo>
                    <a:pt x="84" y="120"/>
                  </a:lnTo>
                  <a:lnTo>
                    <a:pt x="84" y="127"/>
                  </a:lnTo>
                  <a:lnTo>
                    <a:pt x="84" y="139"/>
                  </a:lnTo>
                  <a:lnTo>
                    <a:pt x="84" y="146"/>
                  </a:lnTo>
                  <a:lnTo>
                    <a:pt x="84" y="156"/>
                  </a:lnTo>
                  <a:lnTo>
                    <a:pt x="82" y="163"/>
                  </a:lnTo>
                  <a:lnTo>
                    <a:pt x="82" y="173"/>
                  </a:lnTo>
                  <a:lnTo>
                    <a:pt x="82" y="180"/>
                  </a:lnTo>
                  <a:lnTo>
                    <a:pt x="82" y="190"/>
                  </a:lnTo>
                  <a:lnTo>
                    <a:pt x="82" y="197"/>
                  </a:lnTo>
                  <a:lnTo>
                    <a:pt x="82" y="207"/>
                  </a:lnTo>
                  <a:lnTo>
                    <a:pt x="80" y="216"/>
                  </a:lnTo>
                  <a:lnTo>
                    <a:pt x="80" y="224"/>
                  </a:lnTo>
                  <a:lnTo>
                    <a:pt x="80" y="234"/>
                  </a:lnTo>
                  <a:lnTo>
                    <a:pt x="80" y="243"/>
                  </a:lnTo>
                  <a:lnTo>
                    <a:pt x="78" y="251"/>
                  </a:lnTo>
                  <a:lnTo>
                    <a:pt x="78" y="260"/>
                  </a:lnTo>
                  <a:lnTo>
                    <a:pt x="78" y="268"/>
                  </a:lnTo>
                  <a:lnTo>
                    <a:pt x="78" y="277"/>
                  </a:lnTo>
                  <a:lnTo>
                    <a:pt x="78" y="287"/>
                  </a:lnTo>
                  <a:lnTo>
                    <a:pt x="78" y="294"/>
                  </a:lnTo>
                  <a:lnTo>
                    <a:pt x="76" y="304"/>
                  </a:lnTo>
                  <a:lnTo>
                    <a:pt x="76" y="313"/>
                  </a:lnTo>
                  <a:lnTo>
                    <a:pt x="76" y="321"/>
                  </a:lnTo>
                  <a:lnTo>
                    <a:pt x="74" y="330"/>
                  </a:lnTo>
                  <a:lnTo>
                    <a:pt x="74" y="338"/>
                  </a:lnTo>
                  <a:lnTo>
                    <a:pt x="74" y="348"/>
                  </a:lnTo>
                  <a:lnTo>
                    <a:pt x="74" y="355"/>
                  </a:lnTo>
                  <a:lnTo>
                    <a:pt x="72" y="365"/>
                  </a:lnTo>
                  <a:lnTo>
                    <a:pt x="72" y="372"/>
                  </a:lnTo>
                  <a:lnTo>
                    <a:pt x="72" y="382"/>
                  </a:lnTo>
                  <a:lnTo>
                    <a:pt x="70" y="389"/>
                  </a:lnTo>
                  <a:lnTo>
                    <a:pt x="70" y="399"/>
                  </a:lnTo>
                  <a:lnTo>
                    <a:pt x="70" y="407"/>
                  </a:lnTo>
                  <a:lnTo>
                    <a:pt x="70" y="416"/>
                  </a:lnTo>
                  <a:lnTo>
                    <a:pt x="70" y="424"/>
                  </a:lnTo>
                  <a:lnTo>
                    <a:pt x="68" y="431"/>
                  </a:lnTo>
                  <a:lnTo>
                    <a:pt x="68" y="441"/>
                  </a:lnTo>
                  <a:lnTo>
                    <a:pt x="68" y="450"/>
                  </a:lnTo>
                  <a:lnTo>
                    <a:pt x="66" y="456"/>
                  </a:lnTo>
                  <a:lnTo>
                    <a:pt x="66" y="465"/>
                  </a:lnTo>
                  <a:lnTo>
                    <a:pt x="66" y="475"/>
                  </a:lnTo>
                  <a:lnTo>
                    <a:pt x="66" y="483"/>
                  </a:lnTo>
                  <a:lnTo>
                    <a:pt x="66" y="490"/>
                  </a:lnTo>
                  <a:lnTo>
                    <a:pt x="65" y="500"/>
                  </a:lnTo>
                  <a:lnTo>
                    <a:pt x="65" y="507"/>
                  </a:lnTo>
                  <a:lnTo>
                    <a:pt x="65" y="517"/>
                  </a:lnTo>
                  <a:lnTo>
                    <a:pt x="63" y="524"/>
                  </a:lnTo>
                  <a:lnTo>
                    <a:pt x="63" y="534"/>
                  </a:lnTo>
                  <a:lnTo>
                    <a:pt x="63" y="541"/>
                  </a:lnTo>
                  <a:lnTo>
                    <a:pt x="63" y="551"/>
                  </a:lnTo>
                  <a:lnTo>
                    <a:pt x="61" y="549"/>
                  </a:lnTo>
                  <a:lnTo>
                    <a:pt x="61" y="547"/>
                  </a:lnTo>
                  <a:lnTo>
                    <a:pt x="59" y="541"/>
                  </a:lnTo>
                  <a:lnTo>
                    <a:pt x="57" y="538"/>
                  </a:lnTo>
                  <a:lnTo>
                    <a:pt x="55" y="530"/>
                  </a:lnTo>
                  <a:lnTo>
                    <a:pt x="53" y="522"/>
                  </a:lnTo>
                  <a:lnTo>
                    <a:pt x="51" y="517"/>
                  </a:lnTo>
                  <a:lnTo>
                    <a:pt x="49" y="513"/>
                  </a:lnTo>
                  <a:lnTo>
                    <a:pt x="47" y="507"/>
                  </a:lnTo>
                  <a:lnTo>
                    <a:pt x="47" y="503"/>
                  </a:lnTo>
                  <a:lnTo>
                    <a:pt x="46" y="498"/>
                  </a:lnTo>
                  <a:lnTo>
                    <a:pt x="44" y="492"/>
                  </a:lnTo>
                  <a:lnTo>
                    <a:pt x="42" y="484"/>
                  </a:lnTo>
                  <a:lnTo>
                    <a:pt x="40" y="479"/>
                  </a:lnTo>
                  <a:lnTo>
                    <a:pt x="38" y="473"/>
                  </a:lnTo>
                  <a:lnTo>
                    <a:pt x="36" y="465"/>
                  </a:lnTo>
                  <a:lnTo>
                    <a:pt x="34" y="460"/>
                  </a:lnTo>
                  <a:lnTo>
                    <a:pt x="32" y="452"/>
                  </a:lnTo>
                  <a:lnTo>
                    <a:pt x="30" y="445"/>
                  </a:lnTo>
                  <a:lnTo>
                    <a:pt x="28" y="437"/>
                  </a:lnTo>
                  <a:lnTo>
                    <a:pt x="27" y="429"/>
                  </a:lnTo>
                  <a:lnTo>
                    <a:pt x="25" y="422"/>
                  </a:lnTo>
                  <a:lnTo>
                    <a:pt x="23" y="414"/>
                  </a:lnTo>
                  <a:lnTo>
                    <a:pt x="21" y="405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7" y="380"/>
                  </a:lnTo>
                  <a:lnTo>
                    <a:pt x="15" y="372"/>
                  </a:lnTo>
                  <a:lnTo>
                    <a:pt x="13" y="363"/>
                  </a:lnTo>
                  <a:lnTo>
                    <a:pt x="11" y="353"/>
                  </a:lnTo>
                  <a:lnTo>
                    <a:pt x="9" y="346"/>
                  </a:lnTo>
                  <a:lnTo>
                    <a:pt x="9" y="336"/>
                  </a:lnTo>
                  <a:lnTo>
                    <a:pt x="8" y="327"/>
                  </a:lnTo>
                  <a:lnTo>
                    <a:pt x="6" y="319"/>
                  </a:lnTo>
                  <a:lnTo>
                    <a:pt x="6" y="310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2" y="281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0" y="182"/>
                  </a:lnTo>
                  <a:lnTo>
                    <a:pt x="2" y="175"/>
                  </a:lnTo>
                  <a:lnTo>
                    <a:pt x="2" y="167"/>
                  </a:lnTo>
                  <a:lnTo>
                    <a:pt x="4" y="158"/>
                  </a:lnTo>
                  <a:lnTo>
                    <a:pt x="4" y="150"/>
                  </a:lnTo>
                  <a:lnTo>
                    <a:pt x="6" y="142"/>
                  </a:lnTo>
                  <a:lnTo>
                    <a:pt x="8" y="133"/>
                  </a:lnTo>
                  <a:lnTo>
                    <a:pt x="9" y="125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34" y="154"/>
                  </a:lnTo>
                  <a:lnTo>
                    <a:pt x="11" y="4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5" name="Freeform 54">
              <a:extLst>
                <a:ext uri="{FF2B5EF4-FFF2-40B4-BE49-F238E27FC236}">
                  <a16:creationId xmlns:a16="http://schemas.microsoft.com/office/drawing/2014/main" id="{55279C0B-3014-7CFE-5D41-CA0F23A2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2367"/>
              <a:ext cx="190" cy="433"/>
            </a:xfrm>
            <a:custGeom>
              <a:avLst/>
              <a:gdLst>
                <a:gd name="T0" fmla="*/ 1 w 380"/>
                <a:gd name="T1" fmla="*/ 0 h 867"/>
                <a:gd name="T2" fmla="*/ 1 w 380"/>
                <a:gd name="T3" fmla="*/ 0 h 867"/>
                <a:gd name="T4" fmla="*/ 1 w 380"/>
                <a:gd name="T5" fmla="*/ 0 h 867"/>
                <a:gd name="T6" fmla="*/ 1 w 380"/>
                <a:gd name="T7" fmla="*/ 0 h 867"/>
                <a:gd name="T8" fmla="*/ 1 w 380"/>
                <a:gd name="T9" fmla="*/ 0 h 867"/>
                <a:gd name="T10" fmla="*/ 1 w 380"/>
                <a:gd name="T11" fmla="*/ 0 h 867"/>
                <a:gd name="T12" fmla="*/ 1 w 380"/>
                <a:gd name="T13" fmla="*/ 0 h 867"/>
                <a:gd name="T14" fmla="*/ 1 w 380"/>
                <a:gd name="T15" fmla="*/ 0 h 867"/>
                <a:gd name="T16" fmla="*/ 1 w 380"/>
                <a:gd name="T17" fmla="*/ 0 h 867"/>
                <a:gd name="T18" fmla="*/ 1 w 380"/>
                <a:gd name="T19" fmla="*/ 0 h 867"/>
                <a:gd name="T20" fmla="*/ 1 w 380"/>
                <a:gd name="T21" fmla="*/ 0 h 867"/>
                <a:gd name="T22" fmla="*/ 1 w 380"/>
                <a:gd name="T23" fmla="*/ 0 h 867"/>
                <a:gd name="T24" fmla="*/ 1 w 380"/>
                <a:gd name="T25" fmla="*/ 0 h 867"/>
                <a:gd name="T26" fmla="*/ 1 w 380"/>
                <a:gd name="T27" fmla="*/ 0 h 867"/>
                <a:gd name="T28" fmla="*/ 1 w 380"/>
                <a:gd name="T29" fmla="*/ 0 h 867"/>
                <a:gd name="T30" fmla="*/ 1 w 380"/>
                <a:gd name="T31" fmla="*/ 0 h 867"/>
                <a:gd name="T32" fmla="*/ 1 w 380"/>
                <a:gd name="T33" fmla="*/ 0 h 867"/>
                <a:gd name="T34" fmla="*/ 1 w 380"/>
                <a:gd name="T35" fmla="*/ 0 h 867"/>
                <a:gd name="T36" fmla="*/ 1 w 380"/>
                <a:gd name="T37" fmla="*/ 0 h 867"/>
                <a:gd name="T38" fmla="*/ 1 w 380"/>
                <a:gd name="T39" fmla="*/ 0 h 867"/>
                <a:gd name="T40" fmla="*/ 1 w 380"/>
                <a:gd name="T41" fmla="*/ 0 h 867"/>
                <a:gd name="T42" fmla="*/ 1 w 380"/>
                <a:gd name="T43" fmla="*/ 0 h 867"/>
                <a:gd name="T44" fmla="*/ 1 w 380"/>
                <a:gd name="T45" fmla="*/ 0 h 867"/>
                <a:gd name="T46" fmla="*/ 1 w 380"/>
                <a:gd name="T47" fmla="*/ 0 h 867"/>
                <a:gd name="T48" fmla="*/ 1 w 380"/>
                <a:gd name="T49" fmla="*/ 0 h 867"/>
                <a:gd name="T50" fmla="*/ 1 w 380"/>
                <a:gd name="T51" fmla="*/ 0 h 867"/>
                <a:gd name="T52" fmla="*/ 1 w 380"/>
                <a:gd name="T53" fmla="*/ 0 h 867"/>
                <a:gd name="T54" fmla="*/ 1 w 380"/>
                <a:gd name="T55" fmla="*/ 0 h 867"/>
                <a:gd name="T56" fmla="*/ 1 w 380"/>
                <a:gd name="T57" fmla="*/ 0 h 867"/>
                <a:gd name="T58" fmla="*/ 1 w 380"/>
                <a:gd name="T59" fmla="*/ 0 h 867"/>
                <a:gd name="T60" fmla="*/ 1 w 380"/>
                <a:gd name="T61" fmla="*/ 0 h 867"/>
                <a:gd name="T62" fmla="*/ 1 w 380"/>
                <a:gd name="T63" fmla="*/ 0 h 867"/>
                <a:gd name="T64" fmla="*/ 1 w 380"/>
                <a:gd name="T65" fmla="*/ 0 h 867"/>
                <a:gd name="T66" fmla="*/ 1 w 380"/>
                <a:gd name="T67" fmla="*/ 0 h 867"/>
                <a:gd name="T68" fmla="*/ 1 w 380"/>
                <a:gd name="T69" fmla="*/ 0 h 867"/>
                <a:gd name="T70" fmla="*/ 1 w 380"/>
                <a:gd name="T71" fmla="*/ 0 h 867"/>
                <a:gd name="T72" fmla="*/ 1 w 380"/>
                <a:gd name="T73" fmla="*/ 0 h 867"/>
                <a:gd name="T74" fmla="*/ 1 w 380"/>
                <a:gd name="T75" fmla="*/ 0 h 867"/>
                <a:gd name="T76" fmla="*/ 1 w 380"/>
                <a:gd name="T77" fmla="*/ 0 h 867"/>
                <a:gd name="T78" fmla="*/ 1 w 380"/>
                <a:gd name="T79" fmla="*/ 0 h 867"/>
                <a:gd name="T80" fmla="*/ 1 w 380"/>
                <a:gd name="T81" fmla="*/ 0 h 867"/>
                <a:gd name="T82" fmla="*/ 1 w 380"/>
                <a:gd name="T83" fmla="*/ 0 h 867"/>
                <a:gd name="T84" fmla="*/ 1 w 380"/>
                <a:gd name="T85" fmla="*/ 0 h 867"/>
                <a:gd name="T86" fmla="*/ 1 w 380"/>
                <a:gd name="T87" fmla="*/ 0 h 867"/>
                <a:gd name="T88" fmla="*/ 1 w 380"/>
                <a:gd name="T89" fmla="*/ 0 h 867"/>
                <a:gd name="T90" fmla="*/ 1 w 380"/>
                <a:gd name="T91" fmla="*/ 0 h 867"/>
                <a:gd name="T92" fmla="*/ 1 w 380"/>
                <a:gd name="T93" fmla="*/ 0 h 867"/>
                <a:gd name="T94" fmla="*/ 1 w 380"/>
                <a:gd name="T95" fmla="*/ 0 h 867"/>
                <a:gd name="T96" fmla="*/ 1 w 380"/>
                <a:gd name="T97" fmla="*/ 0 h 867"/>
                <a:gd name="T98" fmla="*/ 1 w 380"/>
                <a:gd name="T99" fmla="*/ 0 h 867"/>
                <a:gd name="T100" fmla="*/ 1 w 380"/>
                <a:gd name="T101" fmla="*/ 0 h 867"/>
                <a:gd name="T102" fmla="*/ 1 w 380"/>
                <a:gd name="T103" fmla="*/ 0 h 867"/>
                <a:gd name="T104" fmla="*/ 1 w 380"/>
                <a:gd name="T105" fmla="*/ 0 h 867"/>
                <a:gd name="T106" fmla="*/ 1 w 380"/>
                <a:gd name="T107" fmla="*/ 0 h 8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0"/>
                <a:gd name="T163" fmla="*/ 0 h 867"/>
                <a:gd name="T164" fmla="*/ 380 w 380"/>
                <a:gd name="T165" fmla="*/ 867 h 8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0" h="867">
                  <a:moveTo>
                    <a:pt x="0" y="420"/>
                  </a:moveTo>
                  <a:lnTo>
                    <a:pt x="50" y="51"/>
                  </a:lnTo>
                  <a:lnTo>
                    <a:pt x="206" y="0"/>
                  </a:lnTo>
                  <a:lnTo>
                    <a:pt x="209" y="13"/>
                  </a:lnTo>
                  <a:lnTo>
                    <a:pt x="213" y="27"/>
                  </a:lnTo>
                  <a:lnTo>
                    <a:pt x="219" y="40"/>
                  </a:lnTo>
                  <a:lnTo>
                    <a:pt x="225" y="53"/>
                  </a:lnTo>
                  <a:lnTo>
                    <a:pt x="228" y="67"/>
                  </a:lnTo>
                  <a:lnTo>
                    <a:pt x="232" y="80"/>
                  </a:lnTo>
                  <a:lnTo>
                    <a:pt x="238" y="93"/>
                  </a:lnTo>
                  <a:lnTo>
                    <a:pt x="242" y="107"/>
                  </a:lnTo>
                  <a:lnTo>
                    <a:pt x="247" y="120"/>
                  </a:lnTo>
                  <a:lnTo>
                    <a:pt x="251" y="133"/>
                  </a:lnTo>
                  <a:lnTo>
                    <a:pt x="255" y="147"/>
                  </a:lnTo>
                  <a:lnTo>
                    <a:pt x="259" y="160"/>
                  </a:lnTo>
                  <a:lnTo>
                    <a:pt x="263" y="171"/>
                  </a:lnTo>
                  <a:lnTo>
                    <a:pt x="266" y="186"/>
                  </a:lnTo>
                  <a:lnTo>
                    <a:pt x="272" y="198"/>
                  </a:lnTo>
                  <a:lnTo>
                    <a:pt x="276" y="213"/>
                  </a:lnTo>
                  <a:lnTo>
                    <a:pt x="278" y="224"/>
                  </a:lnTo>
                  <a:lnTo>
                    <a:pt x="282" y="238"/>
                  </a:lnTo>
                  <a:lnTo>
                    <a:pt x="285" y="249"/>
                  </a:lnTo>
                  <a:lnTo>
                    <a:pt x="289" y="262"/>
                  </a:lnTo>
                  <a:lnTo>
                    <a:pt x="293" y="276"/>
                  </a:lnTo>
                  <a:lnTo>
                    <a:pt x="295" y="289"/>
                  </a:lnTo>
                  <a:lnTo>
                    <a:pt x="299" y="302"/>
                  </a:lnTo>
                  <a:lnTo>
                    <a:pt x="303" y="316"/>
                  </a:lnTo>
                  <a:lnTo>
                    <a:pt x="306" y="327"/>
                  </a:lnTo>
                  <a:lnTo>
                    <a:pt x="308" y="340"/>
                  </a:lnTo>
                  <a:lnTo>
                    <a:pt x="312" y="354"/>
                  </a:lnTo>
                  <a:lnTo>
                    <a:pt x="316" y="367"/>
                  </a:lnTo>
                  <a:lnTo>
                    <a:pt x="318" y="378"/>
                  </a:lnTo>
                  <a:lnTo>
                    <a:pt x="322" y="392"/>
                  </a:lnTo>
                  <a:lnTo>
                    <a:pt x="323" y="405"/>
                  </a:lnTo>
                  <a:lnTo>
                    <a:pt x="327" y="418"/>
                  </a:lnTo>
                  <a:lnTo>
                    <a:pt x="329" y="430"/>
                  </a:lnTo>
                  <a:lnTo>
                    <a:pt x="331" y="443"/>
                  </a:lnTo>
                  <a:lnTo>
                    <a:pt x="333" y="456"/>
                  </a:lnTo>
                  <a:lnTo>
                    <a:pt x="337" y="470"/>
                  </a:lnTo>
                  <a:lnTo>
                    <a:pt x="339" y="483"/>
                  </a:lnTo>
                  <a:lnTo>
                    <a:pt x="341" y="494"/>
                  </a:lnTo>
                  <a:lnTo>
                    <a:pt x="342" y="508"/>
                  </a:lnTo>
                  <a:lnTo>
                    <a:pt x="346" y="523"/>
                  </a:lnTo>
                  <a:lnTo>
                    <a:pt x="348" y="534"/>
                  </a:lnTo>
                  <a:lnTo>
                    <a:pt x="348" y="549"/>
                  </a:lnTo>
                  <a:lnTo>
                    <a:pt x="350" y="563"/>
                  </a:lnTo>
                  <a:lnTo>
                    <a:pt x="354" y="576"/>
                  </a:lnTo>
                  <a:lnTo>
                    <a:pt x="356" y="589"/>
                  </a:lnTo>
                  <a:lnTo>
                    <a:pt x="356" y="603"/>
                  </a:lnTo>
                  <a:lnTo>
                    <a:pt x="358" y="616"/>
                  </a:lnTo>
                  <a:lnTo>
                    <a:pt x="361" y="631"/>
                  </a:lnTo>
                  <a:lnTo>
                    <a:pt x="361" y="644"/>
                  </a:lnTo>
                  <a:lnTo>
                    <a:pt x="363" y="658"/>
                  </a:lnTo>
                  <a:lnTo>
                    <a:pt x="365" y="673"/>
                  </a:lnTo>
                  <a:lnTo>
                    <a:pt x="367" y="688"/>
                  </a:lnTo>
                  <a:lnTo>
                    <a:pt x="367" y="701"/>
                  </a:lnTo>
                  <a:lnTo>
                    <a:pt x="369" y="717"/>
                  </a:lnTo>
                  <a:lnTo>
                    <a:pt x="371" y="730"/>
                  </a:lnTo>
                  <a:lnTo>
                    <a:pt x="373" y="745"/>
                  </a:lnTo>
                  <a:lnTo>
                    <a:pt x="373" y="760"/>
                  </a:lnTo>
                  <a:lnTo>
                    <a:pt x="373" y="774"/>
                  </a:lnTo>
                  <a:lnTo>
                    <a:pt x="375" y="789"/>
                  </a:lnTo>
                  <a:lnTo>
                    <a:pt x="377" y="804"/>
                  </a:lnTo>
                  <a:lnTo>
                    <a:pt x="377" y="819"/>
                  </a:lnTo>
                  <a:lnTo>
                    <a:pt x="379" y="834"/>
                  </a:lnTo>
                  <a:lnTo>
                    <a:pt x="379" y="852"/>
                  </a:lnTo>
                  <a:lnTo>
                    <a:pt x="380" y="867"/>
                  </a:lnTo>
                  <a:lnTo>
                    <a:pt x="379" y="867"/>
                  </a:lnTo>
                  <a:lnTo>
                    <a:pt x="373" y="861"/>
                  </a:lnTo>
                  <a:lnTo>
                    <a:pt x="369" y="855"/>
                  </a:lnTo>
                  <a:lnTo>
                    <a:pt x="367" y="852"/>
                  </a:lnTo>
                  <a:lnTo>
                    <a:pt x="361" y="844"/>
                  </a:lnTo>
                  <a:lnTo>
                    <a:pt x="358" y="836"/>
                  </a:lnTo>
                  <a:lnTo>
                    <a:pt x="356" y="833"/>
                  </a:lnTo>
                  <a:lnTo>
                    <a:pt x="352" y="827"/>
                  </a:lnTo>
                  <a:lnTo>
                    <a:pt x="350" y="821"/>
                  </a:lnTo>
                  <a:lnTo>
                    <a:pt x="348" y="817"/>
                  </a:lnTo>
                  <a:lnTo>
                    <a:pt x="344" y="812"/>
                  </a:lnTo>
                  <a:lnTo>
                    <a:pt x="342" y="806"/>
                  </a:lnTo>
                  <a:lnTo>
                    <a:pt x="339" y="800"/>
                  </a:lnTo>
                  <a:lnTo>
                    <a:pt x="337" y="795"/>
                  </a:lnTo>
                  <a:lnTo>
                    <a:pt x="333" y="789"/>
                  </a:lnTo>
                  <a:lnTo>
                    <a:pt x="329" y="781"/>
                  </a:lnTo>
                  <a:lnTo>
                    <a:pt x="325" y="776"/>
                  </a:lnTo>
                  <a:lnTo>
                    <a:pt x="323" y="768"/>
                  </a:lnTo>
                  <a:lnTo>
                    <a:pt x="320" y="760"/>
                  </a:lnTo>
                  <a:lnTo>
                    <a:pt x="318" y="755"/>
                  </a:lnTo>
                  <a:lnTo>
                    <a:pt x="314" y="747"/>
                  </a:lnTo>
                  <a:lnTo>
                    <a:pt x="312" y="741"/>
                  </a:lnTo>
                  <a:lnTo>
                    <a:pt x="308" y="732"/>
                  </a:lnTo>
                  <a:lnTo>
                    <a:pt x="304" y="724"/>
                  </a:lnTo>
                  <a:lnTo>
                    <a:pt x="301" y="717"/>
                  </a:lnTo>
                  <a:lnTo>
                    <a:pt x="299" y="709"/>
                  </a:lnTo>
                  <a:lnTo>
                    <a:pt x="295" y="701"/>
                  </a:lnTo>
                  <a:lnTo>
                    <a:pt x="293" y="694"/>
                  </a:lnTo>
                  <a:lnTo>
                    <a:pt x="289" y="684"/>
                  </a:lnTo>
                  <a:lnTo>
                    <a:pt x="287" y="677"/>
                  </a:lnTo>
                  <a:lnTo>
                    <a:pt x="284" y="669"/>
                  </a:lnTo>
                  <a:lnTo>
                    <a:pt x="282" y="660"/>
                  </a:lnTo>
                  <a:lnTo>
                    <a:pt x="278" y="652"/>
                  </a:lnTo>
                  <a:lnTo>
                    <a:pt x="276" y="644"/>
                  </a:lnTo>
                  <a:lnTo>
                    <a:pt x="274" y="635"/>
                  </a:lnTo>
                  <a:lnTo>
                    <a:pt x="272" y="627"/>
                  </a:lnTo>
                  <a:lnTo>
                    <a:pt x="268" y="618"/>
                  </a:lnTo>
                  <a:lnTo>
                    <a:pt x="266" y="610"/>
                  </a:lnTo>
                  <a:lnTo>
                    <a:pt x="264" y="603"/>
                  </a:lnTo>
                  <a:lnTo>
                    <a:pt x="263" y="593"/>
                  </a:lnTo>
                  <a:lnTo>
                    <a:pt x="261" y="585"/>
                  </a:lnTo>
                  <a:lnTo>
                    <a:pt x="259" y="578"/>
                  </a:lnTo>
                  <a:lnTo>
                    <a:pt x="257" y="568"/>
                  </a:lnTo>
                  <a:lnTo>
                    <a:pt x="255" y="561"/>
                  </a:lnTo>
                  <a:lnTo>
                    <a:pt x="253" y="551"/>
                  </a:lnTo>
                  <a:lnTo>
                    <a:pt x="253" y="544"/>
                  </a:lnTo>
                  <a:lnTo>
                    <a:pt x="253" y="536"/>
                  </a:lnTo>
                  <a:lnTo>
                    <a:pt x="251" y="527"/>
                  </a:lnTo>
                  <a:lnTo>
                    <a:pt x="251" y="519"/>
                  </a:lnTo>
                  <a:lnTo>
                    <a:pt x="251" y="511"/>
                  </a:lnTo>
                  <a:lnTo>
                    <a:pt x="249" y="504"/>
                  </a:lnTo>
                  <a:lnTo>
                    <a:pt x="249" y="496"/>
                  </a:lnTo>
                  <a:lnTo>
                    <a:pt x="251" y="490"/>
                  </a:lnTo>
                  <a:lnTo>
                    <a:pt x="251" y="483"/>
                  </a:lnTo>
                  <a:lnTo>
                    <a:pt x="278" y="509"/>
                  </a:lnTo>
                  <a:lnTo>
                    <a:pt x="217" y="395"/>
                  </a:lnTo>
                  <a:lnTo>
                    <a:pt x="215" y="395"/>
                  </a:lnTo>
                  <a:lnTo>
                    <a:pt x="213" y="397"/>
                  </a:lnTo>
                  <a:lnTo>
                    <a:pt x="209" y="399"/>
                  </a:lnTo>
                  <a:lnTo>
                    <a:pt x="204" y="401"/>
                  </a:lnTo>
                  <a:lnTo>
                    <a:pt x="198" y="405"/>
                  </a:lnTo>
                  <a:lnTo>
                    <a:pt x="190" y="407"/>
                  </a:lnTo>
                  <a:lnTo>
                    <a:pt x="181" y="411"/>
                  </a:lnTo>
                  <a:lnTo>
                    <a:pt x="173" y="414"/>
                  </a:lnTo>
                  <a:lnTo>
                    <a:pt x="169" y="416"/>
                  </a:lnTo>
                  <a:lnTo>
                    <a:pt x="164" y="418"/>
                  </a:lnTo>
                  <a:lnTo>
                    <a:pt x="158" y="420"/>
                  </a:lnTo>
                  <a:lnTo>
                    <a:pt x="154" y="422"/>
                  </a:lnTo>
                  <a:lnTo>
                    <a:pt x="149" y="424"/>
                  </a:lnTo>
                  <a:lnTo>
                    <a:pt x="143" y="424"/>
                  </a:lnTo>
                  <a:lnTo>
                    <a:pt x="139" y="426"/>
                  </a:lnTo>
                  <a:lnTo>
                    <a:pt x="133" y="430"/>
                  </a:lnTo>
                  <a:lnTo>
                    <a:pt x="129" y="430"/>
                  </a:lnTo>
                  <a:lnTo>
                    <a:pt x="124" y="432"/>
                  </a:lnTo>
                  <a:lnTo>
                    <a:pt x="118" y="432"/>
                  </a:lnTo>
                  <a:lnTo>
                    <a:pt x="114" y="433"/>
                  </a:lnTo>
                  <a:lnTo>
                    <a:pt x="109" y="433"/>
                  </a:lnTo>
                  <a:lnTo>
                    <a:pt x="105" y="435"/>
                  </a:lnTo>
                  <a:lnTo>
                    <a:pt x="99" y="435"/>
                  </a:lnTo>
                  <a:lnTo>
                    <a:pt x="95" y="435"/>
                  </a:lnTo>
                  <a:lnTo>
                    <a:pt x="91" y="435"/>
                  </a:lnTo>
                  <a:lnTo>
                    <a:pt x="86" y="435"/>
                  </a:lnTo>
                  <a:lnTo>
                    <a:pt x="82" y="435"/>
                  </a:lnTo>
                  <a:lnTo>
                    <a:pt x="78" y="435"/>
                  </a:lnTo>
                  <a:lnTo>
                    <a:pt x="69" y="433"/>
                  </a:lnTo>
                  <a:lnTo>
                    <a:pt x="61" y="433"/>
                  </a:lnTo>
                  <a:lnTo>
                    <a:pt x="52" y="432"/>
                  </a:lnTo>
                  <a:lnTo>
                    <a:pt x="44" y="430"/>
                  </a:lnTo>
                  <a:lnTo>
                    <a:pt x="36" y="430"/>
                  </a:lnTo>
                  <a:lnTo>
                    <a:pt x="31" y="428"/>
                  </a:lnTo>
                  <a:lnTo>
                    <a:pt x="23" y="426"/>
                  </a:lnTo>
                  <a:lnTo>
                    <a:pt x="17" y="424"/>
                  </a:lnTo>
                  <a:lnTo>
                    <a:pt x="12" y="424"/>
                  </a:lnTo>
                  <a:lnTo>
                    <a:pt x="8" y="424"/>
                  </a:lnTo>
                  <a:lnTo>
                    <a:pt x="2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6" name="Freeform 55">
              <a:extLst>
                <a:ext uri="{FF2B5EF4-FFF2-40B4-BE49-F238E27FC236}">
                  <a16:creationId xmlns:a16="http://schemas.microsoft.com/office/drawing/2014/main" id="{CB1B1483-F156-60F5-A7DF-7512EDA6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2173"/>
              <a:ext cx="103" cy="66"/>
            </a:xfrm>
            <a:custGeom>
              <a:avLst/>
              <a:gdLst>
                <a:gd name="T0" fmla="*/ 0 w 208"/>
                <a:gd name="T1" fmla="*/ 1 h 131"/>
                <a:gd name="T2" fmla="*/ 0 w 208"/>
                <a:gd name="T3" fmla="*/ 1 h 131"/>
                <a:gd name="T4" fmla="*/ 0 w 208"/>
                <a:gd name="T5" fmla="*/ 1 h 131"/>
                <a:gd name="T6" fmla="*/ 0 w 208"/>
                <a:gd name="T7" fmla="*/ 1 h 131"/>
                <a:gd name="T8" fmla="*/ 0 w 208"/>
                <a:gd name="T9" fmla="*/ 1 h 131"/>
                <a:gd name="T10" fmla="*/ 0 w 208"/>
                <a:gd name="T11" fmla="*/ 1 h 131"/>
                <a:gd name="T12" fmla="*/ 0 w 208"/>
                <a:gd name="T13" fmla="*/ 1 h 131"/>
                <a:gd name="T14" fmla="*/ 0 w 208"/>
                <a:gd name="T15" fmla="*/ 1 h 131"/>
                <a:gd name="T16" fmla="*/ 0 w 208"/>
                <a:gd name="T17" fmla="*/ 1 h 131"/>
                <a:gd name="T18" fmla="*/ 0 w 208"/>
                <a:gd name="T19" fmla="*/ 1 h 131"/>
                <a:gd name="T20" fmla="*/ 0 w 208"/>
                <a:gd name="T21" fmla="*/ 1 h 131"/>
                <a:gd name="T22" fmla="*/ 0 w 208"/>
                <a:gd name="T23" fmla="*/ 1 h 131"/>
                <a:gd name="T24" fmla="*/ 0 w 208"/>
                <a:gd name="T25" fmla="*/ 1 h 131"/>
                <a:gd name="T26" fmla="*/ 0 w 208"/>
                <a:gd name="T27" fmla="*/ 1 h 131"/>
                <a:gd name="T28" fmla="*/ 0 w 208"/>
                <a:gd name="T29" fmla="*/ 1 h 131"/>
                <a:gd name="T30" fmla="*/ 0 w 208"/>
                <a:gd name="T31" fmla="*/ 1 h 131"/>
                <a:gd name="T32" fmla="*/ 0 w 208"/>
                <a:gd name="T33" fmla="*/ 1 h 131"/>
                <a:gd name="T34" fmla="*/ 0 w 208"/>
                <a:gd name="T35" fmla="*/ 1 h 131"/>
                <a:gd name="T36" fmla="*/ 0 w 208"/>
                <a:gd name="T37" fmla="*/ 1 h 131"/>
                <a:gd name="T38" fmla="*/ 0 w 208"/>
                <a:gd name="T39" fmla="*/ 1 h 131"/>
                <a:gd name="T40" fmla="*/ 0 w 208"/>
                <a:gd name="T41" fmla="*/ 1 h 131"/>
                <a:gd name="T42" fmla="*/ 0 w 208"/>
                <a:gd name="T43" fmla="*/ 1 h 131"/>
                <a:gd name="T44" fmla="*/ 0 w 208"/>
                <a:gd name="T45" fmla="*/ 0 h 131"/>
                <a:gd name="T46" fmla="*/ 0 w 208"/>
                <a:gd name="T47" fmla="*/ 0 h 131"/>
                <a:gd name="T48" fmla="*/ 0 w 208"/>
                <a:gd name="T49" fmla="*/ 1 h 131"/>
                <a:gd name="T50" fmla="*/ 0 w 208"/>
                <a:gd name="T51" fmla="*/ 1 h 131"/>
                <a:gd name="T52" fmla="*/ 0 w 208"/>
                <a:gd name="T53" fmla="*/ 1 h 131"/>
                <a:gd name="T54" fmla="*/ 0 w 208"/>
                <a:gd name="T55" fmla="*/ 1 h 131"/>
                <a:gd name="T56" fmla="*/ 0 w 208"/>
                <a:gd name="T57" fmla="*/ 1 h 131"/>
                <a:gd name="T58" fmla="*/ 0 w 208"/>
                <a:gd name="T59" fmla="*/ 1 h 131"/>
                <a:gd name="T60" fmla="*/ 0 w 208"/>
                <a:gd name="T61" fmla="*/ 1 h 131"/>
                <a:gd name="T62" fmla="*/ 0 w 208"/>
                <a:gd name="T63" fmla="*/ 1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8"/>
                <a:gd name="T97" fmla="*/ 0 h 131"/>
                <a:gd name="T98" fmla="*/ 208 w 208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8" h="131">
                  <a:moveTo>
                    <a:pt x="171" y="123"/>
                  </a:moveTo>
                  <a:lnTo>
                    <a:pt x="158" y="76"/>
                  </a:lnTo>
                  <a:lnTo>
                    <a:pt x="27" y="114"/>
                  </a:lnTo>
                  <a:lnTo>
                    <a:pt x="31" y="110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54" y="91"/>
                  </a:lnTo>
                  <a:lnTo>
                    <a:pt x="61" y="87"/>
                  </a:lnTo>
                  <a:lnTo>
                    <a:pt x="67" y="83"/>
                  </a:lnTo>
                  <a:lnTo>
                    <a:pt x="12" y="98"/>
                  </a:lnTo>
                  <a:lnTo>
                    <a:pt x="16" y="91"/>
                  </a:lnTo>
                  <a:lnTo>
                    <a:pt x="19" y="87"/>
                  </a:lnTo>
                  <a:lnTo>
                    <a:pt x="25" y="83"/>
                  </a:lnTo>
                  <a:lnTo>
                    <a:pt x="31" y="79"/>
                  </a:lnTo>
                  <a:lnTo>
                    <a:pt x="36" y="76"/>
                  </a:lnTo>
                  <a:lnTo>
                    <a:pt x="44" y="72"/>
                  </a:lnTo>
                  <a:lnTo>
                    <a:pt x="50" y="70"/>
                  </a:lnTo>
                  <a:lnTo>
                    <a:pt x="54" y="68"/>
                  </a:lnTo>
                  <a:lnTo>
                    <a:pt x="57" y="64"/>
                  </a:lnTo>
                  <a:lnTo>
                    <a:pt x="63" y="64"/>
                  </a:lnTo>
                  <a:lnTo>
                    <a:pt x="0" y="74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36" y="49"/>
                  </a:lnTo>
                  <a:lnTo>
                    <a:pt x="44" y="47"/>
                  </a:lnTo>
                  <a:lnTo>
                    <a:pt x="52" y="45"/>
                  </a:lnTo>
                  <a:lnTo>
                    <a:pt x="57" y="43"/>
                  </a:lnTo>
                  <a:lnTo>
                    <a:pt x="65" y="39"/>
                  </a:lnTo>
                  <a:lnTo>
                    <a:pt x="73" y="39"/>
                  </a:lnTo>
                  <a:lnTo>
                    <a:pt x="78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7" y="15"/>
                  </a:lnTo>
                  <a:lnTo>
                    <a:pt x="113" y="11"/>
                  </a:lnTo>
                  <a:lnTo>
                    <a:pt x="120" y="7"/>
                  </a:lnTo>
                  <a:lnTo>
                    <a:pt x="126" y="3"/>
                  </a:lnTo>
                  <a:lnTo>
                    <a:pt x="133" y="3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1" y="3"/>
                  </a:lnTo>
                  <a:lnTo>
                    <a:pt x="175" y="5"/>
                  </a:lnTo>
                  <a:lnTo>
                    <a:pt x="179" y="9"/>
                  </a:lnTo>
                  <a:lnTo>
                    <a:pt x="183" y="11"/>
                  </a:lnTo>
                  <a:lnTo>
                    <a:pt x="185" y="17"/>
                  </a:lnTo>
                  <a:lnTo>
                    <a:pt x="185" y="20"/>
                  </a:lnTo>
                  <a:lnTo>
                    <a:pt x="183" y="22"/>
                  </a:lnTo>
                  <a:lnTo>
                    <a:pt x="200" y="45"/>
                  </a:lnTo>
                  <a:lnTo>
                    <a:pt x="194" y="47"/>
                  </a:lnTo>
                  <a:lnTo>
                    <a:pt x="200" y="62"/>
                  </a:lnTo>
                  <a:lnTo>
                    <a:pt x="183" y="68"/>
                  </a:lnTo>
                  <a:lnTo>
                    <a:pt x="208" y="131"/>
                  </a:lnTo>
                  <a:lnTo>
                    <a:pt x="17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7" name="Freeform 56">
              <a:extLst>
                <a:ext uri="{FF2B5EF4-FFF2-40B4-BE49-F238E27FC236}">
                  <a16:creationId xmlns:a16="http://schemas.microsoft.com/office/drawing/2014/main" id="{85CBF43D-3CD3-A07C-9AF9-FCCECB3E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2792"/>
              <a:ext cx="39" cy="36"/>
            </a:xfrm>
            <a:custGeom>
              <a:avLst/>
              <a:gdLst>
                <a:gd name="T0" fmla="*/ 0 w 78"/>
                <a:gd name="T1" fmla="*/ 1 h 72"/>
                <a:gd name="T2" fmla="*/ 1 w 78"/>
                <a:gd name="T3" fmla="*/ 1 h 72"/>
                <a:gd name="T4" fmla="*/ 1 w 78"/>
                <a:gd name="T5" fmla="*/ 1 h 72"/>
                <a:gd name="T6" fmla="*/ 1 w 78"/>
                <a:gd name="T7" fmla="*/ 1 h 72"/>
                <a:gd name="T8" fmla="*/ 1 w 78"/>
                <a:gd name="T9" fmla="*/ 1 h 72"/>
                <a:gd name="T10" fmla="*/ 1 w 78"/>
                <a:gd name="T11" fmla="*/ 1 h 72"/>
                <a:gd name="T12" fmla="*/ 1 w 78"/>
                <a:gd name="T13" fmla="*/ 1 h 72"/>
                <a:gd name="T14" fmla="*/ 1 w 78"/>
                <a:gd name="T15" fmla="*/ 1 h 72"/>
                <a:gd name="T16" fmla="*/ 1 w 78"/>
                <a:gd name="T17" fmla="*/ 1 h 72"/>
                <a:gd name="T18" fmla="*/ 1 w 78"/>
                <a:gd name="T19" fmla="*/ 1 h 72"/>
                <a:gd name="T20" fmla="*/ 1 w 78"/>
                <a:gd name="T21" fmla="*/ 1 h 72"/>
                <a:gd name="T22" fmla="*/ 1 w 78"/>
                <a:gd name="T23" fmla="*/ 1 h 72"/>
                <a:gd name="T24" fmla="*/ 1 w 78"/>
                <a:gd name="T25" fmla="*/ 1 h 72"/>
                <a:gd name="T26" fmla="*/ 1 w 78"/>
                <a:gd name="T27" fmla="*/ 1 h 72"/>
                <a:gd name="T28" fmla="*/ 1 w 78"/>
                <a:gd name="T29" fmla="*/ 1 h 72"/>
                <a:gd name="T30" fmla="*/ 1 w 78"/>
                <a:gd name="T31" fmla="*/ 1 h 72"/>
                <a:gd name="T32" fmla="*/ 1 w 78"/>
                <a:gd name="T33" fmla="*/ 1 h 72"/>
                <a:gd name="T34" fmla="*/ 1 w 78"/>
                <a:gd name="T35" fmla="*/ 1 h 72"/>
                <a:gd name="T36" fmla="*/ 1 w 78"/>
                <a:gd name="T37" fmla="*/ 0 h 72"/>
                <a:gd name="T38" fmla="*/ 0 w 78"/>
                <a:gd name="T39" fmla="*/ 1 h 72"/>
                <a:gd name="T40" fmla="*/ 0 w 78"/>
                <a:gd name="T41" fmla="*/ 1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72"/>
                <a:gd name="T65" fmla="*/ 78 w 78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72">
                  <a:moveTo>
                    <a:pt x="0" y="7"/>
                  </a:moveTo>
                  <a:lnTo>
                    <a:pt x="6" y="70"/>
                  </a:lnTo>
                  <a:lnTo>
                    <a:pt x="14" y="34"/>
                  </a:lnTo>
                  <a:lnTo>
                    <a:pt x="35" y="66"/>
                  </a:lnTo>
                  <a:lnTo>
                    <a:pt x="78" y="72"/>
                  </a:lnTo>
                  <a:lnTo>
                    <a:pt x="77" y="70"/>
                  </a:lnTo>
                  <a:lnTo>
                    <a:pt x="73" y="66"/>
                  </a:lnTo>
                  <a:lnTo>
                    <a:pt x="69" y="64"/>
                  </a:lnTo>
                  <a:lnTo>
                    <a:pt x="65" y="60"/>
                  </a:lnTo>
                  <a:lnTo>
                    <a:pt x="59" y="57"/>
                  </a:lnTo>
                  <a:lnTo>
                    <a:pt x="56" y="55"/>
                  </a:lnTo>
                  <a:lnTo>
                    <a:pt x="50" y="49"/>
                  </a:lnTo>
                  <a:lnTo>
                    <a:pt x="46" y="43"/>
                  </a:lnTo>
                  <a:lnTo>
                    <a:pt x="40" y="38"/>
                  </a:lnTo>
                  <a:lnTo>
                    <a:pt x="35" y="30"/>
                  </a:lnTo>
                  <a:lnTo>
                    <a:pt x="29" y="24"/>
                  </a:lnTo>
                  <a:lnTo>
                    <a:pt x="23" y="17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8" name="Freeform 57">
              <a:extLst>
                <a:ext uri="{FF2B5EF4-FFF2-40B4-BE49-F238E27FC236}">
                  <a16:creationId xmlns:a16="http://schemas.microsoft.com/office/drawing/2014/main" id="{AA0EC418-1C41-076B-E1FD-74FD33159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807"/>
              <a:ext cx="32" cy="43"/>
            </a:xfrm>
            <a:custGeom>
              <a:avLst/>
              <a:gdLst>
                <a:gd name="T0" fmla="*/ 0 w 65"/>
                <a:gd name="T1" fmla="*/ 0 h 86"/>
                <a:gd name="T2" fmla="*/ 0 w 65"/>
                <a:gd name="T3" fmla="*/ 1 h 86"/>
                <a:gd name="T4" fmla="*/ 0 w 65"/>
                <a:gd name="T5" fmla="*/ 1 h 86"/>
                <a:gd name="T6" fmla="*/ 0 w 65"/>
                <a:gd name="T7" fmla="*/ 1 h 86"/>
                <a:gd name="T8" fmla="*/ 0 w 65"/>
                <a:gd name="T9" fmla="*/ 1 h 86"/>
                <a:gd name="T10" fmla="*/ 0 w 65"/>
                <a:gd name="T11" fmla="*/ 1 h 86"/>
                <a:gd name="T12" fmla="*/ 0 w 65"/>
                <a:gd name="T13" fmla="*/ 1 h 86"/>
                <a:gd name="T14" fmla="*/ 0 w 65"/>
                <a:gd name="T15" fmla="*/ 1 h 86"/>
                <a:gd name="T16" fmla="*/ 0 w 65"/>
                <a:gd name="T17" fmla="*/ 1 h 86"/>
                <a:gd name="T18" fmla="*/ 0 w 65"/>
                <a:gd name="T19" fmla="*/ 1 h 86"/>
                <a:gd name="T20" fmla="*/ 0 w 65"/>
                <a:gd name="T21" fmla="*/ 1 h 86"/>
                <a:gd name="T22" fmla="*/ 0 w 65"/>
                <a:gd name="T23" fmla="*/ 1 h 86"/>
                <a:gd name="T24" fmla="*/ 0 w 65"/>
                <a:gd name="T25" fmla="*/ 1 h 86"/>
                <a:gd name="T26" fmla="*/ 0 w 65"/>
                <a:gd name="T27" fmla="*/ 1 h 86"/>
                <a:gd name="T28" fmla="*/ 0 w 65"/>
                <a:gd name="T29" fmla="*/ 1 h 86"/>
                <a:gd name="T30" fmla="*/ 0 w 65"/>
                <a:gd name="T31" fmla="*/ 1 h 86"/>
                <a:gd name="T32" fmla="*/ 0 w 65"/>
                <a:gd name="T33" fmla="*/ 1 h 86"/>
                <a:gd name="T34" fmla="*/ 0 w 65"/>
                <a:gd name="T35" fmla="*/ 1 h 86"/>
                <a:gd name="T36" fmla="*/ 0 w 65"/>
                <a:gd name="T37" fmla="*/ 1 h 86"/>
                <a:gd name="T38" fmla="*/ 0 w 65"/>
                <a:gd name="T39" fmla="*/ 0 h 86"/>
                <a:gd name="T40" fmla="*/ 0 w 65"/>
                <a:gd name="T41" fmla="*/ 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86"/>
                <a:gd name="T65" fmla="*/ 65 w 65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86">
                  <a:moveTo>
                    <a:pt x="0" y="0"/>
                  </a:moveTo>
                  <a:lnTo>
                    <a:pt x="0" y="86"/>
                  </a:lnTo>
                  <a:lnTo>
                    <a:pt x="13" y="49"/>
                  </a:lnTo>
                  <a:lnTo>
                    <a:pt x="23" y="80"/>
                  </a:lnTo>
                  <a:lnTo>
                    <a:pt x="65" y="86"/>
                  </a:lnTo>
                  <a:lnTo>
                    <a:pt x="65" y="84"/>
                  </a:lnTo>
                  <a:lnTo>
                    <a:pt x="61" y="80"/>
                  </a:lnTo>
                  <a:lnTo>
                    <a:pt x="53" y="76"/>
                  </a:lnTo>
                  <a:lnTo>
                    <a:pt x="48" y="68"/>
                  </a:lnTo>
                  <a:lnTo>
                    <a:pt x="42" y="63"/>
                  </a:lnTo>
                  <a:lnTo>
                    <a:pt x="38" y="59"/>
                  </a:lnTo>
                  <a:lnTo>
                    <a:pt x="34" y="51"/>
                  </a:lnTo>
                  <a:lnTo>
                    <a:pt x="31" y="46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7" y="25"/>
                  </a:lnTo>
                  <a:lnTo>
                    <a:pt x="15" y="19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79" name="Freeform 58">
              <a:extLst>
                <a:ext uri="{FF2B5EF4-FFF2-40B4-BE49-F238E27FC236}">
                  <a16:creationId xmlns:a16="http://schemas.microsoft.com/office/drawing/2014/main" id="{72E874F5-F8A4-BFEC-C6CA-B2A21AF2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460"/>
              <a:ext cx="27" cy="10"/>
            </a:xfrm>
            <a:custGeom>
              <a:avLst/>
              <a:gdLst>
                <a:gd name="T0" fmla="*/ 0 w 53"/>
                <a:gd name="T1" fmla="*/ 0 h 19"/>
                <a:gd name="T2" fmla="*/ 1 w 53"/>
                <a:gd name="T3" fmla="*/ 0 h 19"/>
                <a:gd name="T4" fmla="*/ 1 w 53"/>
                <a:gd name="T5" fmla="*/ 1 h 19"/>
                <a:gd name="T6" fmla="*/ 1 w 53"/>
                <a:gd name="T7" fmla="*/ 1 h 19"/>
                <a:gd name="T8" fmla="*/ 0 w 53"/>
                <a:gd name="T9" fmla="*/ 0 h 19"/>
                <a:gd name="T10" fmla="*/ 0 w 53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9"/>
                <a:gd name="T20" fmla="*/ 53 w 5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9">
                  <a:moveTo>
                    <a:pt x="0" y="0"/>
                  </a:moveTo>
                  <a:lnTo>
                    <a:pt x="38" y="0"/>
                  </a:lnTo>
                  <a:lnTo>
                    <a:pt x="53" y="19"/>
                  </a:lnTo>
                  <a:lnTo>
                    <a:pt x="1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0" name="Freeform 59">
              <a:extLst>
                <a:ext uri="{FF2B5EF4-FFF2-40B4-BE49-F238E27FC236}">
                  <a16:creationId xmlns:a16="http://schemas.microsoft.com/office/drawing/2014/main" id="{8B89049D-F066-E4CD-59D5-8B4F26856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2179"/>
              <a:ext cx="230" cy="292"/>
            </a:xfrm>
            <a:custGeom>
              <a:avLst/>
              <a:gdLst>
                <a:gd name="T0" fmla="*/ 0 w 460"/>
                <a:gd name="T1" fmla="*/ 1 h 583"/>
                <a:gd name="T2" fmla="*/ 1 w 460"/>
                <a:gd name="T3" fmla="*/ 1 h 583"/>
                <a:gd name="T4" fmla="*/ 1 w 460"/>
                <a:gd name="T5" fmla="*/ 1 h 583"/>
                <a:gd name="T6" fmla="*/ 1 w 460"/>
                <a:gd name="T7" fmla="*/ 1 h 583"/>
                <a:gd name="T8" fmla="*/ 1 w 460"/>
                <a:gd name="T9" fmla="*/ 1 h 583"/>
                <a:gd name="T10" fmla="*/ 1 w 460"/>
                <a:gd name="T11" fmla="*/ 1 h 583"/>
                <a:gd name="T12" fmla="*/ 1 w 460"/>
                <a:gd name="T13" fmla="*/ 1 h 583"/>
                <a:gd name="T14" fmla="*/ 1 w 460"/>
                <a:gd name="T15" fmla="*/ 1 h 583"/>
                <a:gd name="T16" fmla="*/ 1 w 460"/>
                <a:gd name="T17" fmla="*/ 1 h 583"/>
                <a:gd name="T18" fmla="*/ 1 w 460"/>
                <a:gd name="T19" fmla="*/ 1 h 583"/>
                <a:gd name="T20" fmla="*/ 1 w 460"/>
                <a:gd name="T21" fmla="*/ 1 h 583"/>
                <a:gd name="T22" fmla="*/ 1 w 460"/>
                <a:gd name="T23" fmla="*/ 1 h 583"/>
                <a:gd name="T24" fmla="*/ 1 w 460"/>
                <a:gd name="T25" fmla="*/ 1 h 583"/>
                <a:gd name="T26" fmla="*/ 1 w 460"/>
                <a:gd name="T27" fmla="*/ 1 h 583"/>
                <a:gd name="T28" fmla="*/ 1 w 460"/>
                <a:gd name="T29" fmla="*/ 1 h 583"/>
                <a:gd name="T30" fmla="*/ 1 w 460"/>
                <a:gd name="T31" fmla="*/ 1 h 583"/>
                <a:gd name="T32" fmla="*/ 1 w 460"/>
                <a:gd name="T33" fmla="*/ 1 h 583"/>
                <a:gd name="T34" fmla="*/ 1 w 460"/>
                <a:gd name="T35" fmla="*/ 1 h 583"/>
                <a:gd name="T36" fmla="*/ 1 w 460"/>
                <a:gd name="T37" fmla="*/ 1 h 583"/>
                <a:gd name="T38" fmla="*/ 1 w 460"/>
                <a:gd name="T39" fmla="*/ 1 h 583"/>
                <a:gd name="T40" fmla="*/ 1 w 460"/>
                <a:gd name="T41" fmla="*/ 1 h 583"/>
                <a:gd name="T42" fmla="*/ 1 w 460"/>
                <a:gd name="T43" fmla="*/ 1 h 583"/>
                <a:gd name="T44" fmla="*/ 1 w 460"/>
                <a:gd name="T45" fmla="*/ 1 h 583"/>
                <a:gd name="T46" fmla="*/ 1 w 460"/>
                <a:gd name="T47" fmla="*/ 1 h 583"/>
                <a:gd name="T48" fmla="*/ 1 w 460"/>
                <a:gd name="T49" fmla="*/ 1 h 583"/>
                <a:gd name="T50" fmla="*/ 1 w 460"/>
                <a:gd name="T51" fmla="*/ 1 h 583"/>
                <a:gd name="T52" fmla="*/ 1 w 460"/>
                <a:gd name="T53" fmla="*/ 1 h 583"/>
                <a:gd name="T54" fmla="*/ 1 w 460"/>
                <a:gd name="T55" fmla="*/ 1 h 583"/>
                <a:gd name="T56" fmla="*/ 1 w 460"/>
                <a:gd name="T57" fmla="*/ 1 h 583"/>
                <a:gd name="T58" fmla="*/ 1 w 460"/>
                <a:gd name="T59" fmla="*/ 1 h 583"/>
                <a:gd name="T60" fmla="*/ 1 w 460"/>
                <a:gd name="T61" fmla="*/ 1 h 583"/>
                <a:gd name="T62" fmla="*/ 1 w 460"/>
                <a:gd name="T63" fmla="*/ 1 h 583"/>
                <a:gd name="T64" fmla="*/ 1 w 460"/>
                <a:gd name="T65" fmla="*/ 1 h 583"/>
                <a:gd name="T66" fmla="*/ 1 w 460"/>
                <a:gd name="T67" fmla="*/ 1 h 583"/>
                <a:gd name="T68" fmla="*/ 1 w 460"/>
                <a:gd name="T69" fmla="*/ 1 h 583"/>
                <a:gd name="T70" fmla="*/ 1 w 460"/>
                <a:gd name="T71" fmla="*/ 1 h 583"/>
                <a:gd name="T72" fmla="*/ 1 w 460"/>
                <a:gd name="T73" fmla="*/ 1 h 583"/>
                <a:gd name="T74" fmla="*/ 1 w 460"/>
                <a:gd name="T75" fmla="*/ 0 h 583"/>
                <a:gd name="T76" fmla="*/ 1 w 460"/>
                <a:gd name="T77" fmla="*/ 1 h 583"/>
                <a:gd name="T78" fmla="*/ 1 w 460"/>
                <a:gd name="T79" fmla="*/ 1 h 583"/>
                <a:gd name="T80" fmla="*/ 1 w 460"/>
                <a:gd name="T81" fmla="*/ 1 h 583"/>
                <a:gd name="T82" fmla="*/ 1 w 460"/>
                <a:gd name="T83" fmla="*/ 1 h 583"/>
                <a:gd name="T84" fmla="*/ 1 w 460"/>
                <a:gd name="T85" fmla="*/ 1 h 583"/>
                <a:gd name="T86" fmla="*/ 1 w 460"/>
                <a:gd name="T87" fmla="*/ 1 h 583"/>
                <a:gd name="T88" fmla="*/ 1 w 460"/>
                <a:gd name="T89" fmla="*/ 1 h 583"/>
                <a:gd name="T90" fmla="*/ 1 w 460"/>
                <a:gd name="T91" fmla="*/ 1 h 583"/>
                <a:gd name="T92" fmla="*/ 1 w 460"/>
                <a:gd name="T93" fmla="*/ 1 h 583"/>
                <a:gd name="T94" fmla="*/ 1 w 460"/>
                <a:gd name="T95" fmla="*/ 1 h 583"/>
                <a:gd name="T96" fmla="*/ 1 w 460"/>
                <a:gd name="T97" fmla="*/ 1 h 583"/>
                <a:gd name="T98" fmla="*/ 1 w 460"/>
                <a:gd name="T99" fmla="*/ 1 h 583"/>
                <a:gd name="T100" fmla="*/ 1 w 460"/>
                <a:gd name="T101" fmla="*/ 1 h 583"/>
                <a:gd name="T102" fmla="*/ 1 w 460"/>
                <a:gd name="T103" fmla="*/ 1 h 583"/>
                <a:gd name="T104" fmla="*/ 1 w 460"/>
                <a:gd name="T105" fmla="*/ 1 h 583"/>
                <a:gd name="T106" fmla="*/ 0 w 460"/>
                <a:gd name="T107" fmla="*/ 1 h 583"/>
                <a:gd name="T108" fmla="*/ 0 w 460"/>
                <a:gd name="T109" fmla="*/ 1 h 5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0"/>
                <a:gd name="T166" fmla="*/ 0 h 583"/>
                <a:gd name="T167" fmla="*/ 460 w 460"/>
                <a:gd name="T168" fmla="*/ 583 h 5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0" h="583">
                  <a:moveTo>
                    <a:pt x="0" y="376"/>
                  </a:moveTo>
                  <a:lnTo>
                    <a:pt x="0" y="382"/>
                  </a:lnTo>
                  <a:lnTo>
                    <a:pt x="0" y="388"/>
                  </a:lnTo>
                  <a:lnTo>
                    <a:pt x="0" y="393"/>
                  </a:lnTo>
                  <a:lnTo>
                    <a:pt x="2" y="401"/>
                  </a:lnTo>
                  <a:lnTo>
                    <a:pt x="2" y="407"/>
                  </a:lnTo>
                  <a:lnTo>
                    <a:pt x="3" y="412"/>
                  </a:lnTo>
                  <a:lnTo>
                    <a:pt x="3" y="418"/>
                  </a:lnTo>
                  <a:lnTo>
                    <a:pt x="5" y="424"/>
                  </a:lnTo>
                  <a:lnTo>
                    <a:pt x="7" y="429"/>
                  </a:lnTo>
                  <a:lnTo>
                    <a:pt x="9" y="435"/>
                  </a:lnTo>
                  <a:lnTo>
                    <a:pt x="11" y="439"/>
                  </a:lnTo>
                  <a:lnTo>
                    <a:pt x="13" y="445"/>
                  </a:lnTo>
                  <a:lnTo>
                    <a:pt x="15" y="450"/>
                  </a:lnTo>
                  <a:lnTo>
                    <a:pt x="17" y="456"/>
                  </a:lnTo>
                  <a:lnTo>
                    <a:pt x="19" y="462"/>
                  </a:lnTo>
                  <a:lnTo>
                    <a:pt x="21" y="467"/>
                  </a:lnTo>
                  <a:lnTo>
                    <a:pt x="22" y="471"/>
                  </a:lnTo>
                  <a:lnTo>
                    <a:pt x="24" y="475"/>
                  </a:lnTo>
                  <a:lnTo>
                    <a:pt x="28" y="481"/>
                  </a:lnTo>
                  <a:lnTo>
                    <a:pt x="30" y="485"/>
                  </a:lnTo>
                  <a:lnTo>
                    <a:pt x="34" y="492"/>
                  </a:lnTo>
                  <a:lnTo>
                    <a:pt x="40" y="502"/>
                  </a:lnTo>
                  <a:lnTo>
                    <a:pt x="45" y="509"/>
                  </a:lnTo>
                  <a:lnTo>
                    <a:pt x="51" y="517"/>
                  </a:lnTo>
                  <a:lnTo>
                    <a:pt x="57" y="524"/>
                  </a:lnTo>
                  <a:lnTo>
                    <a:pt x="64" y="532"/>
                  </a:lnTo>
                  <a:lnTo>
                    <a:pt x="68" y="538"/>
                  </a:lnTo>
                  <a:lnTo>
                    <a:pt x="74" y="543"/>
                  </a:lnTo>
                  <a:lnTo>
                    <a:pt x="79" y="547"/>
                  </a:lnTo>
                  <a:lnTo>
                    <a:pt x="85" y="553"/>
                  </a:lnTo>
                  <a:lnTo>
                    <a:pt x="89" y="559"/>
                  </a:lnTo>
                  <a:lnTo>
                    <a:pt x="95" y="562"/>
                  </a:lnTo>
                  <a:lnTo>
                    <a:pt x="100" y="566"/>
                  </a:lnTo>
                  <a:lnTo>
                    <a:pt x="104" y="570"/>
                  </a:lnTo>
                  <a:lnTo>
                    <a:pt x="112" y="576"/>
                  </a:lnTo>
                  <a:lnTo>
                    <a:pt x="118" y="580"/>
                  </a:lnTo>
                  <a:lnTo>
                    <a:pt x="121" y="581"/>
                  </a:lnTo>
                  <a:lnTo>
                    <a:pt x="123" y="583"/>
                  </a:lnTo>
                  <a:lnTo>
                    <a:pt x="129" y="564"/>
                  </a:lnTo>
                  <a:lnTo>
                    <a:pt x="68" y="405"/>
                  </a:lnTo>
                  <a:lnTo>
                    <a:pt x="102" y="277"/>
                  </a:lnTo>
                  <a:lnTo>
                    <a:pt x="119" y="407"/>
                  </a:lnTo>
                  <a:lnTo>
                    <a:pt x="281" y="445"/>
                  </a:lnTo>
                  <a:lnTo>
                    <a:pt x="283" y="441"/>
                  </a:lnTo>
                  <a:lnTo>
                    <a:pt x="285" y="435"/>
                  </a:lnTo>
                  <a:lnTo>
                    <a:pt x="285" y="431"/>
                  </a:lnTo>
                  <a:lnTo>
                    <a:pt x="287" y="427"/>
                  </a:lnTo>
                  <a:lnTo>
                    <a:pt x="287" y="422"/>
                  </a:lnTo>
                  <a:lnTo>
                    <a:pt x="289" y="416"/>
                  </a:lnTo>
                  <a:lnTo>
                    <a:pt x="289" y="410"/>
                  </a:lnTo>
                  <a:lnTo>
                    <a:pt x="291" y="405"/>
                  </a:lnTo>
                  <a:lnTo>
                    <a:pt x="291" y="397"/>
                  </a:lnTo>
                  <a:lnTo>
                    <a:pt x="291" y="391"/>
                  </a:lnTo>
                  <a:lnTo>
                    <a:pt x="291" y="384"/>
                  </a:lnTo>
                  <a:lnTo>
                    <a:pt x="291" y="378"/>
                  </a:lnTo>
                  <a:lnTo>
                    <a:pt x="291" y="370"/>
                  </a:lnTo>
                  <a:lnTo>
                    <a:pt x="292" y="363"/>
                  </a:lnTo>
                  <a:lnTo>
                    <a:pt x="292" y="355"/>
                  </a:lnTo>
                  <a:lnTo>
                    <a:pt x="292" y="348"/>
                  </a:lnTo>
                  <a:lnTo>
                    <a:pt x="292" y="340"/>
                  </a:lnTo>
                  <a:lnTo>
                    <a:pt x="292" y="334"/>
                  </a:lnTo>
                  <a:lnTo>
                    <a:pt x="292" y="327"/>
                  </a:lnTo>
                  <a:lnTo>
                    <a:pt x="292" y="319"/>
                  </a:lnTo>
                  <a:lnTo>
                    <a:pt x="292" y="313"/>
                  </a:lnTo>
                  <a:lnTo>
                    <a:pt x="292" y="308"/>
                  </a:lnTo>
                  <a:lnTo>
                    <a:pt x="292" y="300"/>
                  </a:lnTo>
                  <a:lnTo>
                    <a:pt x="292" y="296"/>
                  </a:lnTo>
                  <a:lnTo>
                    <a:pt x="292" y="291"/>
                  </a:lnTo>
                  <a:lnTo>
                    <a:pt x="294" y="289"/>
                  </a:lnTo>
                  <a:lnTo>
                    <a:pt x="294" y="281"/>
                  </a:lnTo>
                  <a:lnTo>
                    <a:pt x="296" y="277"/>
                  </a:lnTo>
                  <a:lnTo>
                    <a:pt x="300" y="272"/>
                  </a:lnTo>
                  <a:lnTo>
                    <a:pt x="302" y="268"/>
                  </a:lnTo>
                  <a:lnTo>
                    <a:pt x="306" y="262"/>
                  </a:lnTo>
                  <a:lnTo>
                    <a:pt x="308" y="256"/>
                  </a:lnTo>
                  <a:lnTo>
                    <a:pt x="310" y="253"/>
                  </a:lnTo>
                  <a:lnTo>
                    <a:pt x="311" y="247"/>
                  </a:lnTo>
                  <a:lnTo>
                    <a:pt x="313" y="241"/>
                  </a:lnTo>
                  <a:lnTo>
                    <a:pt x="315" y="237"/>
                  </a:lnTo>
                  <a:lnTo>
                    <a:pt x="315" y="232"/>
                  </a:lnTo>
                  <a:lnTo>
                    <a:pt x="317" y="228"/>
                  </a:lnTo>
                  <a:lnTo>
                    <a:pt x="317" y="222"/>
                  </a:lnTo>
                  <a:lnTo>
                    <a:pt x="319" y="218"/>
                  </a:lnTo>
                  <a:lnTo>
                    <a:pt x="319" y="211"/>
                  </a:lnTo>
                  <a:lnTo>
                    <a:pt x="319" y="203"/>
                  </a:lnTo>
                  <a:lnTo>
                    <a:pt x="317" y="196"/>
                  </a:lnTo>
                  <a:lnTo>
                    <a:pt x="317" y="188"/>
                  </a:lnTo>
                  <a:lnTo>
                    <a:pt x="315" y="182"/>
                  </a:lnTo>
                  <a:lnTo>
                    <a:pt x="315" y="179"/>
                  </a:lnTo>
                  <a:lnTo>
                    <a:pt x="313" y="171"/>
                  </a:lnTo>
                  <a:lnTo>
                    <a:pt x="313" y="169"/>
                  </a:lnTo>
                  <a:lnTo>
                    <a:pt x="319" y="167"/>
                  </a:lnTo>
                  <a:lnTo>
                    <a:pt x="325" y="167"/>
                  </a:lnTo>
                  <a:lnTo>
                    <a:pt x="329" y="167"/>
                  </a:lnTo>
                  <a:lnTo>
                    <a:pt x="334" y="167"/>
                  </a:lnTo>
                  <a:lnTo>
                    <a:pt x="340" y="165"/>
                  </a:lnTo>
                  <a:lnTo>
                    <a:pt x="346" y="163"/>
                  </a:lnTo>
                  <a:lnTo>
                    <a:pt x="349" y="163"/>
                  </a:lnTo>
                  <a:lnTo>
                    <a:pt x="355" y="161"/>
                  </a:lnTo>
                  <a:lnTo>
                    <a:pt x="363" y="160"/>
                  </a:lnTo>
                  <a:lnTo>
                    <a:pt x="372" y="158"/>
                  </a:lnTo>
                  <a:lnTo>
                    <a:pt x="380" y="156"/>
                  </a:lnTo>
                  <a:lnTo>
                    <a:pt x="389" y="152"/>
                  </a:lnTo>
                  <a:lnTo>
                    <a:pt x="395" y="148"/>
                  </a:lnTo>
                  <a:lnTo>
                    <a:pt x="403" y="146"/>
                  </a:lnTo>
                  <a:lnTo>
                    <a:pt x="410" y="142"/>
                  </a:lnTo>
                  <a:lnTo>
                    <a:pt x="416" y="139"/>
                  </a:lnTo>
                  <a:lnTo>
                    <a:pt x="422" y="135"/>
                  </a:lnTo>
                  <a:lnTo>
                    <a:pt x="427" y="131"/>
                  </a:lnTo>
                  <a:lnTo>
                    <a:pt x="431" y="129"/>
                  </a:lnTo>
                  <a:lnTo>
                    <a:pt x="437" y="125"/>
                  </a:lnTo>
                  <a:lnTo>
                    <a:pt x="445" y="118"/>
                  </a:lnTo>
                  <a:lnTo>
                    <a:pt x="450" y="108"/>
                  </a:lnTo>
                  <a:lnTo>
                    <a:pt x="454" y="101"/>
                  </a:lnTo>
                  <a:lnTo>
                    <a:pt x="458" y="93"/>
                  </a:lnTo>
                  <a:lnTo>
                    <a:pt x="460" y="85"/>
                  </a:lnTo>
                  <a:lnTo>
                    <a:pt x="460" y="78"/>
                  </a:lnTo>
                  <a:lnTo>
                    <a:pt x="458" y="70"/>
                  </a:lnTo>
                  <a:lnTo>
                    <a:pt x="458" y="65"/>
                  </a:lnTo>
                  <a:lnTo>
                    <a:pt x="452" y="59"/>
                  </a:lnTo>
                  <a:lnTo>
                    <a:pt x="448" y="53"/>
                  </a:lnTo>
                  <a:lnTo>
                    <a:pt x="441" y="46"/>
                  </a:lnTo>
                  <a:lnTo>
                    <a:pt x="435" y="42"/>
                  </a:lnTo>
                  <a:lnTo>
                    <a:pt x="429" y="38"/>
                  </a:lnTo>
                  <a:lnTo>
                    <a:pt x="426" y="36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10" y="27"/>
                  </a:lnTo>
                  <a:lnTo>
                    <a:pt x="407" y="25"/>
                  </a:lnTo>
                  <a:lnTo>
                    <a:pt x="401" y="23"/>
                  </a:lnTo>
                  <a:lnTo>
                    <a:pt x="395" y="21"/>
                  </a:lnTo>
                  <a:lnTo>
                    <a:pt x="388" y="17"/>
                  </a:lnTo>
                  <a:lnTo>
                    <a:pt x="382" y="15"/>
                  </a:lnTo>
                  <a:lnTo>
                    <a:pt x="374" y="13"/>
                  </a:lnTo>
                  <a:lnTo>
                    <a:pt x="369" y="11"/>
                  </a:lnTo>
                  <a:lnTo>
                    <a:pt x="359" y="9"/>
                  </a:lnTo>
                  <a:lnTo>
                    <a:pt x="351" y="8"/>
                  </a:lnTo>
                  <a:lnTo>
                    <a:pt x="344" y="6"/>
                  </a:lnTo>
                  <a:lnTo>
                    <a:pt x="336" y="6"/>
                  </a:lnTo>
                  <a:lnTo>
                    <a:pt x="330" y="4"/>
                  </a:lnTo>
                  <a:lnTo>
                    <a:pt x="327" y="4"/>
                  </a:lnTo>
                  <a:lnTo>
                    <a:pt x="321" y="4"/>
                  </a:lnTo>
                  <a:lnTo>
                    <a:pt x="317" y="4"/>
                  </a:lnTo>
                  <a:lnTo>
                    <a:pt x="313" y="2"/>
                  </a:lnTo>
                  <a:lnTo>
                    <a:pt x="308" y="2"/>
                  </a:lnTo>
                  <a:lnTo>
                    <a:pt x="302" y="2"/>
                  </a:lnTo>
                  <a:lnTo>
                    <a:pt x="298" y="2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3" y="0"/>
                  </a:lnTo>
                  <a:lnTo>
                    <a:pt x="279" y="0"/>
                  </a:lnTo>
                  <a:lnTo>
                    <a:pt x="273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2"/>
                  </a:lnTo>
                  <a:lnTo>
                    <a:pt x="410" y="114"/>
                  </a:lnTo>
                  <a:lnTo>
                    <a:pt x="329" y="70"/>
                  </a:lnTo>
                  <a:lnTo>
                    <a:pt x="317" y="68"/>
                  </a:lnTo>
                  <a:lnTo>
                    <a:pt x="308" y="68"/>
                  </a:lnTo>
                  <a:lnTo>
                    <a:pt x="296" y="68"/>
                  </a:lnTo>
                  <a:lnTo>
                    <a:pt x="287" y="68"/>
                  </a:lnTo>
                  <a:lnTo>
                    <a:pt x="277" y="68"/>
                  </a:lnTo>
                  <a:lnTo>
                    <a:pt x="268" y="70"/>
                  </a:lnTo>
                  <a:lnTo>
                    <a:pt x="258" y="70"/>
                  </a:lnTo>
                  <a:lnTo>
                    <a:pt x="249" y="72"/>
                  </a:lnTo>
                  <a:lnTo>
                    <a:pt x="239" y="72"/>
                  </a:lnTo>
                  <a:lnTo>
                    <a:pt x="232" y="74"/>
                  </a:lnTo>
                  <a:lnTo>
                    <a:pt x="222" y="76"/>
                  </a:lnTo>
                  <a:lnTo>
                    <a:pt x="214" y="78"/>
                  </a:lnTo>
                  <a:lnTo>
                    <a:pt x="205" y="80"/>
                  </a:lnTo>
                  <a:lnTo>
                    <a:pt x="197" y="84"/>
                  </a:lnTo>
                  <a:lnTo>
                    <a:pt x="190" y="85"/>
                  </a:lnTo>
                  <a:lnTo>
                    <a:pt x="182" y="89"/>
                  </a:lnTo>
                  <a:lnTo>
                    <a:pt x="175" y="91"/>
                  </a:lnTo>
                  <a:lnTo>
                    <a:pt x="165" y="95"/>
                  </a:lnTo>
                  <a:lnTo>
                    <a:pt x="159" y="97"/>
                  </a:lnTo>
                  <a:lnTo>
                    <a:pt x="152" y="103"/>
                  </a:lnTo>
                  <a:lnTo>
                    <a:pt x="144" y="104"/>
                  </a:lnTo>
                  <a:lnTo>
                    <a:pt x="137" y="108"/>
                  </a:lnTo>
                  <a:lnTo>
                    <a:pt x="131" y="112"/>
                  </a:lnTo>
                  <a:lnTo>
                    <a:pt x="125" y="118"/>
                  </a:lnTo>
                  <a:lnTo>
                    <a:pt x="118" y="122"/>
                  </a:lnTo>
                  <a:lnTo>
                    <a:pt x="112" y="125"/>
                  </a:lnTo>
                  <a:lnTo>
                    <a:pt x="106" y="131"/>
                  </a:lnTo>
                  <a:lnTo>
                    <a:pt x="100" y="137"/>
                  </a:lnTo>
                  <a:lnTo>
                    <a:pt x="95" y="141"/>
                  </a:lnTo>
                  <a:lnTo>
                    <a:pt x="87" y="146"/>
                  </a:lnTo>
                  <a:lnTo>
                    <a:pt x="83" y="152"/>
                  </a:lnTo>
                  <a:lnTo>
                    <a:pt x="78" y="158"/>
                  </a:lnTo>
                  <a:lnTo>
                    <a:pt x="72" y="161"/>
                  </a:lnTo>
                  <a:lnTo>
                    <a:pt x="68" y="167"/>
                  </a:lnTo>
                  <a:lnTo>
                    <a:pt x="62" y="173"/>
                  </a:lnTo>
                  <a:lnTo>
                    <a:pt x="59" y="179"/>
                  </a:lnTo>
                  <a:lnTo>
                    <a:pt x="53" y="184"/>
                  </a:lnTo>
                  <a:lnTo>
                    <a:pt x="49" y="192"/>
                  </a:lnTo>
                  <a:lnTo>
                    <a:pt x="45" y="198"/>
                  </a:lnTo>
                  <a:lnTo>
                    <a:pt x="41" y="203"/>
                  </a:lnTo>
                  <a:lnTo>
                    <a:pt x="38" y="211"/>
                  </a:lnTo>
                  <a:lnTo>
                    <a:pt x="34" y="217"/>
                  </a:lnTo>
                  <a:lnTo>
                    <a:pt x="30" y="222"/>
                  </a:lnTo>
                  <a:lnTo>
                    <a:pt x="28" y="230"/>
                  </a:lnTo>
                  <a:lnTo>
                    <a:pt x="24" y="236"/>
                  </a:lnTo>
                  <a:lnTo>
                    <a:pt x="22" y="243"/>
                  </a:lnTo>
                  <a:lnTo>
                    <a:pt x="19" y="251"/>
                  </a:lnTo>
                  <a:lnTo>
                    <a:pt x="17" y="258"/>
                  </a:lnTo>
                  <a:lnTo>
                    <a:pt x="15" y="264"/>
                  </a:lnTo>
                  <a:lnTo>
                    <a:pt x="11" y="272"/>
                  </a:lnTo>
                  <a:lnTo>
                    <a:pt x="9" y="277"/>
                  </a:lnTo>
                  <a:lnTo>
                    <a:pt x="7" y="285"/>
                  </a:lnTo>
                  <a:lnTo>
                    <a:pt x="5" y="293"/>
                  </a:lnTo>
                  <a:lnTo>
                    <a:pt x="3" y="300"/>
                  </a:lnTo>
                  <a:lnTo>
                    <a:pt x="3" y="308"/>
                  </a:lnTo>
                  <a:lnTo>
                    <a:pt x="2" y="315"/>
                  </a:lnTo>
                  <a:lnTo>
                    <a:pt x="0" y="323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7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1" name="Freeform 60">
              <a:extLst>
                <a:ext uri="{FF2B5EF4-FFF2-40B4-BE49-F238E27FC236}">
                  <a16:creationId xmlns:a16="http://schemas.microsoft.com/office/drawing/2014/main" id="{C54BFF7B-D6AE-42FD-9B1E-256CED1F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222"/>
              <a:ext cx="68" cy="71"/>
            </a:xfrm>
            <a:custGeom>
              <a:avLst/>
              <a:gdLst>
                <a:gd name="T0" fmla="*/ 0 w 137"/>
                <a:gd name="T1" fmla="*/ 0 h 143"/>
                <a:gd name="T2" fmla="*/ 0 w 137"/>
                <a:gd name="T3" fmla="*/ 0 h 143"/>
                <a:gd name="T4" fmla="*/ 0 w 137"/>
                <a:gd name="T5" fmla="*/ 0 h 143"/>
                <a:gd name="T6" fmla="*/ 0 w 137"/>
                <a:gd name="T7" fmla="*/ 0 h 143"/>
                <a:gd name="T8" fmla="*/ 0 w 137"/>
                <a:gd name="T9" fmla="*/ 0 h 143"/>
                <a:gd name="T10" fmla="*/ 0 w 137"/>
                <a:gd name="T11" fmla="*/ 0 h 143"/>
                <a:gd name="T12" fmla="*/ 0 w 137"/>
                <a:gd name="T13" fmla="*/ 0 h 143"/>
                <a:gd name="T14" fmla="*/ 0 w 137"/>
                <a:gd name="T15" fmla="*/ 0 h 143"/>
                <a:gd name="T16" fmla="*/ 0 w 137"/>
                <a:gd name="T17" fmla="*/ 0 h 143"/>
                <a:gd name="T18" fmla="*/ 0 w 137"/>
                <a:gd name="T19" fmla="*/ 0 h 143"/>
                <a:gd name="T20" fmla="*/ 0 w 137"/>
                <a:gd name="T21" fmla="*/ 0 h 143"/>
                <a:gd name="T22" fmla="*/ 0 w 137"/>
                <a:gd name="T23" fmla="*/ 0 h 143"/>
                <a:gd name="T24" fmla="*/ 0 w 137"/>
                <a:gd name="T25" fmla="*/ 0 h 143"/>
                <a:gd name="T26" fmla="*/ 0 w 137"/>
                <a:gd name="T27" fmla="*/ 0 h 143"/>
                <a:gd name="T28" fmla="*/ 0 w 137"/>
                <a:gd name="T29" fmla="*/ 0 h 143"/>
                <a:gd name="T30" fmla="*/ 0 w 137"/>
                <a:gd name="T31" fmla="*/ 0 h 143"/>
                <a:gd name="T32" fmla="*/ 0 w 137"/>
                <a:gd name="T33" fmla="*/ 0 h 143"/>
                <a:gd name="T34" fmla="*/ 0 w 137"/>
                <a:gd name="T35" fmla="*/ 0 h 143"/>
                <a:gd name="T36" fmla="*/ 0 w 137"/>
                <a:gd name="T37" fmla="*/ 0 h 143"/>
                <a:gd name="T38" fmla="*/ 0 w 137"/>
                <a:gd name="T39" fmla="*/ 0 h 143"/>
                <a:gd name="T40" fmla="*/ 0 w 137"/>
                <a:gd name="T41" fmla="*/ 0 h 143"/>
                <a:gd name="T42" fmla="*/ 0 w 137"/>
                <a:gd name="T43" fmla="*/ 0 h 143"/>
                <a:gd name="T44" fmla="*/ 0 w 137"/>
                <a:gd name="T45" fmla="*/ 0 h 143"/>
                <a:gd name="T46" fmla="*/ 0 w 137"/>
                <a:gd name="T47" fmla="*/ 0 h 143"/>
                <a:gd name="T48" fmla="*/ 0 w 137"/>
                <a:gd name="T49" fmla="*/ 0 h 143"/>
                <a:gd name="T50" fmla="*/ 0 w 137"/>
                <a:gd name="T51" fmla="*/ 0 h 143"/>
                <a:gd name="T52" fmla="*/ 0 w 137"/>
                <a:gd name="T53" fmla="*/ 0 h 143"/>
                <a:gd name="T54" fmla="*/ 0 w 137"/>
                <a:gd name="T55" fmla="*/ 0 h 143"/>
                <a:gd name="T56" fmla="*/ 0 w 137"/>
                <a:gd name="T57" fmla="*/ 0 h 143"/>
                <a:gd name="T58" fmla="*/ 0 w 137"/>
                <a:gd name="T59" fmla="*/ 0 h 143"/>
                <a:gd name="T60" fmla="*/ 0 w 137"/>
                <a:gd name="T61" fmla="*/ 0 h 143"/>
                <a:gd name="T62" fmla="*/ 0 w 137"/>
                <a:gd name="T63" fmla="*/ 0 h 143"/>
                <a:gd name="T64" fmla="*/ 0 w 137"/>
                <a:gd name="T65" fmla="*/ 0 h 143"/>
                <a:gd name="T66" fmla="*/ 0 w 137"/>
                <a:gd name="T67" fmla="*/ 0 h 143"/>
                <a:gd name="T68" fmla="*/ 0 w 137"/>
                <a:gd name="T69" fmla="*/ 0 h 143"/>
                <a:gd name="T70" fmla="*/ 0 w 137"/>
                <a:gd name="T71" fmla="*/ 0 h 143"/>
                <a:gd name="T72" fmla="*/ 0 w 137"/>
                <a:gd name="T73" fmla="*/ 0 h 143"/>
                <a:gd name="T74" fmla="*/ 0 w 137"/>
                <a:gd name="T75" fmla="*/ 0 h 143"/>
                <a:gd name="T76" fmla="*/ 0 w 137"/>
                <a:gd name="T77" fmla="*/ 0 h 143"/>
                <a:gd name="T78" fmla="*/ 0 w 137"/>
                <a:gd name="T79" fmla="*/ 0 h 143"/>
                <a:gd name="T80" fmla="*/ 0 w 137"/>
                <a:gd name="T81" fmla="*/ 0 h 143"/>
                <a:gd name="T82" fmla="*/ 0 w 137"/>
                <a:gd name="T83" fmla="*/ 0 h 143"/>
                <a:gd name="T84" fmla="*/ 0 w 137"/>
                <a:gd name="T85" fmla="*/ 0 h 143"/>
                <a:gd name="T86" fmla="*/ 0 w 137"/>
                <a:gd name="T87" fmla="*/ 0 h 143"/>
                <a:gd name="T88" fmla="*/ 0 w 137"/>
                <a:gd name="T89" fmla="*/ 0 h 143"/>
                <a:gd name="T90" fmla="*/ 0 w 137"/>
                <a:gd name="T91" fmla="*/ 0 h 143"/>
                <a:gd name="T92" fmla="*/ 0 w 137"/>
                <a:gd name="T93" fmla="*/ 0 h 143"/>
                <a:gd name="T94" fmla="*/ 0 w 137"/>
                <a:gd name="T95" fmla="*/ 0 h 143"/>
                <a:gd name="T96" fmla="*/ 0 w 137"/>
                <a:gd name="T97" fmla="*/ 0 h 143"/>
                <a:gd name="T98" fmla="*/ 0 w 137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7"/>
                <a:gd name="T151" fmla="*/ 0 h 143"/>
                <a:gd name="T152" fmla="*/ 137 w 137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7" h="143">
                  <a:moveTo>
                    <a:pt x="34" y="0"/>
                  </a:moveTo>
                  <a:lnTo>
                    <a:pt x="25" y="4"/>
                  </a:lnTo>
                  <a:lnTo>
                    <a:pt x="0" y="54"/>
                  </a:lnTo>
                  <a:lnTo>
                    <a:pt x="55" y="33"/>
                  </a:lnTo>
                  <a:lnTo>
                    <a:pt x="51" y="52"/>
                  </a:lnTo>
                  <a:lnTo>
                    <a:pt x="53" y="56"/>
                  </a:lnTo>
                  <a:lnTo>
                    <a:pt x="59" y="61"/>
                  </a:lnTo>
                  <a:lnTo>
                    <a:pt x="63" y="69"/>
                  </a:lnTo>
                  <a:lnTo>
                    <a:pt x="67" y="76"/>
                  </a:lnTo>
                  <a:lnTo>
                    <a:pt x="70" y="82"/>
                  </a:lnTo>
                  <a:lnTo>
                    <a:pt x="72" y="90"/>
                  </a:lnTo>
                  <a:lnTo>
                    <a:pt x="76" y="97"/>
                  </a:lnTo>
                  <a:lnTo>
                    <a:pt x="80" y="107"/>
                  </a:lnTo>
                  <a:lnTo>
                    <a:pt x="82" y="113"/>
                  </a:lnTo>
                  <a:lnTo>
                    <a:pt x="84" y="120"/>
                  </a:lnTo>
                  <a:lnTo>
                    <a:pt x="88" y="126"/>
                  </a:lnTo>
                  <a:lnTo>
                    <a:pt x="89" y="132"/>
                  </a:lnTo>
                  <a:lnTo>
                    <a:pt x="89" y="137"/>
                  </a:lnTo>
                  <a:lnTo>
                    <a:pt x="91" y="141"/>
                  </a:lnTo>
                  <a:lnTo>
                    <a:pt x="93" y="143"/>
                  </a:lnTo>
                  <a:lnTo>
                    <a:pt x="103" y="33"/>
                  </a:lnTo>
                  <a:lnTo>
                    <a:pt x="93" y="23"/>
                  </a:lnTo>
                  <a:lnTo>
                    <a:pt x="137" y="19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4" y="19"/>
                  </a:lnTo>
                  <a:lnTo>
                    <a:pt x="84" y="23"/>
                  </a:lnTo>
                  <a:lnTo>
                    <a:pt x="84" y="29"/>
                  </a:lnTo>
                  <a:lnTo>
                    <a:pt x="84" y="33"/>
                  </a:lnTo>
                  <a:lnTo>
                    <a:pt x="84" y="37"/>
                  </a:lnTo>
                  <a:lnTo>
                    <a:pt x="84" y="40"/>
                  </a:lnTo>
                  <a:lnTo>
                    <a:pt x="84" y="46"/>
                  </a:lnTo>
                  <a:lnTo>
                    <a:pt x="82" y="52"/>
                  </a:lnTo>
                  <a:lnTo>
                    <a:pt x="78" y="48"/>
                  </a:lnTo>
                  <a:lnTo>
                    <a:pt x="70" y="42"/>
                  </a:lnTo>
                  <a:lnTo>
                    <a:pt x="67" y="38"/>
                  </a:lnTo>
                  <a:lnTo>
                    <a:pt x="63" y="35"/>
                  </a:lnTo>
                  <a:lnTo>
                    <a:pt x="59" y="29"/>
                  </a:lnTo>
                  <a:lnTo>
                    <a:pt x="55" y="25"/>
                  </a:lnTo>
                  <a:lnTo>
                    <a:pt x="49" y="21"/>
                  </a:lnTo>
                  <a:lnTo>
                    <a:pt x="48" y="16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2" name="Freeform 61">
              <a:extLst>
                <a:ext uri="{FF2B5EF4-FFF2-40B4-BE49-F238E27FC236}">
                  <a16:creationId xmlns:a16="http://schemas.microsoft.com/office/drawing/2014/main" id="{40F7BE9F-D2A3-EBB8-FC48-E8F7C95B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478"/>
              <a:ext cx="24" cy="75"/>
            </a:xfrm>
            <a:custGeom>
              <a:avLst/>
              <a:gdLst>
                <a:gd name="T0" fmla="*/ 1 w 48"/>
                <a:gd name="T1" fmla="*/ 1 h 150"/>
                <a:gd name="T2" fmla="*/ 1 w 48"/>
                <a:gd name="T3" fmla="*/ 1 h 150"/>
                <a:gd name="T4" fmla="*/ 1 w 48"/>
                <a:gd name="T5" fmla="*/ 1 h 150"/>
                <a:gd name="T6" fmla="*/ 1 w 48"/>
                <a:gd name="T7" fmla="*/ 1 h 150"/>
                <a:gd name="T8" fmla="*/ 1 w 48"/>
                <a:gd name="T9" fmla="*/ 1 h 150"/>
                <a:gd name="T10" fmla="*/ 1 w 48"/>
                <a:gd name="T11" fmla="*/ 1 h 150"/>
                <a:gd name="T12" fmla="*/ 1 w 48"/>
                <a:gd name="T13" fmla="*/ 1 h 150"/>
                <a:gd name="T14" fmla="*/ 1 w 48"/>
                <a:gd name="T15" fmla="*/ 1 h 150"/>
                <a:gd name="T16" fmla="*/ 1 w 48"/>
                <a:gd name="T17" fmla="*/ 1 h 150"/>
                <a:gd name="T18" fmla="*/ 1 w 48"/>
                <a:gd name="T19" fmla="*/ 0 h 150"/>
                <a:gd name="T20" fmla="*/ 0 w 48"/>
                <a:gd name="T21" fmla="*/ 0 h 150"/>
                <a:gd name="T22" fmla="*/ 1 w 48"/>
                <a:gd name="T23" fmla="*/ 1 h 150"/>
                <a:gd name="T24" fmla="*/ 1 w 48"/>
                <a:gd name="T25" fmla="*/ 1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50"/>
                <a:gd name="T41" fmla="*/ 48 w 48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50">
                  <a:moveTo>
                    <a:pt x="8" y="150"/>
                  </a:moveTo>
                  <a:lnTo>
                    <a:pt x="8" y="150"/>
                  </a:lnTo>
                  <a:lnTo>
                    <a:pt x="11" y="148"/>
                  </a:lnTo>
                  <a:lnTo>
                    <a:pt x="17" y="146"/>
                  </a:lnTo>
                  <a:lnTo>
                    <a:pt x="25" y="144"/>
                  </a:lnTo>
                  <a:lnTo>
                    <a:pt x="31" y="140"/>
                  </a:lnTo>
                  <a:lnTo>
                    <a:pt x="38" y="138"/>
                  </a:lnTo>
                  <a:lnTo>
                    <a:pt x="44" y="136"/>
                  </a:lnTo>
                  <a:lnTo>
                    <a:pt x="48" y="13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8" y="150"/>
                  </a:lnTo>
                  <a:close/>
                </a:path>
              </a:pathLst>
            </a:custGeom>
            <a:solidFill>
              <a:srgbClr val="2E6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3" name="Freeform 62">
              <a:extLst>
                <a:ext uri="{FF2B5EF4-FFF2-40B4-BE49-F238E27FC236}">
                  <a16:creationId xmlns:a16="http://schemas.microsoft.com/office/drawing/2014/main" id="{1201C7C1-718E-9568-163C-BD8BA2F5A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2308"/>
              <a:ext cx="35" cy="131"/>
            </a:xfrm>
            <a:custGeom>
              <a:avLst/>
              <a:gdLst>
                <a:gd name="T0" fmla="*/ 1 w 70"/>
                <a:gd name="T1" fmla="*/ 0 h 263"/>
                <a:gd name="T2" fmla="*/ 1 w 70"/>
                <a:gd name="T3" fmla="*/ 0 h 263"/>
                <a:gd name="T4" fmla="*/ 1 w 70"/>
                <a:gd name="T5" fmla="*/ 0 h 263"/>
                <a:gd name="T6" fmla="*/ 1 w 70"/>
                <a:gd name="T7" fmla="*/ 0 h 263"/>
                <a:gd name="T8" fmla="*/ 1 w 70"/>
                <a:gd name="T9" fmla="*/ 0 h 263"/>
                <a:gd name="T10" fmla="*/ 1 w 70"/>
                <a:gd name="T11" fmla="*/ 0 h 263"/>
                <a:gd name="T12" fmla="*/ 1 w 70"/>
                <a:gd name="T13" fmla="*/ 0 h 263"/>
                <a:gd name="T14" fmla="*/ 1 w 70"/>
                <a:gd name="T15" fmla="*/ 0 h 263"/>
                <a:gd name="T16" fmla="*/ 1 w 70"/>
                <a:gd name="T17" fmla="*/ 0 h 263"/>
                <a:gd name="T18" fmla="*/ 1 w 70"/>
                <a:gd name="T19" fmla="*/ 0 h 263"/>
                <a:gd name="T20" fmla="*/ 1 w 70"/>
                <a:gd name="T21" fmla="*/ 0 h 263"/>
                <a:gd name="T22" fmla="*/ 1 w 70"/>
                <a:gd name="T23" fmla="*/ 0 h 263"/>
                <a:gd name="T24" fmla="*/ 1 w 70"/>
                <a:gd name="T25" fmla="*/ 0 h 263"/>
                <a:gd name="T26" fmla="*/ 1 w 70"/>
                <a:gd name="T27" fmla="*/ 0 h 263"/>
                <a:gd name="T28" fmla="*/ 1 w 70"/>
                <a:gd name="T29" fmla="*/ 0 h 263"/>
                <a:gd name="T30" fmla="*/ 1 w 70"/>
                <a:gd name="T31" fmla="*/ 0 h 263"/>
                <a:gd name="T32" fmla="*/ 1 w 70"/>
                <a:gd name="T33" fmla="*/ 0 h 263"/>
                <a:gd name="T34" fmla="*/ 1 w 70"/>
                <a:gd name="T35" fmla="*/ 0 h 263"/>
                <a:gd name="T36" fmla="*/ 1 w 70"/>
                <a:gd name="T37" fmla="*/ 0 h 263"/>
                <a:gd name="T38" fmla="*/ 1 w 70"/>
                <a:gd name="T39" fmla="*/ 0 h 263"/>
                <a:gd name="T40" fmla="*/ 1 w 70"/>
                <a:gd name="T41" fmla="*/ 0 h 263"/>
                <a:gd name="T42" fmla="*/ 1 w 70"/>
                <a:gd name="T43" fmla="*/ 0 h 263"/>
                <a:gd name="T44" fmla="*/ 1 w 70"/>
                <a:gd name="T45" fmla="*/ 0 h 263"/>
                <a:gd name="T46" fmla="*/ 1 w 70"/>
                <a:gd name="T47" fmla="*/ 0 h 263"/>
                <a:gd name="T48" fmla="*/ 1 w 70"/>
                <a:gd name="T49" fmla="*/ 0 h 263"/>
                <a:gd name="T50" fmla="*/ 1 w 70"/>
                <a:gd name="T51" fmla="*/ 0 h 263"/>
                <a:gd name="T52" fmla="*/ 0 w 70"/>
                <a:gd name="T53" fmla="*/ 0 h 263"/>
                <a:gd name="T54" fmla="*/ 0 w 70"/>
                <a:gd name="T55" fmla="*/ 0 h 263"/>
                <a:gd name="T56" fmla="*/ 0 w 70"/>
                <a:gd name="T57" fmla="*/ 0 h 263"/>
                <a:gd name="T58" fmla="*/ 1 w 70"/>
                <a:gd name="T59" fmla="*/ 0 h 263"/>
                <a:gd name="T60" fmla="*/ 1 w 70"/>
                <a:gd name="T61" fmla="*/ 0 h 263"/>
                <a:gd name="T62" fmla="*/ 1 w 70"/>
                <a:gd name="T63" fmla="*/ 0 h 263"/>
                <a:gd name="T64" fmla="*/ 1 w 70"/>
                <a:gd name="T65" fmla="*/ 0 h 263"/>
                <a:gd name="T66" fmla="*/ 1 w 70"/>
                <a:gd name="T67" fmla="*/ 0 h 263"/>
                <a:gd name="T68" fmla="*/ 1 w 70"/>
                <a:gd name="T69" fmla="*/ 0 h 263"/>
                <a:gd name="T70" fmla="*/ 1 w 70"/>
                <a:gd name="T71" fmla="*/ 0 h 263"/>
                <a:gd name="T72" fmla="*/ 1 w 70"/>
                <a:gd name="T73" fmla="*/ 0 h 263"/>
                <a:gd name="T74" fmla="*/ 1 w 70"/>
                <a:gd name="T75" fmla="*/ 0 h 263"/>
                <a:gd name="T76" fmla="*/ 1 w 70"/>
                <a:gd name="T77" fmla="*/ 0 h 263"/>
                <a:gd name="T78" fmla="*/ 1 w 70"/>
                <a:gd name="T79" fmla="*/ 0 h 263"/>
                <a:gd name="T80" fmla="*/ 1 w 70"/>
                <a:gd name="T81" fmla="*/ 0 h 263"/>
                <a:gd name="T82" fmla="*/ 1 w 70"/>
                <a:gd name="T83" fmla="*/ 0 h 263"/>
                <a:gd name="T84" fmla="*/ 1 w 70"/>
                <a:gd name="T85" fmla="*/ 0 h 263"/>
                <a:gd name="T86" fmla="*/ 1 w 70"/>
                <a:gd name="T87" fmla="*/ 0 h 263"/>
                <a:gd name="T88" fmla="*/ 1 w 70"/>
                <a:gd name="T89" fmla="*/ 0 h 263"/>
                <a:gd name="T90" fmla="*/ 1 w 70"/>
                <a:gd name="T91" fmla="*/ 0 h 263"/>
                <a:gd name="T92" fmla="*/ 1 w 70"/>
                <a:gd name="T93" fmla="*/ 0 h 263"/>
                <a:gd name="T94" fmla="*/ 1 w 70"/>
                <a:gd name="T95" fmla="*/ 0 h 263"/>
                <a:gd name="T96" fmla="*/ 1 w 70"/>
                <a:gd name="T97" fmla="*/ 0 h 263"/>
                <a:gd name="T98" fmla="*/ 1 w 70"/>
                <a:gd name="T99" fmla="*/ 0 h 263"/>
                <a:gd name="T100" fmla="*/ 1 w 70"/>
                <a:gd name="T101" fmla="*/ 0 h 263"/>
                <a:gd name="T102" fmla="*/ 1 w 70"/>
                <a:gd name="T103" fmla="*/ 0 h 263"/>
                <a:gd name="T104" fmla="*/ 1 w 70"/>
                <a:gd name="T105" fmla="*/ 0 h 263"/>
                <a:gd name="T106" fmla="*/ 1 w 70"/>
                <a:gd name="T107" fmla="*/ 0 h 263"/>
                <a:gd name="T108" fmla="*/ 1 w 70"/>
                <a:gd name="T109" fmla="*/ 0 h 2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"/>
                <a:gd name="T166" fmla="*/ 0 h 263"/>
                <a:gd name="T167" fmla="*/ 70 w 70"/>
                <a:gd name="T168" fmla="*/ 263 h 2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" h="263">
                  <a:moveTo>
                    <a:pt x="64" y="0"/>
                  </a:moveTo>
                  <a:lnTo>
                    <a:pt x="9" y="175"/>
                  </a:lnTo>
                  <a:lnTo>
                    <a:pt x="24" y="158"/>
                  </a:lnTo>
                  <a:lnTo>
                    <a:pt x="70" y="263"/>
                  </a:lnTo>
                  <a:lnTo>
                    <a:pt x="70" y="261"/>
                  </a:lnTo>
                  <a:lnTo>
                    <a:pt x="68" y="259"/>
                  </a:lnTo>
                  <a:lnTo>
                    <a:pt x="64" y="257"/>
                  </a:lnTo>
                  <a:lnTo>
                    <a:pt x="61" y="253"/>
                  </a:lnTo>
                  <a:lnTo>
                    <a:pt x="55" y="249"/>
                  </a:lnTo>
                  <a:lnTo>
                    <a:pt x="49" y="244"/>
                  </a:lnTo>
                  <a:lnTo>
                    <a:pt x="43" y="238"/>
                  </a:lnTo>
                  <a:lnTo>
                    <a:pt x="38" y="232"/>
                  </a:lnTo>
                  <a:lnTo>
                    <a:pt x="32" y="223"/>
                  </a:lnTo>
                  <a:lnTo>
                    <a:pt x="24" y="215"/>
                  </a:lnTo>
                  <a:lnTo>
                    <a:pt x="23" y="209"/>
                  </a:lnTo>
                  <a:lnTo>
                    <a:pt x="19" y="206"/>
                  </a:lnTo>
                  <a:lnTo>
                    <a:pt x="17" y="202"/>
                  </a:lnTo>
                  <a:lnTo>
                    <a:pt x="15" y="198"/>
                  </a:lnTo>
                  <a:lnTo>
                    <a:pt x="11" y="192"/>
                  </a:lnTo>
                  <a:lnTo>
                    <a:pt x="9" y="187"/>
                  </a:lnTo>
                  <a:lnTo>
                    <a:pt x="7" y="181"/>
                  </a:lnTo>
                  <a:lnTo>
                    <a:pt x="5" y="177"/>
                  </a:lnTo>
                  <a:lnTo>
                    <a:pt x="4" y="171"/>
                  </a:lnTo>
                  <a:lnTo>
                    <a:pt x="4" y="166"/>
                  </a:lnTo>
                  <a:lnTo>
                    <a:pt x="2" y="160"/>
                  </a:lnTo>
                  <a:lnTo>
                    <a:pt x="2" y="156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2" y="124"/>
                  </a:lnTo>
                  <a:lnTo>
                    <a:pt x="4" y="116"/>
                  </a:lnTo>
                  <a:lnTo>
                    <a:pt x="5" y="111"/>
                  </a:lnTo>
                  <a:lnTo>
                    <a:pt x="9" y="105"/>
                  </a:lnTo>
                  <a:lnTo>
                    <a:pt x="11" y="97"/>
                  </a:lnTo>
                  <a:lnTo>
                    <a:pt x="13" y="90"/>
                  </a:lnTo>
                  <a:lnTo>
                    <a:pt x="15" y="84"/>
                  </a:lnTo>
                  <a:lnTo>
                    <a:pt x="19" y="78"/>
                  </a:lnTo>
                  <a:lnTo>
                    <a:pt x="21" y="71"/>
                  </a:lnTo>
                  <a:lnTo>
                    <a:pt x="24" y="65"/>
                  </a:lnTo>
                  <a:lnTo>
                    <a:pt x="28" y="59"/>
                  </a:lnTo>
                  <a:lnTo>
                    <a:pt x="30" y="54"/>
                  </a:lnTo>
                  <a:lnTo>
                    <a:pt x="34" y="48"/>
                  </a:lnTo>
                  <a:lnTo>
                    <a:pt x="36" y="42"/>
                  </a:lnTo>
                  <a:lnTo>
                    <a:pt x="40" y="36"/>
                  </a:lnTo>
                  <a:lnTo>
                    <a:pt x="42" y="31"/>
                  </a:lnTo>
                  <a:lnTo>
                    <a:pt x="45" y="27"/>
                  </a:lnTo>
                  <a:lnTo>
                    <a:pt x="47" y="21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59" y="8"/>
                  </a:lnTo>
                  <a:lnTo>
                    <a:pt x="6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6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4" name="Freeform 63">
              <a:extLst>
                <a:ext uri="{FF2B5EF4-FFF2-40B4-BE49-F238E27FC236}">
                  <a16:creationId xmlns:a16="http://schemas.microsoft.com/office/drawing/2014/main" id="{892D6894-4913-6C05-78B0-A9E2C3E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448"/>
              <a:ext cx="16" cy="17"/>
            </a:xfrm>
            <a:custGeom>
              <a:avLst/>
              <a:gdLst>
                <a:gd name="T0" fmla="*/ 1 w 30"/>
                <a:gd name="T1" fmla="*/ 0 h 34"/>
                <a:gd name="T2" fmla="*/ 0 w 30"/>
                <a:gd name="T3" fmla="*/ 1 h 34"/>
                <a:gd name="T4" fmla="*/ 1 w 30"/>
                <a:gd name="T5" fmla="*/ 1 h 34"/>
                <a:gd name="T6" fmla="*/ 1 w 30"/>
                <a:gd name="T7" fmla="*/ 1 h 34"/>
                <a:gd name="T8" fmla="*/ 1 w 30"/>
                <a:gd name="T9" fmla="*/ 0 h 34"/>
                <a:gd name="T10" fmla="*/ 1 w 3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4"/>
                <a:gd name="T20" fmla="*/ 30 w 3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4">
                  <a:moveTo>
                    <a:pt x="23" y="0"/>
                  </a:moveTo>
                  <a:lnTo>
                    <a:pt x="0" y="11"/>
                  </a:lnTo>
                  <a:lnTo>
                    <a:pt x="23" y="34"/>
                  </a:lnTo>
                  <a:lnTo>
                    <a:pt x="30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5" name="Freeform 64">
              <a:extLst>
                <a:ext uri="{FF2B5EF4-FFF2-40B4-BE49-F238E27FC236}">
                  <a16:creationId xmlns:a16="http://schemas.microsoft.com/office/drawing/2014/main" id="{8BC0713D-266B-72A7-2FD4-43560BEE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159"/>
              <a:ext cx="24" cy="41"/>
            </a:xfrm>
            <a:custGeom>
              <a:avLst/>
              <a:gdLst>
                <a:gd name="T0" fmla="*/ 1 w 48"/>
                <a:gd name="T1" fmla="*/ 1 h 82"/>
                <a:gd name="T2" fmla="*/ 1 w 48"/>
                <a:gd name="T3" fmla="*/ 1 h 82"/>
                <a:gd name="T4" fmla="*/ 1 w 48"/>
                <a:gd name="T5" fmla="*/ 1 h 82"/>
                <a:gd name="T6" fmla="*/ 1 w 48"/>
                <a:gd name="T7" fmla="*/ 1 h 82"/>
                <a:gd name="T8" fmla="*/ 1 w 48"/>
                <a:gd name="T9" fmla="*/ 1 h 82"/>
                <a:gd name="T10" fmla="*/ 1 w 48"/>
                <a:gd name="T11" fmla="*/ 1 h 82"/>
                <a:gd name="T12" fmla="*/ 1 w 48"/>
                <a:gd name="T13" fmla="*/ 0 h 82"/>
                <a:gd name="T14" fmla="*/ 1 w 48"/>
                <a:gd name="T15" fmla="*/ 0 h 82"/>
                <a:gd name="T16" fmla="*/ 1 w 48"/>
                <a:gd name="T17" fmla="*/ 1 h 82"/>
                <a:gd name="T18" fmla="*/ 0 w 48"/>
                <a:gd name="T19" fmla="*/ 1 h 82"/>
                <a:gd name="T20" fmla="*/ 1 w 48"/>
                <a:gd name="T21" fmla="*/ 1 h 82"/>
                <a:gd name="T22" fmla="*/ 1 w 48"/>
                <a:gd name="T23" fmla="*/ 1 h 82"/>
                <a:gd name="T24" fmla="*/ 1 w 48"/>
                <a:gd name="T25" fmla="*/ 1 h 82"/>
                <a:gd name="T26" fmla="*/ 1 w 48"/>
                <a:gd name="T27" fmla="*/ 1 h 82"/>
                <a:gd name="T28" fmla="*/ 1 w 48"/>
                <a:gd name="T29" fmla="*/ 1 h 82"/>
                <a:gd name="T30" fmla="*/ 1 w 48"/>
                <a:gd name="T31" fmla="*/ 1 h 82"/>
                <a:gd name="T32" fmla="*/ 1 w 48"/>
                <a:gd name="T33" fmla="*/ 1 h 82"/>
                <a:gd name="T34" fmla="*/ 1 w 48"/>
                <a:gd name="T35" fmla="*/ 1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82"/>
                <a:gd name="T56" fmla="*/ 48 w 48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82">
                  <a:moveTo>
                    <a:pt x="35" y="82"/>
                  </a:moveTo>
                  <a:lnTo>
                    <a:pt x="48" y="76"/>
                  </a:lnTo>
                  <a:lnTo>
                    <a:pt x="48" y="53"/>
                  </a:lnTo>
                  <a:lnTo>
                    <a:pt x="27" y="27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21" y="30"/>
                  </a:lnTo>
                  <a:lnTo>
                    <a:pt x="12" y="40"/>
                  </a:lnTo>
                  <a:lnTo>
                    <a:pt x="29" y="61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6" name="Freeform 65">
              <a:extLst>
                <a:ext uri="{FF2B5EF4-FFF2-40B4-BE49-F238E27FC236}">
                  <a16:creationId xmlns:a16="http://schemas.microsoft.com/office/drawing/2014/main" id="{F58372D7-83F9-5721-3E5D-2FDD6BAC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" y="2175"/>
              <a:ext cx="15" cy="9"/>
            </a:xfrm>
            <a:custGeom>
              <a:avLst/>
              <a:gdLst>
                <a:gd name="T0" fmla="*/ 1 w 30"/>
                <a:gd name="T1" fmla="*/ 1 h 17"/>
                <a:gd name="T2" fmla="*/ 1 w 30"/>
                <a:gd name="T3" fmla="*/ 0 h 17"/>
                <a:gd name="T4" fmla="*/ 0 w 30"/>
                <a:gd name="T5" fmla="*/ 0 h 17"/>
                <a:gd name="T6" fmla="*/ 1 w 30"/>
                <a:gd name="T7" fmla="*/ 1 h 17"/>
                <a:gd name="T8" fmla="*/ 1 w 30"/>
                <a:gd name="T9" fmla="*/ 1 h 17"/>
                <a:gd name="T10" fmla="*/ 1 w 30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7"/>
                <a:gd name="T20" fmla="*/ 30 w 3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7">
                  <a:moveTo>
                    <a:pt x="30" y="17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7" name="Freeform 66">
              <a:extLst>
                <a:ext uri="{FF2B5EF4-FFF2-40B4-BE49-F238E27FC236}">
                  <a16:creationId xmlns:a16="http://schemas.microsoft.com/office/drawing/2014/main" id="{09301D92-08DF-E9C5-97C5-A2C52681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2181"/>
              <a:ext cx="9" cy="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w 1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5"/>
                <a:gd name="T20" fmla="*/ 19 w 1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5">
                  <a:moveTo>
                    <a:pt x="0" y="0"/>
                  </a:moveTo>
                  <a:lnTo>
                    <a:pt x="0" y="5"/>
                  </a:lnTo>
                  <a:lnTo>
                    <a:pt x="16" y="15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8" name="Freeform 67">
              <a:extLst>
                <a:ext uri="{FF2B5EF4-FFF2-40B4-BE49-F238E27FC236}">
                  <a16:creationId xmlns:a16="http://schemas.microsoft.com/office/drawing/2014/main" id="{A63772EA-954D-522A-4080-04B2FBDB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882"/>
              <a:ext cx="358" cy="159"/>
            </a:xfrm>
            <a:custGeom>
              <a:avLst/>
              <a:gdLst>
                <a:gd name="T0" fmla="*/ 0 w 717"/>
                <a:gd name="T1" fmla="*/ 1 h 317"/>
                <a:gd name="T2" fmla="*/ 0 w 717"/>
                <a:gd name="T3" fmla="*/ 1 h 317"/>
                <a:gd name="T4" fmla="*/ 0 w 717"/>
                <a:gd name="T5" fmla="*/ 1 h 317"/>
                <a:gd name="T6" fmla="*/ 0 w 717"/>
                <a:gd name="T7" fmla="*/ 1 h 317"/>
                <a:gd name="T8" fmla="*/ 0 w 717"/>
                <a:gd name="T9" fmla="*/ 1 h 317"/>
                <a:gd name="T10" fmla="*/ 0 w 717"/>
                <a:gd name="T11" fmla="*/ 1 h 317"/>
                <a:gd name="T12" fmla="*/ 0 w 717"/>
                <a:gd name="T13" fmla="*/ 1 h 317"/>
                <a:gd name="T14" fmla="*/ 0 w 717"/>
                <a:gd name="T15" fmla="*/ 1 h 317"/>
                <a:gd name="T16" fmla="*/ 0 w 717"/>
                <a:gd name="T17" fmla="*/ 1 h 317"/>
                <a:gd name="T18" fmla="*/ 0 w 717"/>
                <a:gd name="T19" fmla="*/ 1 h 317"/>
                <a:gd name="T20" fmla="*/ 0 w 717"/>
                <a:gd name="T21" fmla="*/ 1 h 317"/>
                <a:gd name="T22" fmla="*/ 0 w 717"/>
                <a:gd name="T23" fmla="*/ 1 h 317"/>
                <a:gd name="T24" fmla="*/ 0 w 717"/>
                <a:gd name="T25" fmla="*/ 1 h 317"/>
                <a:gd name="T26" fmla="*/ 0 w 717"/>
                <a:gd name="T27" fmla="*/ 1 h 317"/>
                <a:gd name="T28" fmla="*/ 0 w 717"/>
                <a:gd name="T29" fmla="*/ 1 h 317"/>
                <a:gd name="T30" fmla="*/ 0 w 717"/>
                <a:gd name="T31" fmla="*/ 1 h 317"/>
                <a:gd name="T32" fmla="*/ 0 w 717"/>
                <a:gd name="T33" fmla="*/ 1 h 317"/>
                <a:gd name="T34" fmla="*/ 0 w 717"/>
                <a:gd name="T35" fmla="*/ 1 h 317"/>
                <a:gd name="T36" fmla="*/ 0 w 717"/>
                <a:gd name="T37" fmla="*/ 1 h 317"/>
                <a:gd name="T38" fmla="*/ 0 w 717"/>
                <a:gd name="T39" fmla="*/ 1 h 317"/>
                <a:gd name="T40" fmla="*/ 0 w 717"/>
                <a:gd name="T41" fmla="*/ 1 h 317"/>
                <a:gd name="T42" fmla="*/ 0 w 717"/>
                <a:gd name="T43" fmla="*/ 1 h 317"/>
                <a:gd name="T44" fmla="*/ 0 w 717"/>
                <a:gd name="T45" fmla="*/ 1 h 317"/>
                <a:gd name="T46" fmla="*/ 0 w 717"/>
                <a:gd name="T47" fmla="*/ 1 h 317"/>
                <a:gd name="T48" fmla="*/ 0 w 717"/>
                <a:gd name="T49" fmla="*/ 1 h 317"/>
                <a:gd name="T50" fmla="*/ 0 w 717"/>
                <a:gd name="T51" fmla="*/ 1 h 317"/>
                <a:gd name="T52" fmla="*/ 0 w 717"/>
                <a:gd name="T53" fmla="*/ 1 h 317"/>
                <a:gd name="T54" fmla="*/ 0 w 717"/>
                <a:gd name="T55" fmla="*/ 1 h 317"/>
                <a:gd name="T56" fmla="*/ 0 w 717"/>
                <a:gd name="T57" fmla="*/ 1 h 317"/>
                <a:gd name="T58" fmla="*/ 0 w 717"/>
                <a:gd name="T59" fmla="*/ 0 h 317"/>
                <a:gd name="T60" fmla="*/ 0 w 717"/>
                <a:gd name="T61" fmla="*/ 1 h 317"/>
                <a:gd name="T62" fmla="*/ 0 w 717"/>
                <a:gd name="T63" fmla="*/ 1 h 317"/>
                <a:gd name="T64" fmla="*/ 0 w 717"/>
                <a:gd name="T65" fmla="*/ 1 h 317"/>
                <a:gd name="T66" fmla="*/ 0 w 717"/>
                <a:gd name="T67" fmla="*/ 1 h 317"/>
                <a:gd name="T68" fmla="*/ 0 w 717"/>
                <a:gd name="T69" fmla="*/ 1 h 317"/>
                <a:gd name="T70" fmla="*/ 0 w 717"/>
                <a:gd name="T71" fmla="*/ 1 h 317"/>
                <a:gd name="T72" fmla="*/ 0 w 717"/>
                <a:gd name="T73" fmla="*/ 1 h 317"/>
                <a:gd name="T74" fmla="*/ 0 w 717"/>
                <a:gd name="T75" fmla="*/ 1 h 317"/>
                <a:gd name="T76" fmla="*/ 0 w 717"/>
                <a:gd name="T77" fmla="*/ 1 h 317"/>
                <a:gd name="T78" fmla="*/ 0 w 717"/>
                <a:gd name="T79" fmla="*/ 1 h 317"/>
                <a:gd name="T80" fmla="*/ 0 w 717"/>
                <a:gd name="T81" fmla="*/ 1 h 317"/>
                <a:gd name="T82" fmla="*/ 0 w 717"/>
                <a:gd name="T83" fmla="*/ 1 h 317"/>
                <a:gd name="T84" fmla="*/ 0 w 717"/>
                <a:gd name="T85" fmla="*/ 1 h 3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7"/>
                <a:gd name="T130" fmla="*/ 0 h 317"/>
                <a:gd name="T131" fmla="*/ 717 w 717"/>
                <a:gd name="T132" fmla="*/ 317 h 3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7" h="317">
                  <a:moveTo>
                    <a:pt x="165" y="48"/>
                  </a:moveTo>
                  <a:lnTo>
                    <a:pt x="40" y="165"/>
                  </a:lnTo>
                  <a:lnTo>
                    <a:pt x="34" y="167"/>
                  </a:lnTo>
                  <a:lnTo>
                    <a:pt x="30" y="171"/>
                  </a:lnTo>
                  <a:lnTo>
                    <a:pt x="25" y="175"/>
                  </a:lnTo>
                  <a:lnTo>
                    <a:pt x="23" y="179"/>
                  </a:lnTo>
                  <a:lnTo>
                    <a:pt x="15" y="186"/>
                  </a:lnTo>
                  <a:lnTo>
                    <a:pt x="11" y="194"/>
                  </a:lnTo>
                  <a:lnTo>
                    <a:pt x="6" y="202"/>
                  </a:lnTo>
                  <a:lnTo>
                    <a:pt x="4" y="209"/>
                  </a:lnTo>
                  <a:lnTo>
                    <a:pt x="0" y="217"/>
                  </a:lnTo>
                  <a:lnTo>
                    <a:pt x="0" y="224"/>
                  </a:lnTo>
                  <a:lnTo>
                    <a:pt x="0" y="230"/>
                  </a:lnTo>
                  <a:lnTo>
                    <a:pt x="2" y="238"/>
                  </a:lnTo>
                  <a:lnTo>
                    <a:pt x="4" y="243"/>
                  </a:lnTo>
                  <a:lnTo>
                    <a:pt x="10" y="249"/>
                  </a:lnTo>
                  <a:lnTo>
                    <a:pt x="13" y="253"/>
                  </a:lnTo>
                  <a:lnTo>
                    <a:pt x="21" y="257"/>
                  </a:lnTo>
                  <a:lnTo>
                    <a:pt x="25" y="257"/>
                  </a:lnTo>
                  <a:lnTo>
                    <a:pt x="29" y="259"/>
                  </a:lnTo>
                  <a:lnTo>
                    <a:pt x="34" y="260"/>
                  </a:lnTo>
                  <a:lnTo>
                    <a:pt x="38" y="260"/>
                  </a:lnTo>
                  <a:lnTo>
                    <a:pt x="422" y="314"/>
                  </a:lnTo>
                  <a:lnTo>
                    <a:pt x="430" y="314"/>
                  </a:lnTo>
                  <a:lnTo>
                    <a:pt x="435" y="316"/>
                  </a:lnTo>
                  <a:lnTo>
                    <a:pt x="443" y="316"/>
                  </a:lnTo>
                  <a:lnTo>
                    <a:pt x="451" y="317"/>
                  </a:lnTo>
                  <a:lnTo>
                    <a:pt x="456" y="316"/>
                  </a:lnTo>
                  <a:lnTo>
                    <a:pt x="462" y="316"/>
                  </a:lnTo>
                  <a:lnTo>
                    <a:pt x="468" y="316"/>
                  </a:lnTo>
                  <a:lnTo>
                    <a:pt x="475" y="316"/>
                  </a:lnTo>
                  <a:lnTo>
                    <a:pt x="479" y="314"/>
                  </a:lnTo>
                  <a:lnTo>
                    <a:pt x="485" y="312"/>
                  </a:lnTo>
                  <a:lnTo>
                    <a:pt x="491" y="310"/>
                  </a:lnTo>
                  <a:lnTo>
                    <a:pt x="496" y="308"/>
                  </a:lnTo>
                  <a:lnTo>
                    <a:pt x="500" y="306"/>
                  </a:lnTo>
                  <a:lnTo>
                    <a:pt x="506" y="304"/>
                  </a:lnTo>
                  <a:lnTo>
                    <a:pt x="510" y="300"/>
                  </a:lnTo>
                  <a:lnTo>
                    <a:pt x="513" y="298"/>
                  </a:lnTo>
                  <a:lnTo>
                    <a:pt x="709" y="110"/>
                  </a:lnTo>
                  <a:lnTo>
                    <a:pt x="713" y="103"/>
                  </a:lnTo>
                  <a:lnTo>
                    <a:pt x="715" y="95"/>
                  </a:lnTo>
                  <a:lnTo>
                    <a:pt x="717" y="88"/>
                  </a:lnTo>
                  <a:lnTo>
                    <a:pt x="717" y="80"/>
                  </a:lnTo>
                  <a:lnTo>
                    <a:pt x="715" y="74"/>
                  </a:lnTo>
                  <a:lnTo>
                    <a:pt x="711" y="69"/>
                  </a:lnTo>
                  <a:lnTo>
                    <a:pt x="707" y="63"/>
                  </a:lnTo>
                  <a:lnTo>
                    <a:pt x="704" y="57"/>
                  </a:lnTo>
                  <a:lnTo>
                    <a:pt x="698" y="51"/>
                  </a:lnTo>
                  <a:lnTo>
                    <a:pt x="690" y="48"/>
                  </a:lnTo>
                  <a:lnTo>
                    <a:pt x="683" y="42"/>
                  </a:lnTo>
                  <a:lnTo>
                    <a:pt x="677" y="40"/>
                  </a:lnTo>
                  <a:lnTo>
                    <a:pt x="669" y="36"/>
                  </a:lnTo>
                  <a:lnTo>
                    <a:pt x="660" y="32"/>
                  </a:lnTo>
                  <a:lnTo>
                    <a:pt x="652" y="31"/>
                  </a:lnTo>
                  <a:lnTo>
                    <a:pt x="645" y="29"/>
                  </a:lnTo>
                  <a:lnTo>
                    <a:pt x="312" y="2"/>
                  </a:lnTo>
                  <a:lnTo>
                    <a:pt x="306" y="2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0" y="4"/>
                  </a:lnTo>
                  <a:lnTo>
                    <a:pt x="264" y="6"/>
                  </a:lnTo>
                  <a:lnTo>
                    <a:pt x="261" y="8"/>
                  </a:lnTo>
                  <a:lnTo>
                    <a:pt x="255" y="8"/>
                  </a:lnTo>
                  <a:lnTo>
                    <a:pt x="249" y="10"/>
                  </a:lnTo>
                  <a:lnTo>
                    <a:pt x="243" y="12"/>
                  </a:lnTo>
                  <a:lnTo>
                    <a:pt x="240" y="13"/>
                  </a:lnTo>
                  <a:lnTo>
                    <a:pt x="234" y="13"/>
                  </a:lnTo>
                  <a:lnTo>
                    <a:pt x="228" y="17"/>
                  </a:lnTo>
                  <a:lnTo>
                    <a:pt x="223" y="19"/>
                  </a:lnTo>
                  <a:lnTo>
                    <a:pt x="219" y="19"/>
                  </a:lnTo>
                  <a:lnTo>
                    <a:pt x="213" y="21"/>
                  </a:lnTo>
                  <a:lnTo>
                    <a:pt x="209" y="25"/>
                  </a:lnTo>
                  <a:lnTo>
                    <a:pt x="204" y="25"/>
                  </a:lnTo>
                  <a:lnTo>
                    <a:pt x="198" y="27"/>
                  </a:lnTo>
                  <a:lnTo>
                    <a:pt x="194" y="31"/>
                  </a:lnTo>
                  <a:lnTo>
                    <a:pt x="190" y="32"/>
                  </a:lnTo>
                  <a:lnTo>
                    <a:pt x="183" y="36"/>
                  </a:lnTo>
                  <a:lnTo>
                    <a:pt x="175" y="40"/>
                  </a:lnTo>
                  <a:lnTo>
                    <a:pt x="169" y="44"/>
                  </a:lnTo>
                  <a:lnTo>
                    <a:pt x="165" y="48"/>
                  </a:lnTo>
                  <a:close/>
                </a:path>
              </a:pathLst>
            </a:custGeom>
            <a:solidFill>
              <a:srgbClr val="F5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89" name="Freeform 68">
              <a:extLst>
                <a:ext uri="{FF2B5EF4-FFF2-40B4-BE49-F238E27FC236}">
                  <a16:creationId xmlns:a16="http://schemas.microsoft.com/office/drawing/2014/main" id="{C1256C96-B703-7314-FE47-00E283BB2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2900"/>
              <a:ext cx="214" cy="109"/>
            </a:xfrm>
            <a:custGeom>
              <a:avLst/>
              <a:gdLst>
                <a:gd name="T0" fmla="*/ 1 w 428"/>
                <a:gd name="T1" fmla="*/ 0 h 219"/>
                <a:gd name="T2" fmla="*/ 1 w 428"/>
                <a:gd name="T3" fmla="*/ 0 h 219"/>
                <a:gd name="T4" fmla="*/ 1 w 428"/>
                <a:gd name="T5" fmla="*/ 0 h 219"/>
                <a:gd name="T6" fmla="*/ 1 w 428"/>
                <a:gd name="T7" fmla="*/ 0 h 219"/>
                <a:gd name="T8" fmla="*/ 1 w 428"/>
                <a:gd name="T9" fmla="*/ 0 h 219"/>
                <a:gd name="T10" fmla="*/ 1 w 428"/>
                <a:gd name="T11" fmla="*/ 0 h 219"/>
                <a:gd name="T12" fmla="*/ 1 w 428"/>
                <a:gd name="T13" fmla="*/ 0 h 219"/>
                <a:gd name="T14" fmla="*/ 1 w 428"/>
                <a:gd name="T15" fmla="*/ 0 h 219"/>
                <a:gd name="T16" fmla="*/ 1 w 428"/>
                <a:gd name="T17" fmla="*/ 0 h 219"/>
                <a:gd name="T18" fmla="*/ 1 w 428"/>
                <a:gd name="T19" fmla="*/ 0 h 219"/>
                <a:gd name="T20" fmla="*/ 1 w 428"/>
                <a:gd name="T21" fmla="*/ 0 h 219"/>
                <a:gd name="T22" fmla="*/ 1 w 428"/>
                <a:gd name="T23" fmla="*/ 0 h 219"/>
                <a:gd name="T24" fmla="*/ 1 w 428"/>
                <a:gd name="T25" fmla="*/ 0 h 219"/>
                <a:gd name="T26" fmla="*/ 1 w 428"/>
                <a:gd name="T27" fmla="*/ 0 h 219"/>
                <a:gd name="T28" fmla="*/ 1 w 428"/>
                <a:gd name="T29" fmla="*/ 0 h 219"/>
                <a:gd name="T30" fmla="*/ 1 w 428"/>
                <a:gd name="T31" fmla="*/ 0 h 219"/>
                <a:gd name="T32" fmla="*/ 1 w 428"/>
                <a:gd name="T33" fmla="*/ 0 h 219"/>
                <a:gd name="T34" fmla="*/ 1 w 428"/>
                <a:gd name="T35" fmla="*/ 0 h 219"/>
                <a:gd name="T36" fmla="*/ 1 w 428"/>
                <a:gd name="T37" fmla="*/ 0 h 219"/>
                <a:gd name="T38" fmla="*/ 1 w 428"/>
                <a:gd name="T39" fmla="*/ 0 h 219"/>
                <a:gd name="T40" fmla="*/ 1 w 428"/>
                <a:gd name="T41" fmla="*/ 0 h 219"/>
                <a:gd name="T42" fmla="*/ 1 w 428"/>
                <a:gd name="T43" fmla="*/ 0 h 219"/>
                <a:gd name="T44" fmla="*/ 1 w 428"/>
                <a:gd name="T45" fmla="*/ 0 h 219"/>
                <a:gd name="T46" fmla="*/ 1 w 428"/>
                <a:gd name="T47" fmla="*/ 0 h 219"/>
                <a:gd name="T48" fmla="*/ 1 w 428"/>
                <a:gd name="T49" fmla="*/ 0 h 219"/>
                <a:gd name="T50" fmla="*/ 1 w 428"/>
                <a:gd name="T51" fmla="*/ 0 h 219"/>
                <a:gd name="T52" fmla="*/ 1 w 428"/>
                <a:gd name="T53" fmla="*/ 0 h 219"/>
                <a:gd name="T54" fmla="*/ 1 w 428"/>
                <a:gd name="T55" fmla="*/ 0 h 219"/>
                <a:gd name="T56" fmla="*/ 1 w 428"/>
                <a:gd name="T57" fmla="*/ 0 h 219"/>
                <a:gd name="T58" fmla="*/ 1 w 428"/>
                <a:gd name="T59" fmla="*/ 0 h 219"/>
                <a:gd name="T60" fmla="*/ 1 w 428"/>
                <a:gd name="T61" fmla="*/ 0 h 219"/>
                <a:gd name="T62" fmla="*/ 1 w 428"/>
                <a:gd name="T63" fmla="*/ 0 h 219"/>
                <a:gd name="T64" fmla="*/ 1 w 428"/>
                <a:gd name="T65" fmla="*/ 0 h 219"/>
                <a:gd name="T66" fmla="*/ 1 w 428"/>
                <a:gd name="T67" fmla="*/ 0 h 219"/>
                <a:gd name="T68" fmla="*/ 1 w 428"/>
                <a:gd name="T69" fmla="*/ 0 h 219"/>
                <a:gd name="T70" fmla="*/ 1 w 428"/>
                <a:gd name="T71" fmla="*/ 0 h 219"/>
                <a:gd name="T72" fmla="*/ 1 w 428"/>
                <a:gd name="T73" fmla="*/ 0 h 219"/>
                <a:gd name="T74" fmla="*/ 1 w 428"/>
                <a:gd name="T75" fmla="*/ 0 h 219"/>
                <a:gd name="T76" fmla="*/ 1 w 428"/>
                <a:gd name="T77" fmla="*/ 0 h 219"/>
                <a:gd name="T78" fmla="*/ 1 w 428"/>
                <a:gd name="T79" fmla="*/ 0 h 219"/>
                <a:gd name="T80" fmla="*/ 1 w 428"/>
                <a:gd name="T81" fmla="*/ 0 h 219"/>
                <a:gd name="T82" fmla="*/ 1 w 428"/>
                <a:gd name="T83" fmla="*/ 0 h 219"/>
                <a:gd name="T84" fmla="*/ 1 w 428"/>
                <a:gd name="T85" fmla="*/ 0 h 219"/>
                <a:gd name="T86" fmla="*/ 0 w 428"/>
                <a:gd name="T87" fmla="*/ 0 h 219"/>
                <a:gd name="T88" fmla="*/ 1 w 428"/>
                <a:gd name="T89" fmla="*/ 0 h 219"/>
                <a:gd name="T90" fmla="*/ 1 w 428"/>
                <a:gd name="T91" fmla="*/ 0 h 219"/>
                <a:gd name="T92" fmla="*/ 1 w 428"/>
                <a:gd name="T93" fmla="*/ 0 h 219"/>
                <a:gd name="T94" fmla="*/ 1 w 428"/>
                <a:gd name="T95" fmla="*/ 0 h 219"/>
                <a:gd name="T96" fmla="*/ 1 w 428"/>
                <a:gd name="T97" fmla="*/ 0 h 219"/>
                <a:gd name="T98" fmla="*/ 1 w 428"/>
                <a:gd name="T99" fmla="*/ 0 h 219"/>
                <a:gd name="T100" fmla="*/ 1 w 428"/>
                <a:gd name="T101" fmla="*/ 0 h 219"/>
                <a:gd name="T102" fmla="*/ 1 w 428"/>
                <a:gd name="T103" fmla="*/ 0 h 219"/>
                <a:gd name="T104" fmla="*/ 1 w 428"/>
                <a:gd name="T105" fmla="*/ 0 h 219"/>
                <a:gd name="T106" fmla="*/ 1 w 428"/>
                <a:gd name="T107" fmla="*/ 0 h 219"/>
                <a:gd name="T108" fmla="*/ 1 w 428"/>
                <a:gd name="T109" fmla="*/ 0 h 219"/>
                <a:gd name="T110" fmla="*/ 1 w 428"/>
                <a:gd name="T111" fmla="*/ 0 h 219"/>
                <a:gd name="T112" fmla="*/ 1 w 428"/>
                <a:gd name="T113" fmla="*/ 0 h 219"/>
                <a:gd name="T114" fmla="*/ 1 w 428"/>
                <a:gd name="T115" fmla="*/ 0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8"/>
                <a:gd name="T175" fmla="*/ 0 h 219"/>
                <a:gd name="T176" fmla="*/ 428 w 428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8" h="219">
                  <a:moveTo>
                    <a:pt x="213" y="219"/>
                  </a:moveTo>
                  <a:lnTo>
                    <a:pt x="218" y="217"/>
                  </a:lnTo>
                  <a:lnTo>
                    <a:pt x="224" y="217"/>
                  </a:lnTo>
                  <a:lnTo>
                    <a:pt x="228" y="217"/>
                  </a:lnTo>
                  <a:lnTo>
                    <a:pt x="236" y="217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3"/>
                  </a:lnTo>
                  <a:lnTo>
                    <a:pt x="256" y="213"/>
                  </a:lnTo>
                  <a:lnTo>
                    <a:pt x="260" y="213"/>
                  </a:lnTo>
                  <a:lnTo>
                    <a:pt x="266" y="211"/>
                  </a:lnTo>
                  <a:lnTo>
                    <a:pt x="270" y="209"/>
                  </a:lnTo>
                  <a:lnTo>
                    <a:pt x="275" y="209"/>
                  </a:lnTo>
                  <a:lnTo>
                    <a:pt x="281" y="207"/>
                  </a:lnTo>
                  <a:lnTo>
                    <a:pt x="285" y="205"/>
                  </a:lnTo>
                  <a:lnTo>
                    <a:pt x="291" y="205"/>
                  </a:lnTo>
                  <a:lnTo>
                    <a:pt x="296" y="205"/>
                  </a:lnTo>
                  <a:lnTo>
                    <a:pt x="300" y="204"/>
                  </a:lnTo>
                  <a:lnTo>
                    <a:pt x="306" y="202"/>
                  </a:lnTo>
                  <a:lnTo>
                    <a:pt x="310" y="200"/>
                  </a:lnTo>
                  <a:lnTo>
                    <a:pt x="314" y="200"/>
                  </a:lnTo>
                  <a:lnTo>
                    <a:pt x="319" y="196"/>
                  </a:lnTo>
                  <a:lnTo>
                    <a:pt x="323" y="196"/>
                  </a:lnTo>
                  <a:lnTo>
                    <a:pt x="327" y="192"/>
                  </a:lnTo>
                  <a:lnTo>
                    <a:pt x="333" y="192"/>
                  </a:lnTo>
                  <a:lnTo>
                    <a:pt x="340" y="188"/>
                  </a:lnTo>
                  <a:lnTo>
                    <a:pt x="348" y="185"/>
                  </a:lnTo>
                  <a:lnTo>
                    <a:pt x="355" y="181"/>
                  </a:lnTo>
                  <a:lnTo>
                    <a:pt x="365" y="179"/>
                  </a:lnTo>
                  <a:lnTo>
                    <a:pt x="371" y="173"/>
                  </a:lnTo>
                  <a:lnTo>
                    <a:pt x="378" y="169"/>
                  </a:lnTo>
                  <a:lnTo>
                    <a:pt x="384" y="164"/>
                  </a:lnTo>
                  <a:lnTo>
                    <a:pt x="390" y="160"/>
                  </a:lnTo>
                  <a:lnTo>
                    <a:pt x="395" y="156"/>
                  </a:lnTo>
                  <a:lnTo>
                    <a:pt x="401" y="150"/>
                  </a:lnTo>
                  <a:lnTo>
                    <a:pt x="405" y="145"/>
                  </a:lnTo>
                  <a:lnTo>
                    <a:pt x="411" y="141"/>
                  </a:lnTo>
                  <a:lnTo>
                    <a:pt x="414" y="135"/>
                  </a:lnTo>
                  <a:lnTo>
                    <a:pt x="416" y="129"/>
                  </a:lnTo>
                  <a:lnTo>
                    <a:pt x="420" y="124"/>
                  </a:lnTo>
                  <a:lnTo>
                    <a:pt x="422" y="120"/>
                  </a:lnTo>
                  <a:lnTo>
                    <a:pt x="424" y="114"/>
                  </a:lnTo>
                  <a:lnTo>
                    <a:pt x="426" y="109"/>
                  </a:lnTo>
                  <a:lnTo>
                    <a:pt x="426" y="103"/>
                  </a:lnTo>
                  <a:lnTo>
                    <a:pt x="428" y="97"/>
                  </a:lnTo>
                  <a:lnTo>
                    <a:pt x="426" y="91"/>
                  </a:lnTo>
                  <a:lnTo>
                    <a:pt x="426" y="86"/>
                  </a:lnTo>
                  <a:lnTo>
                    <a:pt x="424" y="80"/>
                  </a:lnTo>
                  <a:lnTo>
                    <a:pt x="422" y="76"/>
                  </a:lnTo>
                  <a:lnTo>
                    <a:pt x="420" y="71"/>
                  </a:lnTo>
                  <a:lnTo>
                    <a:pt x="416" y="65"/>
                  </a:lnTo>
                  <a:lnTo>
                    <a:pt x="414" y="61"/>
                  </a:lnTo>
                  <a:lnTo>
                    <a:pt x="411" y="55"/>
                  </a:lnTo>
                  <a:lnTo>
                    <a:pt x="405" y="52"/>
                  </a:lnTo>
                  <a:lnTo>
                    <a:pt x="401" y="46"/>
                  </a:lnTo>
                  <a:lnTo>
                    <a:pt x="395" y="42"/>
                  </a:lnTo>
                  <a:lnTo>
                    <a:pt x="390" y="38"/>
                  </a:lnTo>
                  <a:lnTo>
                    <a:pt x="384" y="34"/>
                  </a:lnTo>
                  <a:lnTo>
                    <a:pt x="378" y="31"/>
                  </a:lnTo>
                  <a:lnTo>
                    <a:pt x="371" y="27"/>
                  </a:lnTo>
                  <a:lnTo>
                    <a:pt x="365" y="25"/>
                  </a:lnTo>
                  <a:lnTo>
                    <a:pt x="355" y="21"/>
                  </a:lnTo>
                  <a:lnTo>
                    <a:pt x="348" y="17"/>
                  </a:lnTo>
                  <a:lnTo>
                    <a:pt x="340" y="15"/>
                  </a:lnTo>
                  <a:lnTo>
                    <a:pt x="333" y="14"/>
                  </a:lnTo>
                  <a:lnTo>
                    <a:pt x="327" y="12"/>
                  </a:lnTo>
                  <a:lnTo>
                    <a:pt x="323" y="10"/>
                  </a:lnTo>
                  <a:lnTo>
                    <a:pt x="319" y="8"/>
                  </a:lnTo>
                  <a:lnTo>
                    <a:pt x="314" y="8"/>
                  </a:lnTo>
                  <a:lnTo>
                    <a:pt x="310" y="6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1" y="4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5" y="2"/>
                  </a:lnTo>
                  <a:lnTo>
                    <a:pt x="270" y="2"/>
                  </a:lnTo>
                  <a:lnTo>
                    <a:pt x="266" y="2"/>
                  </a:lnTo>
                  <a:lnTo>
                    <a:pt x="260" y="2"/>
                  </a:lnTo>
                  <a:lnTo>
                    <a:pt x="256" y="2"/>
                  </a:lnTo>
                  <a:lnTo>
                    <a:pt x="251" y="0"/>
                  </a:lnTo>
                  <a:lnTo>
                    <a:pt x="245" y="0"/>
                  </a:lnTo>
                  <a:lnTo>
                    <a:pt x="239" y="0"/>
                  </a:lnTo>
                  <a:lnTo>
                    <a:pt x="236" y="0"/>
                  </a:lnTo>
                  <a:lnTo>
                    <a:pt x="228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3" y="2"/>
                  </a:lnTo>
                  <a:lnTo>
                    <a:pt x="207" y="2"/>
                  </a:lnTo>
                  <a:lnTo>
                    <a:pt x="201" y="2"/>
                  </a:lnTo>
                  <a:lnTo>
                    <a:pt x="196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0" y="4"/>
                  </a:lnTo>
                  <a:lnTo>
                    <a:pt x="175" y="4"/>
                  </a:lnTo>
                  <a:lnTo>
                    <a:pt x="169" y="6"/>
                  </a:lnTo>
                  <a:lnTo>
                    <a:pt x="163" y="6"/>
                  </a:lnTo>
                  <a:lnTo>
                    <a:pt x="159" y="6"/>
                  </a:lnTo>
                  <a:lnTo>
                    <a:pt x="154" y="8"/>
                  </a:lnTo>
                  <a:lnTo>
                    <a:pt x="148" y="10"/>
                  </a:lnTo>
                  <a:lnTo>
                    <a:pt x="144" y="10"/>
                  </a:lnTo>
                  <a:lnTo>
                    <a:pt x="139" y="12"/>
                  </a:lnTo>
                  <a:lnTo>
                    <a:pt x="133" y="14"/>
                  </a:lnTo>
                  <a:lnTo>
                    <a:pt x="129" y="14"/>
                  </a:lnTo>
                  <a:lnTo>
                    <a:pt x="125" y="15"/>
                  </a:lnTo>
                  <a:lnTo>
                    <a:pt x="120" y="17"/>
                  </a:lnTo>
                  <a:lnTo>
                    <a:pt x="116" y="17"/>
                  </a:lnTo>
                  <a:lnTo>
                    <a:pt x="110" y="19"/>
                  </a:lnTo>
                  <a:lnTo>
                    <a:pt x="101" y="23"/>
                  </a:lnTo>
                  <a:lnTo>
                    <a:pt x="93" y="25"/>
                  </a:lnTo>
                  <a:lnTo>
                    <a:pt x="85" y="29"/>
                  </a:lnTo>
                  <a:lnTo>
                    <a:pt x="76" y="33"/>
                  </a:lnTo>
                  <a:lnTo>
                    <a:pt x="68" y="36"/>
                  </a:lnTo>
                  <a:lnTo>
                    <a:pt x="63" y="42"/>
                  </a:lnTo>
                  <a:lnTo>
                    <a:pt x="55" y="44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36" y="59"/>
                  </a:lnTo>
                  <a:lnTo>
                    <a:pt x="30" y="63"/>
                  </a:lnTo>
                  <a:lnTo>
                    <a:pt x="24" y="69"/>
                  </a:lnTo>
                  <a:lnTo>
                    <a:pt x="21" y="74"/>
                  </a:lnTo>
                  <a:lnTo>
                    <a:pt x="17" y="78"/>
                  </a:lnTo>
                  <a:lnTo>
                    <a:pt x="11" y="84"/>
                  </a:lnTo>
                  <a:lnTo>
                    <a:pt x="9" y="88"/>
                  </a:lnTo>
                  <a:lnTo>
                    <a:pt x="5" y="93"/>
                  </a:lnTo>
                  <a:lnTo>
                    <a:pt x="4" y="99"/>
                  </a:lnTo>
                  <a:lnTo>
                    <a:pt x="2" y="105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2" y="133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5" y="148"/>
                  </a:lnTo>
                  <a:lnTo>
                    <a:pt x="9" y="152"/>
                  </a:lnTo>
                  <a:lnTo>
                    <a:pt x="11" y="158"/>
                  </a:lnTo>
                  <a:lnTo>
                    <a:pt x="17" y="164"/>
                  </a:lnTo>
                  <a:lnTo>
                    <a:pt x="21" y="167"/>
                  </a:lnTo>
                  <a:lnTo>
                    <a:pt x="24" y="171"/>
                  </a:lnTo>
                  <a:lnTo>
                    <a:pt x="30" y="175"/>
                  </a:lnTo>
                  <a:lnTo>
                    <a:pt x="36" y="181"/>
                  </a:lnTo>
                  <a:lnTo>
                    <a:pt x="42" y="183"/>
                  </a:lnTo>
                  <a:lnTo>
                    <a:pt x="47" y="188"/>
                  </a:lnTo>
                  <a:lnTo>
                    <a:pt x="55" y="190"/>
                  </a:lnTo>
                  <a:lnTo>
                    <a:pt x="63" y="194"/>
                  </a:lnTo>
                  <a:lnTo>
                    <a:pt x="68" y="198"/>
                  </a:lnTo>
                  <a:lnTo>
                    <a:pt x="76" y="200"/>
                  </a:lnTo>
                  <a:lnTo>
                    <a:pt x="85" y="202"/>
                  </a:lnTo>
                  <a:lnTo>
                    <a:pt x="93" y="205"/>
                  </a:lnTo>
                  <a:lnTo>
                    <a:pt x="101" y="207"/>
                  </a:lnTo>
                  <a:lnTo>
                    <a:pt x="110" y="209"/>
                  </a:lnTo>
                  <a:lnTo>
                    <a:pt x="116" y="211"/>
                  </a:lnTo>
                  <a:lnTo>
                    <a:pt x="120" y="211"/>
                  </a:lnTo>
                  <a:lnTo>
                    <a:pt x="125" y="213"/>
                  </a:lnTo>
                  <a:lnTo>
                    <a:pt x="129" y="213"/>
                  </a:lnTo>
                  <a:lnTo>
                    <a:pt x="133" y="213"/>
                  </a:lnTo>
                  <a:lnTo>
                    <a:pt x="139" y="215"/>
                  </a:lnTo>
                  <a:lnTo>
                    <a:pt x="144" y="215"/>
                  </a:lnTo>
                  <a:lnTo>
                    <a:pt x="148" y="217"/>
                  </a:lnTo>
                  <a:lnTo>
                    <a:pt x="154" y="217"/>
                  </a:lnTo>
                  <a:lnTo>
                    <a:pt x="159" y="217"/>
                  </a:lnTo>
                  <a:lnTo>
                    <a:pt x="163" y="217"/>
                  </a:lnTo>
                  <a:lnTo>
                    <a:pt x="169" y="219"/>
                  </a:lnTo>
                  <a:lnTo>
                    <a:pt x="175" y="219"/>
                  </a:lnTo>
                  <a:lnTo>
                    <a:pt x="180" y="219"/>
                  </a:lnTo>
                  <a:lnTo>
                    <a:pt x="186" y="219"/>
                  </a:lnTo>
                  <a:lnTo>
                    <a:pt x="192" y="219"/>
                  </a:lnTo>
                  <a:lnTo>
                    <a:pt x="196" y="219"/>
                  </a:lnTo>
                  <a:lnTo>
                    <a:pt x="201" y="219"/>
                  </a:lnTo>
                  <a:lnTo>
                    <a:pt x="207" y="219"/>
                  </a:lnTo>
                  <a:lnTo>
                    <a:pt x="213" y="219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0" name="Freeform 69">
              <a:extLst>
                <a:ext uri="{FF2B5EF4-FFF2-40B4-BE49-F238E27FC236}">
                  <a16:creationId xmlns:a16="http://schemas.microsoft.com/office/drawing/2014/main" id="{05150AF0-06D0-7BFF-A909-930424F4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589"/>
              <a:ext cx="161" cy="402"/>
            </a:xfrm>
            <a:custGeom>
              <a:avLst/>
              <a:gdLst>
                <a:gd name="T0" fmla="*/ 1 w 321"/>
                <a:gd name="T1" fmla="*/ 1 h 804"/>
                <a:gd name="T2" fmla="*/ 1 w 321"/>
                <a:gd name="T3" fmla="*/ 1 h 804"/>
                <a:gd name="T4" fmla="*/ 1 w 321"/>
                <a:gd name="T5" fmla="*/ 1 h 804"/>
                <a:gd name="T6" fmla="*/ 1 w 321"/>
                <a:gd name="T7" fmla="*/ 1 h 804"/>
                <a:gd name="T8" fmla="*/ 0 w 321"/>
                <a:gd name="T9" fmla="*/ 1 h 804"/>
                <a:gd name="T10" fmla="*/ 0 w 321"/>
                <a:gd name="T11" fmla="*/ 1 h 804"/>
                <a:gd name="T12" fmla="*/ 0 w 321"/>
                <a:gd name="T13" fmla="*/ 1 h 804"/>
                <a:gd name="T14" fmla="*/ 0 w 321"/>
                <a:gd name="T15" fmla="*/ 1 h 804"/>
                <a:gd name="T16" fmla="*/ 0 w 321"/>
                <a:gd name="T17" fmla="*/ 1 h 804"/>
                <a:gd name="T18" fmla="*/ 0 w 321"/>
                <a:gd name="T19" fmla="*/ 1 h 804"/>
                <a:gd name="T20" fmla="*/ 1 w 321"/>
                <a:gd name="T21" fmla="*/ 1 h 804"/>
                <a:gd name="T22" fmla="*/ 1 w 321"/>
                <a:gd name="T23" fmla="*/ 1 h 804"/>
                <a:gd name="T24" fmla="*/ 1 w 321"/>
                <a:gd name="T25" fmla="*/ 1 h 804"/>
                <a:gd name="T26" fmla="*/ 1 w 321"/>
                <a:gd name="T27" fmla="*/ 1 h 804"/>
                <a:gd name="T28" fmla="*/ 1 w 321"/>
                <a:gd name="T29" fmla="*/ 1 h 804"/>
                <a:gd name="T30" fmla="*/ 1 w 321"/>
                <a:gd name="T31" fmla="*/ 1 h 804"/>
                <a:gd name="T32" fmla="*/ 1 w 321"/>
                <a:gd name="T33" fmla="*/ 1 h 804"/>
                <a:gd name="T34" fmla="*/ 1 w 321"/>
                <a:gd name="T35" fmla="*/ 1 h 804"/>
                <a:gd name="T36" fmla="*/ 1 w 321"/>
                <a:gd name="T37" fmla="*/ 1 h 804"/>
                <a:gd name="T38" fmla="*/ 1 w 321"/>
                <a:gd name="T39" fmla="*/ 1 h 804"/>
                <a:gd name="T40" fmla="*/ 1 w 321"/>
                <a:gd name="T41" fmla="*/ 1 h 804"/>
                <a:gd name="T42" fmla="*/ 1 w 321"/>
                <a:gd name="T43" fmla="*/ 1 h 804"/>
                <a:gd name="T44" fmla="*/ 1 w 321"/>
                <a:gd name="T45" fmla="*/ 1 h 804"/>
                <a:gd name="T46" fmla="*/ 1 w 321"/>
                <a:gd name="T47" fmla="*/ 1 h 804"/>
                <a:gd name="T48" fmla="*/ 1 w 321"/>
                <a:gd name="T49" fmla="*/ 1 h 804"/>
                <a:gd name="T50" fmla="*/ 1 w 321"/>
                <a:gd name="T51" fmla="*/ 1 h 804"/>
                <a:gd name="T52" fmla="*/ 1 w 321"/>
                <a:gd name="T53" fmla="*/ 1 h 804"/>
                <a:gd name="T54" fmla="*/ 1 w 321"/>
                <a:gd name="T55" fmla="*/ 1 h 804"/>
                <a:gd name="T56" fmla="*/ 1 w 321"/>
                <a:gd name="T57" fmla="*/ 1 h 804"/>
                <a:gd name="T58" fmla="*/ 1 w 321"/>
                <a:gd name="T59" fmla="*/ 1 h 804"/>
                <a:gd name="T60" fmla="*/ 1 w 321"/>
                <a:gd name="T61" fmla="*/ 1 h 804"/>
                <a:gd name="T62" fmla="*/ 1 w 321"/>
                <a:gd name="T63" fmla="*/ 1 h 804"/>
                <a:gd name="T64" fmla="*/ 1 w 321"/>
                <a:gd name="T65" fmla="*/ 1 h 804"/>
                <a:gd name="T66" fmla="*/ 1 w 321"/>
                <a:gd name="T67" fmla="*/ 1 h 804"/>
                <a:gd name="T68" fmla="*/ 1 w 321"/>
                <a:gd name="T69" fmla="*/ 1 h 804"/>
                <a:gd name="T70" fmla="*/ 1 w 321"/>
                <a:gd name="T71" fmla="*/ 1 h 804"/>
                <a:gd name="T72" fmla="*/ 1 w 321"/>
                <a:gd name="T73" fmla="*/ 1 h 804"/>
                <a:gd name="T74" fmla="*/ 1 w 321"/>
                <a:gd name="T75" fmla="*/ 1 h 804"/>
                <a:gd name="T76" fmla="*/ 1 w 321"/>
                <a:gd name="T77" fmla="*/ 1 h 804"/>
                <a:gd name="T78" fmla="*/ 1 w 321"/>
                <a:gd name="T79" fmla="*/ 1 h 804"/>
                <a:gd name="T80" fmla="*/ 1 w 321"/>
                <a:gd name="T81" fmla="*/ 1 h 804"/>
                <a:gd name="T82" fmla="*/ 1 w 321"/>
                <a:gd name="T83" fmla="*/ 1 h 804"/>
                <a:gd name="T84" fmla="*/ 1 w 321"/>
                <a:gd name="T85" fmla="*/ 1 h 804"/>
                <a:gd name="T86" fmla="*/ 1 w 321"/>
                <a:gd name="T87" fmla="*/ 1 h 804"/>
                <a:gd name="T88" fmla="*/ 1 w 321"/>
                <a:gd name="T89" fmla="*/ 1 h 804"/>
                <a:gd name="T90" fmla="*/ 1 w 321"/>
                <a:gd name="T91" fmla="*/ 1 h 804"/>
                <a:gd name="T92" fmla="*/ 1 w 321"/>
                <a:gd name="T93" fmla="*/ 1 h 804"/>
                <a:gd name="T94" fmla="*/ 1 w 321"/>
                <a:gd name="T95" fmla="*/ 1 h 804"/>
                <a:gd name="T96" fmla="*/ 1 w 321"/>
                <a:gd name="T97" fmla="*/ 1 h 804"/>
                <a:gd name="T98" fmla="*/ 1 w 321"/>
                <a:gd name="T99" fmla="*/ 1 h 804"/>
                <a:gd name="T100" fmla="*/ 1 w 321"/>
                <a:gd name="T101" fmla="*/ 1 h 804"/>
                <a:gd name="T102" fmla="*/ 1 w 321"/>
                <a:gd name="T103" fmla="*/ 1 h 804"/>
                <a:gd name="T104" fmla="*/ 1 w 321"/>
                <a:gd name="T105" fmla="*/ 1 h 804"/>
                <a:gd name="T106" fmla="*/ 1 w 321"/>
                <a:gd name="T107" fmla="*/ 1 h 804"/>
                <a:gd name="T108" fmla="*/ 1 w 321"/>
                <a:gd name="T109" fmla="*/ 1 h 804"/>
                <a:gd name="T110" fmla="*/ 1 w 321"/>
                <a:gd name="T111" fmla="*/ 1 h 804"/>
                <a:gd name="T112" fmla="*/ 1 w 321"/>
                <a:gd name="T113" fmla="*/ 1 h 804"/>
                <a:gd name="T114" fmla="*/ 1 w 321"/>
                <a:gd name="T115" fmla="*/ 1 h 804"/>
                <a:gd name="T116" fmla="*/ 1 w 321"/>
                <a:gd name="T117" fmla="*/ 0 h 8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804"/>
                <a:gd name="T179" fmla="*/ 321 w 321"/>
                <a:gd name="T180" fmla="*/ 804 h 8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804">
                  <a:moveTo>
                    <a:pt x="28" y="0"/>
                  </a:moveTo>
                  <a:lnTo>
                    <a:pt x="27" y="7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1" y="30"/>
                  </a:lnTo>
                  <a:lnTo>
                    <a:pt x="19" y="38"/>
                  </a:lnTo>
                  <a:lnTo>
                    <a:pt x="17" y="47"/>
                  </a:lnTo>
                  <a:lnTo>
                    <a:pt x="15" y="57"/>
                  </a:lnTo>
                  <a:lnTo>
                    <a:pt x="13" y="64"/>
                  </a:lnTo>
                  <a:lnTo>
                    <a:pt x="11" y="74"/>
                  </a:lnTo>
                  <a:lnTo>
                    <a:pt x="11" y="82"/>
                  </a:lnTo>
                  <a:lnTo>
                    <a:pt x="9" y="91"/>
                  </a:lnTo>
                  <a:lnTo>
                    <a:pt x="8" y="99"/>
                  </a:lnTo>
                  <a:lnTo>
                    <a:pt x="8" y="104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31"/>
                  </a:lnTo>
                  <a:lnTo>
                    <a:pt x="4" y="135"/>
                  </a:lnTo>
                  <a:lnTo>
                    <a:pt x="2" y="144"/>
                  </a:lnTo>
                  <a:lnTo>
                    <a:pt x="2" y="154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3"/>
                  </a:lnTo>
                  <a:lnTo>
                    <a:pt x="2" y="300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5"/>
                  </a:lnTo>
                  <a:lnTo>
                    <a:pt x="4" y="321"/>
                  </a:lnTo>
                  <a:lnTo>
                    <a:pt x="4" y="325"/>
                  </a:lnTo>
                  <a:lnTo>
                    <a:pt x="4" y="331"/>
                  </a:lnTo>
                  <a:lnTo>
                    <a:pt x="6" y="334"/>
                  </a:lnTo>
                  <a:lnTo>
                    <a:pt x="6" y="340"/>
                  </a:lnTo>
                  <a:lnTo>
                    <a:pt x="6" y="348"/>
                  </a:lnTo>
                  <a:lnTo>
                    <a:pt x="6" y="351"/>
                  </a:lnTo>
                  <a:lnTo>
                    <a:pt x="8" y="357"/>
                  </a:lnTo>
                  <a:lnTo>
                    <a:pt x="8" y="363"/>
                  </a:lnTo>
                  <a:lnTo>
                    <a:pt x="9" y="370"/>
                  </a:lnTo>
                  <a:lnTo>
                    <a:pt x="9" y="376"/>
                  </a:lnTo>
                  <a:lnTo>
                    <a:pt x="11" y="384"/>
                  </a:lnTo>
                  <a:lnTo>
                    <a:pt x="11" y="389"/>
                  </a:lnTo>
                  <a:lnTo>
                    <a:pt x="13" y="397"/>
                  </a:lnTo>
                  <a:lnTo>
                    <a:pt x="13" y="405"/>
                  </a:lnTo>
                  <a:lnTo>
                    <a:pt x="15" y="410"/>
                  </a:lnTo>
                  <a:lnTo>
                    <a:pt x="15" y="418"/>
                  </a:lnTo>
                  <a:lnTo>
                    <a:pt x="17" y="426"/>
                  </a:lnTo>
                  <a:lnTo>
                    <a:pt x="19" y="433"/>
                  </a:lnTo>
                  <a:lnTo>
                    <a:pt x="19" y="443"/>
                  </a:lnTo>
                  <a:lnTo>
                    <a:pt x="21" y="450"/>
                  </a:lnTo>
                  <a:lnTo>
                    <a:pt x="23" y="458"/>
                  </a:lnTo>
                  <a:lnTo>
                    <a:pt x="23" y="465"/>
                  </a:lnTo>
                  <a:lnTo>
                    <a:pt x="25" y="473"/>
                  </a:lnTo>
                  <a:lnTo>
                    <a:pt x="25" y="481"/>
                  </a:lnTo>
                  <a:lnTo>
                    <a:pt x="27" y="490"/>
                  </a:lnTo>
                  <a:lnTo>
                    <a:pt x="28" y="498"/>
                  </a:lnTo>
                  <a:lnTo>
                    <a:pt x="30" y="507"/>
                  </a:lnTo>
                  <a:lnTo>
                    <a:pt x="30" y="515"/>
                  </a:lnTo>
                  <a:lnTo>
                    <a:pt x="32" y="524"/>
                  </a:lnTo>
                  <a:lnTo>
                    <a:pt x="34" y="532"/>
                  </a:lnTo>
                  <a:lnTo>
                    <a:pt x="36" y="541"/>
                  </a:lnTo>
                  <a:lnTo>
                    <a:pt x="36" y="549"/>
                  </a:lnTo>
                  <a:lnTo>
                    <a:pt x="40" y="559"/>
                  </a:lnTo>
                  <a:lnTo>
                    <a:pt x="42" y="566"/>
                  </a:lnTo>
                  <a:lnTo>
                    <a:pt x="42" y="576"/>
                  </a:lnTo>
                  <a:lnTo>
                    <a:pt x="44" y="583"/>
                  </a:lnTo>
                  <a:lnTo>
                    <a:pt x="47" y="593"/>
                  </a:lnTo>
                  <a:lnTo>
                    <a:pt x="49" y="602"/>
                  </a:lnTo>
                  <a:lnTo>
                    <a:pt x="49" y="610"/>
                  </a:lnTo>
                  <a:lnTo>
                    <a:pt x="51" y="619"/>
                  </a:lnTo>
                  <a:lnTo>
                    <a:pt x="53" y="629"/>
                  </a:lnTo>
                  <a:lnTo>
                    <a:pt x="57" y="636"/>
                  </a:lnTo>
                  <a:lnTo>
                    <a:pt x="59" y="646"/>
                  </a:lnTo>
                  <a:lnTo>
                    <a:pt x="61" y="655"/>
                  </a:lnTo>
                  <a:lnTo>
                    <a:pt x="65" y="665"/>
                  </a:lnTo>
                  <a:lnTo>
                    <a:pt x="66" y="673"/>
                  </a:lnTo>
                  <a:lnTo>
                    <a:pt x="68" y="682"/>
                  </a:lnTo>
                  <a:lnTo>
                    <a:pt x="70" y="692"/>
                  </a:lnTo>
                  <a:lnTo>
                    <a:pt x="72" y="701"/>
                  </a:lnTo>
                  <a:lnTo>
                    <a:pt x="76" y="709"/>
                  </a:lnTo>
                  <a:lnTo>
                    <a:pt x="78" y="718"/>
                  </a:lnTo>
                  <a:lnTo>
                    <a:pt x="82" y="728"/>
                  </a:lnTo>
                  <a:lnTo>
                    <a:pt x="84" y="737"/>
                  </a:lnTo>
                  <a:lnTo>
                    <a:pt x="87" y="731"/>
                  </a:lnTo>
                  <a:lnTo>
                    <a:pt x="89" y="726"/>
                  </a:lnTo>
                  <a:lnTo>
                    <a:pt x="91" y="720"/>
                  </a:lnTo>
                  <a:lnTo>
                    <a:pt x="95" y="714"/>
                  </a:lnTo>
                  <a:lnTo>
                    <a:pt x="97" y="709"/>
                  </a:lnTo>
                  <a:lnTo>
                    <a:pt x="99" y="703"/>
                  </a:lnTo>
                  <a:lnTo>
                    <a:pt x="103" y="697"/>
                  </a:lnTo>
                  <a:lnTo>
                    <a:pt x="104" y="693"/>
                  </a:lnTo>
                  <a:lnTo>
                    <a:pt x="106" y="686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12" y="669"/>
                  </a:lnTo>
                  <a:lnTo>
                    <a:pt x="114" y="661"/>
                  </a:lnTo>
                  <a:lnTo>
                    <a:pt x="116" y="655"/>
                  </a:lnTo>
                  <a:lnTo>
                    <a:pt x="118" y="650"/>
                  </a:lnTo>
                  <a:lnTo>
                    <a:pt x="120" y="644"/>
                  </a:lnTo>
                  <a:lnTo>
                    <a:pt x="120" y="636"/>
                  </a:lnTo>
                  <a:lnTo>
                    <a:pt x="122" y="629"/>
                  </a:lnTo>
                  <a:lnTo>
                    <a:pt x="124" y="623"/>
                  </a:lnTo>
                  <a:lnTo>
                    <a:pt x="125" y="616"/>
                  </a:lnTo>
                  <a:lnTo>
                    <a:pt x="125" y="610"/>
                  </a:lnTo>
                  <a:lnTo>
                    <a:pt x="127" y="602"/>
                  </a:lnTo>
                  <a:lnTo>
                    <a:pt x="129" y="597"/>
                  </a:lnTo>
                  <a:lnTo>
                    <a:pt x="131" y="589"/>
                  </a:lnTo>
                  <a:lnTo>
                    <a:pt x="131" y="581"/>
                  </a:lnTo>
                  <a:lnTo>
                    <a:pt x="133" y="576"/>
                  </a:lnTo>
                  <a:lnTo>
                    <a:pt x="133" y="568"/>
                  </a:lnTo>
                  <a:lnTo>
                    <a:pt x="133" y="562"/>
                  </a:lnTo>
                  <a:lnTo>
                    <a:pt x="135" y="555"/>
                  </a:lnTo>
                  <a:lnTo>
                    <a:pt x="135" y="549"/>
                  </a:lnTo>
                  <a:lnTo>
                    <a:pt x="137" y="541"/>
                  </a:lnTo>
                  <a:lnTo>
                    <a:pt x="137" y="536"/>
                  </a:lnTo>
                  <a:lnTo>
                    <a:pt x="137" y="528"/>
                  </a:lnTo>
                  <a:lnTo>
                    <a:pt x="137" y="521"/>
                  </a:lnTo>
                  <a:lnTo>
                    <a:pt x="137" y="513"/>
                  </a:lnTo>
                  <a:lnTo>
                    <a:pt x="137" y="507"/>
                  </a:lnTo>
                  <a:lnTo>
                    <a:pt x="137" y="500"/>
                  </a:lnTo>
                  <a:lnTo>
                    <a:pt x="137" y="494"/>
                  </a:lnTo>
                  <a:lnTo>
                    <a:pt x="137" y="486"/>
                  </a:lnTo>
                  <a:lnTo>
                    <a:pt x="137" y="481"/>
                  </a:lnTo>
                  <a:lnTo>
                    <a:pt x="137" y="473"/>
                  </a:lnTo>
                  <a:lnTo>
                    <a:pt x="135" y="467"/>
                  </a:lnTo>
                  <a:lnTo>
                    <a:pt x="135" y="460"/>
                  </a:lnTo>
                  <a:lnTo>
                    <a:pt x="135" y="454"/>
                  </a:lnTo>
                  <a:lnTo>
                    <a:pt x="133" y="448"/>
                  </a:lnTo>
                  <a:lnTo>
                    <a:pt x="133" y="443"/>
                  </a:lnTo>
                  <a:lnTo>
                    <a:pt x="133" y="435"/>
                  </a:lnTo>
                  <a:lnTo>
                    <a:pt x="133" y="429"/>
                  </a:lnTo>
                  <a:lnTo>
                    <a:pt x="131" y="424"/>
                  </a:lnTo>
                  <a:lnTo>
                    <a:pt x="129" y="418"/>
                  </a:lnTo>
                  <a:lnTo>
                    <a:pt x="127" y="410"/>
                  </a:lnTo>
                  <a:lnTo>
                    <a:pt x="125" y="407"/>
                  </a:lnTo>
                  <a:lnTo>
                    <a:pt x="124" y="401"/>
                  </a:lnTo>
                  <a:lnTo>
                    <a:pt x="124" y="395"/>
                  </a:lnTo>
                  <a:lnTo>
                    <a:pt x="120" y="389"/>
                  </a:lnTo>
                  <a:lnTo>
                    <a:pt x="120" y="386"/>
                  </a:lnTo>
                  <a:lnTo>
                    <a:pt x="118" y="380"/>
                  </a:lnTo>
                  <a:lnTo>
                    <a:pt x="116" y="374"/>
                  </a:lnTo>
                  <a:lnTo>
                    <a:pt x="114" y="370"/>
                  </a:lnTo>
                  <a:lnTo>
                    <a:pt x="112" y="367"/>
                  </a:lnTo>
                  <a:lnTo>
                    <a:pt x="108" y="361"/>
                  </a:lnTo>
                  <a:lnTo>
                    <a:pt x="106" y="357"/>
                  </a:lnTo>
                  <a:lnTo>
                    <a:pt x="104" y="353"/>
                  </a:lnTo>
                  <a:lnTo>
                    <a:pt x="103" y="350"/>
                  </a:lnTo>
                  <a:lnTo>
                    <a:pt x="125" y="154"/>
                  </a:lnTo>
                  <a:lnTo>
                    <a:pt x="125" y="165"/>
                  </a:lnTo>
                  <a:lnTo>
                    <a:pt x="125" y="177"/>
                  </a:lnTo>
                  <a:lnTo>
                    <a:pt x="125" y="190"/>
                  </a:lnTo>
                  <a:lnTo>
                    <a:pt x="127" y="203"/>
                  </a:lnTo>
                  <a:lnTo>
                    <a:pt x="129" y="215"/>
                  </a:lnTo>
                  <a:lnTo>
                    <a:pt x="131" y="230"/>
                  </a:lnTo>
                  <a:lnTo>
                    <a:pt x="133" y="243"/>
                  </a:lnTo>
                  <a:lnTo>
                    <a:pt x="135" y="256"/>
                  </a:lnTo>
                  <a:lnTo>
                    <a:pt x="137" y="268"/>
                  </a:lnTo>
                  <a:lnTo>
                    <a:pt x="139" y="283"/>
                  </a:lnTo>
                  <a:lnTo>
                    <a:pt x="141" y="296"/>
                  </a:lnTo>
                  <a:lnTo>
                    <a:pt x="144" y="310"/>
                  </a:lnTo>
                  <a:lnTo>
                    <a:pt x="146" y="323"/>
                  </a:lnTo>
                  <a:lnTo>
                    <a:pt x="150" y="338"/>
                  </a:lnTo>
                  <a:lnTo>
                    <a:pt x="152" y="351"/>
                  </a:lnTo>
                  <a:lnTo>
                    <a:pt x="156" y="365"/>
                  </a:lnTo>
                  <a:lnTo>
                    <a:pt x="158" y="378"/>
                  </a:lnTo>
                  <a:lnTo>
                    <a:pt x="162" y="393"/>
                  </a:lnTo>
                  <a:lnTo>
                    <a:pt x="163" y="407"/>
                  </a:lnTo>
                  <a:lnTo>
                    <a:pt x="167" y="420"/>
                  </a:lnTo>
                  <a:lnTo>
                    <a:pt x="171" y="433"/>
                  </a:lnTo>
                  <a:lnTo>
                    <a:pt x="175" y="446"/>
                  </a:lnTo>
                  <a:lnTo>
                    <a:pt x="179" y="460"/>
                  </a:lnTo>
                  <a:lnTo>
                    <a:pt x="182" y="475"/>
                  </a:lnTo>
                  <a:lnTo>
                    <a:pt x="184" y="486"/>
                  </a:lnTo>
                  <a:lnTo>
                    <a:pt x="190" y="500"/>
                  </a:lnTo>
                  <a:lnTo>
                    <a:pt x="192" y="513"/>
                  </a:lnTo>
                  <a:lnTo>
                    <a:pt x="198" y="526"/>
                  </a:lnTo>
                  <a:lnTo>
                    <a:pt x="200" y="538"/>
                  </a:lnTo>
                  <a:lnTo>
                    <a:pt x="203" y="551"/>
                  </a:lnTo>
                  <a:lnTo>
                    <a:pt x="207" y="564"/>
                  </a:lnTo>
                  <a:lnTo>
                    <a:pt x="213" y="578"/>
                  </a:lnTo>
                  <a:lnTo>
                    <a:pt x="215" y="589"/>
                  </a:lnTo>
                  <a:lnTo>
                    <a:pt x="219" y="600"/>
                  </a:lnTo>
                  <a:lnTo>
                    <a:pt x="222" y="612"/>
                  </a:lnTo>
                  <a:lnTo>
                    <a:pt x="226" y="623"/>
                  </a:lnTo>
                  <a:lnTo>
                    <a:pt x="230" y="635"/>
                  </a:lnTo>
                  <a:lnTo>
                    <a:pt x="234" y="646"/>
                  </a:lnTo>
                  <a:lnTo>
                    <a:pt x="236" y="655"/>
                  </a:lnTo>
                  <a:lnTo>
                    <a:pt x="240" y="667"/>
                  </a:lnTo>
                  <a:lnTo>
                    <a:pt x="243" y="676"/>
                  </a:lnTo>
                  <a:lnTo>
                    <a:pt x="247" y="686"/>
                  </a:lnTo>
                  <a:lnTo>
                    <a:pt x="249" y="695"/>
                  </a:lnTo>
                  <a:lnTo>
                    <a:pt x="253" y="705"/>
                  </a:lnTo>
                  <a:lnTo>
                    <a:pt x="257" y="712"/>
                  </a:lnTo>
                  <a:lnTo>
                    <a:pt x="259" y="722"/>
                  </a:lnTo>
                  <a:lnTo>
                    <a:pt x="262" y="731"/>
                  </a:lnTo>
                  <a:lnTo>
                    <a:pt x="266" y="739"/>
                  </a:lnTo>
                  <a:lnTo>
                    <a:pt x="268" y="747"/>
                  </a:lnTo>
                  <a:lnTo>
                    <a:pt x="270" y="754"/>
                  </a:lnTo>
                  <a:lnTo>
                    <a:pt x="274" y="760"/>
                  </a:lnTo>
                  <a:lnTo>
                    <a:pt x="276" y="766"/>
                  </a:lnTo>
                  <a:lnTo>
                    <a:pt x="278" y="771"/>
                  </a:lnTo>
                  <a:lnTo>
                    <a:pt x="279" y="777"/>
                  </a:lnTo>
                  <a:lnTo>
                    <a:pt x="281" y="781"/>
                  </a:lnTo>
                  <a:lnTo>
                    <a:pt x="283" y="787"/>
                  </a:lnTo>
                  <a:lnTo>
                    <a:pt x="285" y="794"/>
                  </a:lnTo>
                  <a:lnTo>
                    <a:pt x="287" y="800"/>
                  </a:lnTo>
                  <a:lnTo>
                    <a:pt x="289" y="802"/>
                  </a:lnTo>
                  <a:lnTo>
                    <a:pt x="291" y="804"/>
                  </a:lnTo>
                  <a:lnTo>
                    <a:pt x="291" y="802"/>
                  </a:lnTo>
                  <a:lnTo>
                    <a:pt x="291" y="798"/>
                  </a:lnTo>
                  <a:lnTo>
                    <a:pt x="293" y="794"/>
                  </a:lnTo>
                  <a:lnTo>
                    <a:pt x="295" y="788"/>
                  </a:lnTo>
                  <a:lnTo>
                    <a:pt x="297" y="781"/>
                  </a:lnTo>
                  <a:lnTo>
                    <a:pt x="298" y="773"/>
                  </a:lnTo>
                  <a:lnTo>
                    <a:pt x="300" y="766"/>
                  </a:lnTo>
                  <a:lnTo>
                    <a:pt x="302" y="760"/>
                  </a:lnTo>
                  <a:lnTo>
                    <a:pt x="302" y="754"/>
                  </a:lnTo>
                  <a:lnTo>
                    <a:pt x="304" y="750"/>
                  </a:lnTo>
                  <a:lnTo>
                    <a:pt x="304" y="745"/>
                  </a:lnTo>
                  <a:lnTo>
                    <a:pt x="306" y="739"/>
                  </a:lnTo>
                  <a:lnTo>
                    <a:pt x="308" y="733"/>
                  </a:lnTo>
                  <a:lnTo>
                    <a:pt x="308" y="728"/>
                  </a:lnTo>
                  <a:lnTo>
                    <a:pt x="310" y="722"/>
                  </a:lnTo>
                  <a:lnTo>
                    <a:pt x="312" y="714"/>
                  </a:lnTo>
                  <a:lnTo>
                    <a:pt x="312" y="709"/>
                  </a:lnTo>
                  <a:lnTo>
                    <a:pt x="312" y="701"/>
                  </a:lnTo>
                  <a:lnTo>
                    <a:pt x="314" y="695"/>
                  </a:lnTo>
                  <a:lnTo>
                    <a:pt x="316" y="688"/>
                  </a:lnTo>
                  <a:lnTo>
                    <a:pt x="316" y="680"/>
                  </a:lnTo>
                  <a:lnTo>
                    <a:pt x="316" y="673"/>
                  </a:lnTo>
                  <a:lnTo>
                    <a:pt x="317" y="665"/>
                  </a:lnTo>
                  <a:lnTo>
                    <a:pt x="317" y="655"/>
                  </a:lnTo>
                  <a:lnTo>
                    <a:pt x="319" y="648"/>
                  </a:lnTo>
                  <a:lnTo>
                    <a:pt x="319" y="640"/>
                  </a:lnTo>
                  <a:lnTo>
                    <a:pt x="319" y="631"/>
                  </a:lnTo>
                  <a:lnTo>
                    <a:pt x="319" y="623"/>
                  </a:lnTo>
                  <a:lnTo>
                    <a:pt x="319" y="614"/>
                  </a:lnTo>
                  <a:lnTo>
                    <a:pt x="319" y="604"/>
                  </a:lnTo>
                  <a:lnTo>
                    <a:pt x="321" y="597"/>
                  </a:lnTo>
                  <a:lnTo>
                    <a:pt x="319" y="585"/>
                  </a:lnTo>
                  <a:lnTo>
                    <a:pt x="319" y="578"/>
                  </a:lnTo>
                  <a:lnTo>
                    <a:pt x="319" y="568"/>
                  </a:lnTo>
                  <a:lnTo>
                    <a:pt x="319" y="559"/>
                  </a:lnTo>
                  <a:lnTo>
                    <a:pt x="317" y="549"/>
                  </a:lnTo>
                  <a:lnTo>
                    <a:pt x="317" y="538"/>
                  </a:lnTo>
                  <a:lnTo>
                    <a:pt x="316" y="528"/>
                  </a:lnTo>
                  <a:lnTo>
                    <a:pt x="316" y="519"/>
                  </a:lnTo>
                  <a:lnTo>
                    <a:pt x="314" y="509"/>
                  </a:lnTo>
                  <a:lnTo>
                    <a:pt x="312" y="498"/>
                  </a:lnTo>
                  <a:lnTo>
                    <a:pt x="310" y="486"/>
                  </a:lnTo>
                  <a:lnTo>
                    <a:pt x="308" y="477"/>
                  </a:lnTo>
                  <a:lnTo>
                    <a:pt x="306" y="465"/>
                  </a:lnTo>
                  <a:lnTo>
                    <a:pt x="304" y="456"/>
                  </a:lnTo>
                  <a:lnTo>
                    <a:pt x="300" y="445"/>
                  </a:lnTo>
                  <a:lnTo>
                    <a:pt x="298" y="435"/>
                  </a:lnTo>
                  <a:lnTo>
                    <a:pt x="297" y="424"/>
                  </a:lnTo>
                  <a:lnTo>
                    <a:pt x="293" y="412"/>
                  </a:lnTo>
                  <a:lnTo>
                    <a:pt x="289" y="401"/>
                  </a:lnTo>
                  <a:lnTo>
                    <a:pt x="287" y="389"/>
                  </a:lnTo>
                  <a:lnTo>
                    <a:pt x="281" y="378"/>
                  </a:lnTo>
                  <a:lnTo>
                    <a:pt x="278" y="369"/>
                  </a:lnTo>
                  <a:lnTo>
                    <a:pt x="274" y="357"/>
                  </a:lnTo>
                  <a:lnTo>
                    <a:pt x="270" y="346"/>
                  </a:lnTo>
                  <a:lnTo>
                    <a:pt x="302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1" name="Freeform 70">
              <a:extLst>
                <a:ext uri="{FF2B5EF4-FFF2-40B4-BE49-F238E27FC236}">
                  <a16:creationId xmlns:a16="http://schemas.microsoft.com/office/drawing/2014/main" id="{19D7335D-9816-0645-1C4C-6E9A28CA2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945"/>
              <a:ext cx="42" cy="22"/>
            </a:xfrm>
            <a:custGeom>
              <a:avLst/>
              <a:gdLst>
                <a:gd name="T0" fmla="*/ 1 w 83"/>
                <a:gd name="T1" fmla="*/ 0 h 43"/>
                <a:gd name="T2" fmla="*/ 0 w 83"/>
                <a:gd name="T3" fmla="*/ 1 h 43"/>
                <a:gd name="T4" fmla="*/ 1 w 83"/>
                <a:gd name="T5" fmla="*/ 1 h 43"/>
                <a:gd name="T6" fmla="*/ 1 w 83"/>
                <a:gd name="T7" fmla="*/ 0 h 43"/>
                <a:gd name="T8" fmla="*/ 1 w 8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3"/>
                <a:gd name="T17" fmla="*/ 83 w 8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3">
                  <a:moveTo>
                    <a:pt x="72" y="0"/>
                  </a:moveTo>
                  <a:lnTo>
                    <a:pt x="0" y="43"/>
                  </a:lnTo>
                  <a:lnTo>
                    <a:pt x="83" y="3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2" name="Freeform 71">
              <a:extLst>
                <a:ext uri="{FF2B5EF4-FFF2-40B4-BE49-F238E27FC236}">
                  <a16:creationId xmlns:a16="http://schemas.microsoft.com/office/drawing/2014/main" id="{90C824BE-5E85-1D10-DF68-47CB7917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982"/>
              <a:ext cx="38" cy="17"/>
            </a:xfrm>
            <a:custGeom>
              <a:avLst/>
              <a:gdLst>
                <a:gd name="T0" fmla="*/ 1 w 76"/>
                <a:gd name="T1" fmla="*/ 0 h 34"/>
                <a:gd name="T2" fmla="*/ 0 w 76"/>
                <a:gd name="T3" fmla="*/ 1 h 34"/>
                <a:gd name="T4" fmla="*/ 1 w 76"/>
                <a:gd name="T5" fmla="*/ 1 h 34"/>
                <a:gd name="T6" fmla="*/ 1 w 76"/>
                <a:gd name="T7" fmla="*/ 0 h 34"/>
                <a:gd name="T8" fmla="*/ 1 w 7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4"/>
                <a:gd name="T17" fmla="*/ 76 w 7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4">
                  <a:moveTo>
                    <a:pt x="65" y="0"/>
                  </a:moveTo>
                  <a:lnTo>
                    <a:pt x="0" y="34"/>
                  </a:lnTo>
                  <a:lnTo>
                    <a:pt x="76" y="2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3" name="Freeform 72">
              <a:extLst>
                <a:ext uri="{FF2B5EF4-FFF2-40B4-BE49-F238E27FC236}">
                  <a16:creationId xmlns:a16="http://schemas.microsoft.com/office/drawing/2014/main" id="{357AF4D4-0940-0369-46FB-B2FA3C30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336"/>
              <a:ext cx="250" cy="328"/>
            </a:xfrm>
            <a:custGeom>
              <a:avLst/>
              <a:gdLst>
                <a:gd name="T0" fmla="*/ 1 w 500"/>
                <a:gd name="T1" fmla="*/ 1 h 656"/>
                <a:gd name="T2" fmla="*/ 1 w 500"/>
                <a:gd name="T3" fmla="*/ 1 h 656"/>
                <a:gd name="T4" fmla="*/ 1 w 500"/>
                <a:gd name="T5" fmla="*/ 1 h 656"/>
                <a:gd name="T6" fmla="*/ 1 w 500"/>
                <a:gd name="T7" fmla="*/ 1 h 656"/>
                <a:gd name="T8" fmla="*/ 1 w 500"/>
                <a:gd name="T9" fmla="*/ 1 h 656"/>
                <a:gd name="T10" fmla="*/ 1 w 500"/>
                <a:gd name="T11" fmla="*/ 1 h 656"/>
                <a:gd name="T12" fmla="*/ 1 w 500"/>
                <a:gd name="T13" fmla="*/ 1 h 656"/>
                <a:gd name="T14" fmla="*/ 1 w 500"/>
                <a:gd name="T15" fmla="*/ 1 h 656"/>
                <a:gd name="T16" fmla="*/ 1 w 500"/>
                <a:gd name="T17" fmla="*/ 1 h 656"/>
                <a:gd name="T18" fmla="*/ 1 w 500"/>
                <a:gd name="T19" fmla="*/ 1 h 656"/>
                <a:gd name="T20" fmla="*/ 1 w 500"/>
                <a:gd name="T21" fmla="*/ 1 h 656"/>
                <a:gd name="T22" fmla="*/ 1 w 500"/>
                <a:gd name="T23" fmla="*/ 1 h 656"/>
                <a:gd name="T24" fmla="*/ 1 w 500"/>
                <a:gd name="T25" fmla="*/ 1 h 656"/>
                <a:gd name="T26" fmla="*/ 1 w 500"/>
                <a:gd name="T27" fmla="*/ 1 h 656"/>
                <a:gd name="T28" fmla="*/ 1 w 500"/>
                <a:gd name="T29" fmla="*/ 1 h 656"/>
                <a:gd name="T30" fmla="*/ 1 w 500"/>
                <a:gd name="T31" fmla="*/ 1 h 656"/>
                <a:gd name="T32" fmla="*/ 1 w 500"/>
                <a:gd name="T33" fmla="*/ 1 h 656"/>
                <a:gd name="T34" fmla="*/ 1 w 500"/>
                <a:gd name="T35" fmla="*/ 1 h 656"/>
                <a:gd name="T36" fmla="*/ 1 w 500"/>
                <a:gd name="T37" fmla="*/ 1 h 656"/>
                <a:gd name="T38" fmla="*/ 1 w 500"/>
                <a:gd name="T39" fmla="*/ 1 h 656"/>
                <a:gd name="T40" fmla="*/ 1 w 500"/>
                <a:gd name="T41" fmla="*/ 1 h 656"/>
                <a:gd name="T42" fmla="*/ 1 w 500"/>
                <a:gd name="T43" fmla="*/ 1 h 656"/>
                <a:gd name="T44" fmla="*/ 1 w 500"/>
                <a:gd name="T45" fmla="*/ 1 h 656"/>
                <a:gd name="T46" fmla="*/ 1 w 500"/>
                <a:gd name="T47" fmla="*/ 1 h 656"/>
                <a:gd name="T48" fmla="*/ 1 w 500"/>
                <a:gd name="T49" fmla="*/ 1 h 656"/>
                <a:gd name="T50" fmla="*/ 1 w 500"/>
                <a:gd name="T51" fmla="*/ 1 h 656"/>
                <a:gd name="T52" fmla="*/ 1 w 500"/>
                <a:gd name="T53" fmla="*/ 1 h 656"/>
                <a:gd name="T54" fmla="*/ 1 w 500"/>
                <a:gd name="T55" fmla="*/ 1 h 656"/>
                <a:gd name="T56" fmla="*/ 1 w 500"/>
                <a:gd name="T57" fmla="*/ 1 h 656"/>
                <a:gd name="T58" fmla="*/ 1 w 500"/>
                <a:gd name="T59" fmla="*/ 1 h 656"/>
                <a:gd name="T60" fmla="*/ 1 w 500"/>
                <a:gd name="T61" fmla="*/ 1 h 656"/>
                <a:gd name="T62" fmla="*/ 1 w 500"/>
                <a:gd name="T63" fmla="*/ 1 h 656"/>
                <a:gd name="T64" fmla="*/ 1 w 500"/>
                <a:gd name="T65" fmla="*/ 1 h 656"/>
                <a:gd name="T66" fmla="*/ 1 w 500"/>
                <a:gd name="T67" fmla="*/ 1 h 656"/>
                <a:gd name="T68" fmla="*/ 0 w 500"/>
                <a:gd name="T69" fmla="*/ 1 h 656"/>
                <a:gd name="T70" fmla="*/ 1 w 500"/>
                <a:gd name="T71" fmla="*/ 1 h 656"/>
                <a:gd name="T72" fmla="*/ 1 w 500"/>
                <a:gd name="T73" fmla="*/ 1 h 656"/>
                <a:gd name="T74" fmla="*/ 1 w 500"/>
                <a:gd name="T75" fmla="*/ 1 h 656"/>
                <a:gd name="T76" fmla="*/ 1 w 500"/>
                <a:gd name="T77" fmla="*/ 1 h 656"/>
                <a:gd name="T78" fmla="*/ 1 w 500"/>
                <a:gd name="T79" fmla="*/ 1 h 656"/>
                <a:gd name="T80" fmla="*/ 1 w 500"/>
                <a:gd name="T81" fmla="*/ 1 h 656"/>
                <a:gd name="T82" fmla="*/ 1 w 500"/>
                <a:gd name="T83" fmla="*/ 1 h 656"/>
                <a:gd name="T84" fmla="*/ 1 w 500"/>
                <a:gd name="T85" fmla="*/ 1 h 656"/>
                <a:gd name="T86" fmla="*/ 1 w 500"/>
                <a:gd name="T87" fmla="*/ 1 h 656"/>
                <a:gd name="T88" fmla="*/ 1 w 500"/>
                <a:gd name="T89" fmla="*/ 1 h 656"/>
                <a:gd name="T90" fmla="*/ 1 w 500"/>
                <a:gd name="T91" fmla="*/ 1 h 656"/>
                <a:gd name="T92" fmla="*/ 1 w 500"/>
                <a:gd name="T93" fmla="*/ 1 h 656"/>
                <a:gd name="T94" fmla="*/ 1 w 500"/>
                <a:gd name="T95" fmla="*/ 1 h 656"/>
                <a:gd name="T96" fmla="*/ 1 w 500"/>
                <a:gd name="T97" fmla="*/ 1 h 656"/>
                <a:gd name="T98" fmla="*/ 1 w 500"/>
                <a:gd name="T99" fmla="*/ 1 h 656"/>
                <a:gd name="T100" fmla="*/ 1 w 500"/>
                <a:gd name="T101" fmla="*/ 1 h 656"/>
                <a:gd name="T102" fmla="*/ 1 w 500"/>
                <a:gd name="T103" fmla="*/ 1 h 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656"/>
                <a:gd name="T158" fmla="*/ 500 w 500"/>
                <a:gd name="T159" fmla="*/ 656 h 6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656">
                  <a:moveTo>
                    <a:pt x="421" y="519"/>
                  </a:moveTo>
                  <a:lnTo>
                    <a:pt x="428" y="403"/>
                  </a:lnTo>
                  <a:lnTo>
                    <a:pt x="455" y="656"/>
                  </a:lnTo>
                  <a:lnTo>
                    <a:pt x="457" y="652"/>
                  </a:lnTo>
                  <a:lnTo>
                    <a:pt x="459" y="648"/>
                  </a:lnTo>
                  <a:lnTo>
                    <a:pt x="462" y="643"/>
                  </a:lnTo>
                  <a:lnTo>
                    <a:pt x="464" y="639"/>
                  </a:lnTo>
                  <a:lnTo>
                    <a:pt x="466" y="633"/>
                  </a:lnTo>
                  <a:lnTo>
                    <a:pt x="468" y="629"/>
                  </a:lnTo>
                  <a:lnTo>
                    <a:pt x="470" y="624"/>
                  </a:lnTo>
                  <a:lnTo>
                    <a:pt x="472" y="618"/>
                  </a:lnTo>
                  <a:lnTo>
                    <a:pt x="474" y="612"/>
                  </a:lnTo>
                  <a:lnTo>
                    <a:pt x="476" y="607"/>
                  </a:lnTo>
                  <a:lnTo>
                    <a:pt x="476" y="601"/>
                  </a:lnTo>
                  <a:lnTo>
                    <a:pt x="480" y="597"/>
                  </a:lnTo>
                  <a:lnTo>
                    <a:pt x="480" y="590"/>
                  </a:lnTo>
                  <a:lnTo>
                    <a:pt x="481" y="586"/>
                  </a:lnTo>
                  <a:lnTo>
                    <a:pt x="483" y="578"/>
                  </a:lnTo>
                  <a:lnTo>
                    <a:pt x="485" y="574"/>
                  </a:lnTo>
                  <a:lnTo>
                    <a:pt x="487" y="567"/>
                  </a:lnTo>
                  <a:lnTo>
                    <a:pt x="487" y="561"/>
                  </a:lnTo>
                  <a:lnTo>
                    <a:pt x="487" y="553"/>
                  </a:lnTo>
                  <a:lnTo>
                    <a:pt x="489" y="548"/>
                  </a:lnTo>
                  <a:lnTo>
                    <a:pt x="491" y="542"/>
                  </a:lnTo>
                  <a:lnTo>
                    <a:pt x="491" y="536"/>
                  </a:lnTo>
                  <a:lnTo>
                    <a:pt x="493" y="529"/>
                  </a:lnTo>
                  <a:lnTo>
                    <a:pt x="493" y="523"/>
                  </a:lnTo>
                  <a:lnTo>
                    <a:pt x="493" y="517"/>
                  </a:lnTo>
                  <a:lnTo>
                    <a:pt x="495" y="510"/>
                  </a:lnTo>
                  <a:lnTo>
                    <a:pt x="495" y="504"/>
                  </a:lnTo>
                  <a:lnTo>
                    <a:pt x="497" y="498"/>
                  </a:lnTo>
                  <a:lnTo>
                    <a:pt x="497" y="491"/>
                  </a:lnTo>
                  <a:lnTo>
                    <a:pt x="499" y="483"/>
                  </a:lnTo>
                  <a:lnTo>
                    <a:pt x="499" y="477"/>
                  </a:lnTo>
                  <a:lnTo>
                    <a:pt x="500" y="472"/>
                  </a:lnTo>
                  <a:lnTo>
                    <a:pt x="500" y="464"/>
                  </a:lnTo>
                  <a:lnTo>
                    <a:pt x="500" y="457"/>
                  </a:lnTo>
                  <a:lnTo>
                    <a:pt x="500" y="451"/>
                  </a:lnTo>
                  <a:lnTo>
                    <a:pt x="500" y="443"/>
                  </a:lnTo>
                  <a:lnTo>
                    <a:pt x="500" y="436"/>
                  </a:lnTo>
                  <a:lnTo>
                    <a:pt x="500" y="430"/>
                  </a:lnTo>
                  <a:lnTo>
                    <a:pt x="500" y="422"/>
                  </a:lnTo>
                  <a:lnTo>
                    <a:pt x="500" y="417"/>
                  </a:lnTo>
                  <a:lnTo>
                    <a:pt x="500" y="409"/>
                  </a:lnTo>
                  <a:lnTo>
                    <a:pt x="500" y="403"/>
                  </a:lnTo>
                  <a:lnTo>
                    <a:pt x="500" y="396"/>
                  </a:lnTo>
                  <a:lnTo>
                    <a:pt x="500" y="390"/>
                  </a:lnTo>
                  <a:lnTo>
                    <a:pt x="500" y="384"/>
                  </a:lnTo>
                  <a:lnTo>
                    <a:pt x="500" y="379"/>
                  </a:lnTo>
                  <a:lnTo>
                    <a:pt x="500" y="371"/>
                  </a:lnTo>
                  <a:lnTo>
                    <a:pt x="500" y="365"/>
                  </a:lnTo>
                  <a:lnTo>
                    <a:pt x="500" y="358"/>
                  </a:lnTo>
                  <a:lnTo>
                    <a:pt x="499" y="352"/>
                  </a:lnTo>
                  <a:lnTo>
                    <a:pt x="499" y="346"/>
                  </a:lnTo>
                  <a:lnTo>
                    <a:pt x="499" y="341"/>
                  </a:lnTo>
                  <a:lnTo>
                    <a:pt x="499" y="335"/>
                  </a:lnTo>
                  <a:lnTo>
                    <a:pt x="497" y="329"/>
                  </a:lnTo>
                  <a:lnTo>
                    <a:pt x="497" y="324"/>
                  </a:lnTo>
                  <a:lnTo>
                    <a:pt x="497" y="318"/>
                  </a:lnTo>
                  <a:lnTo>
                    <a:pt x="497" y="312"/>
                  </a:lnTo>
                  <a:lnTo>
                    <a:pt x="495" y="306"/>
                  </a:lnTo>
                  <a:lnTo>
                    <a:pt x="495" y="301"/>
                  </a:lnTo>
                  <a:lnTo>
                    <a:pt x="495" y="297"/>
                  </a:lnTo>
                  <a:lnTo>
                    <a:pt x="495" y="291"/>
                  </a:lnTo>
                  <a:lnTo>
                    <a:pt x="493" y="287"/>
                  </a:lnTo>
                  <a:lnTo>
                    <a:pt x="493" y="282"/>
                  </a:lnTo>
                  <a:lnTo>
                    <a:pt x="493" y="278"/>
                  </a:lnTo>
                  <a:lnTo>
                    <a:pt x="493" y="274"/>
                  </a:lnTo>
                  <a:lnTo>
                    <a:pt x="493" y="268"/>
                  </a:lnTo>
                  <a:lnTo>
                    <a:pt x="491" y="265"/>
                  </a:lnTo>
                  <a:lnTo>
                    <a:pt x="491" y="261"/>
                  </a:lnTo>
                  <a:lnTo>
                    <a:pt x="489" y="251"/>
                  </a:lnTo>
                  <a:lnTo>
                    <a:pt x="487" y="244"/>
                  </a:lnTo>
                  <a:lnTo>
                    <a:pt x="487" y="234"/>
                  </a:lnTo>
                  <a:lnTo>
                    <a:pt x="485" y="227"/>
                  </a:lnTo>
                  <a:lnTo>
                    <a:pt x="483" y="217"/>
                  </a:lnTo>
                  <a:lnTo>
                    <a:pt x="481" y="210"/>
                  </a:lnTo>
                  <a:lnTo>
                    <a:pt x="478" y="202"/>
                  </a:lnTo>
                  <a:lnTo>
                    <a:pt x="476" y="194"/>
                  </a:lnTo>
                  <a:lnTo>
                    <a:pt x="474" y="187"/>
                  </a:lnTo>
                  <a:lnTo>
                    <a:pt x="470" y="179"/>
                  </a:lnTo>
                  <a:lnTo>
                    <a:pt x="468" y="172"/>
                  </a:lnTo>
                  <a:lnTo>
                    <a:pt x="464" y="164"/>
                  </a:lnTo>
                  <a:lnTo>
                    <a:pt x="461" y="158"/>
                  </a:lnTo>
                  <a:lnTo>
                    <a:pt x="457" y="151"/>
                  </a:lnTo>
                  <a:lnTo>
                    <a:pt x="453" y="143"/>
                  </a:lnTo>
                  <a:lnTo>
                    <a:pt x="449" y="137"/>
                  </a:lnTo>
                  <a:lnTo>
                    <a:pt x="443" y="132"/>
                  </a:lnTo>
                  <a:lnTo>
                    <a:pt x="440" y="126"/>
                  </a:lnTo>
                  <a:lnTo>
                    <a:pt x="434" y="118"/>
                  </a:lnTo>
                  <a:lnTo>
                    <a:pt x="428" y="114"/>
                  </a:lnTo>
                  <a:lnTo>
                    <a:pt x="421" y="109"/>
                  </a:lnTo>
                  <a:lnTo>
                    <a:pt x="415" y="103"/>
                  </a:lnTo>
                  <a:lnTo>
                    <a:pt x="407" y="97"/>
                  </a:lnTo>
                  <a:lnTo>
                    <a:pt x="400" y="94"/>
                  </a:lnTo>
                  <a:lnTo>
                    <a:pt x="392" y="90"/>
                  </a:lnTo>
                  <a:lnTo>
                    <a:pt x="384" y="84"/>
                  </a:lnTo>
                  <a:lnTo>
                    <a:pt x="379" y="82"/>
                  </a:lnTo>
                  <a:lnTo>
                    <a:pt x="375" y="80"/>
                  </a:lnTo>
                  <a:lnTo>
                    <a:pt x="369" y="78"/>
                  </a:lnTo>
                  <a:lnTo>
                    <a:pt x="365" y="76"/>
                  </a:lnTo>
                  <a:lnTo>
                    <a:pt x="362" y="75"/>
                  </a:lnTo>
                  <a:lnTo>
                    <a:pt x="356" y="73"/>
                  </a:lnTo>
                  <a:lnTo>
                    <a:pt x="350" y="71"/>
                  </a:lnTo>
                  <a:lnTo>
                    <a:pt x="346" y="71"/>
                  </a:lnTo>
                  <a:lnTo>
                    <a:pt x="337" y="69"/>
                  </a:lnTo>
                  <a:lnTo>
                    <a:pt x="329" y="65"/>
                  </a:lnTo>
                  <a:lnTo>
                    <a:pt x="320" y="65"/>
                  </a:lnTo>
                  <a:lnTo>
                    <a:pt x="314" y="63"/>
                  </a:lnTo>
                  <a:lnTo>
                    <a:pt x="305" y="61"/>
                  </a:lnTo>
                  <a:lnTo>
                    <a:pt x="297" y="61"/>
                  </a:lnTo>
                  <a:lnTo>
                    <a:pt x="287" y="61"/>
                  </a:lnTo>
                  <a:lnTo>
                    <a:pt x="280" y="61"/>
                  </a:lnTo>
                  <a:lnTo>
                    <a:pt x="272" y="61"/>
                  </a:lnTo>
                  <a:lnTo>
                    <a:pt x="263" y="61"/>
                  </a:lnTo>
                  <a:lnTo>
                    <a:pt x="255" y="63"/>
                  </a:lnTo>
                  <a:lnTo>
                    <a:pt x="246" y="65"/>
                  </a:lnTo>
                  <a:lnTo>
                    <a:pt x="238" y="65"/>
                  </a:lnTo>
                  <a:lnTo>
                    <a:pt x="229" y="67"/>
                  </a:lnTo>
                  <a:lnTo>
                    <a:pt x="221" y="69"/>
                  </a:lnTo>
                  <a:lnTo>
                    <a:pt x="213" y="71"/>
                  </a:lnTo>
                  <a:lnTo>
                    <a:pt x="204" y="73"/>
                  </a:lnTo>
                  <a:lnTo>
                    <a:pt x="194" y="76"/>
                  </a:lnTo>
                  <a:lnTo>
                    <a:pt x="187" y="78"/>
                  </a:lnTo>
                  <a:lnTo>
                    <a:pt x="177" y="82"/>
                  </a:lnTo>
                  <a:lnTo>
                    <a:pt x="170" y="84"/>
                  </a:lnTo>
                  <a:lnTo>
                    <a:pt x="160" y="90"/>
                  </a:lnTo>
                  <a:lnTo>
                    <a:pt x="152" y="92"/>
                  </a:lnTo>
                  <a:lnTo>
                    <a:pt x="145" y="97"/>
                  </a:lnTo>
                  <a:lnTo>
                    <a:pt x="135" y="101"/>
                  </a:lnTo>
                  <a:lnTo>
                    <a:pt x="128" y="105"/>
                  </a:lnTo>
                  <a:lnTo>
                    <a:pt x="118" y="111"/>
                  </a:lnTo>
                  <a:lnTo>
                    <a:pt x="111" y="114"/>
                  </a:lnTo>
                  <a:lnTo>
                    <a:pt x="103" y="120"/>
                  </a:lnTo>
                  <a:lnTo>
                    <a:pt x="95" y="126"/>
                  </a:lnTo>
                  <a:lnTo>
                    <a:pt x="88" y="132"/>
                  </a:lnTo>
                  <a:lnTo>
                    <a:pt x="80" y="137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3" y="4"/>
                  </a:lnTo>
                  <a:lnTo>
                    <a:pt x="177" y="6"/>
                  </a:lnTo>
                  <a:lnTo>
                    <a:pt x="170" y="8"/>
                  </a:lnTo>
                  <a:lnTo>
                    <a:pt x="162" y="10"/>
                  </a:lnTo>
                  <a:lnTo>
                    <a:pt x="154" y="12"/>
                  </a:lnTo>
                  <a:lnTo>
                    <a:pt x="149" y="14"/>
                  </a:lnTo>
                  <a:lnTo>
                    <a:pt x="141" y="16"/>
                  </a:lnTo>
                  <a:lnTo>
                    <a:pt x="135" y="18"/>
                  </a:lnTo>
                  <a:lnTo>
                    <a:pt x="128" y="21"/>
                  </a:lnTo>
                  <a:lnTo>
                    <a:pt x="122" y="23"/>
                  </a:lnTo>
                  <a:lnTo>
                    <a:pt x="116" y="25"/>
                  </a:lnTo>
                  <a:lnTo>
                    <a:pt x="111" y="29"/>
                  </a:lnTo>
                  <a:lnTo>
                    <a:pt x="105" y="31"/>
                  </a:lnTo>
                  <a:lnTo>
                    <a:pt x="99" y="35"/>
                  </a:lnTo>
                  <a:lnTo>
                    <a:pt x="94" y="37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73" y="48"/>
                  </a:lnTo>
                  <a:lnTo>
                    <a:pt x="69" y="50"/>
                  </a:lnTo>
                  <a:lnTo>
                    <a:pt x="63" y="54"/>
                  </a:lnTo>
                  <a:lnTo>
                    <a:pt x="59" y="57"/>
                  </a:lnTo>
                  <a:lnTo>
                    <a:pt x="52" y="63"/>
                  </a:lnTo>
                  <a:lnTo>
                    <a:pt x="44" y="71"/>
                  </a:lnTo>
                  <a:lnTo>
                    <a:pt x="36" y="76"/>
                  </a:lnTo>
                  <a:lnTo>
                    <a:pt x="31" y="84"/>
                  </a:lnTo>
                  <a:lnTo>
                    <a:pt x="25" y="90"/>
                  </a:lnTo>
                  <a:lnTo>
                    <a:pt x="19" y="97"/>
                  </a:lnTo>
                  <a:lnTo>
                    <a:pt x="16" y="103"/>
                  </a:lnTo>
                  <a:lnTo>
                    <a:pt x="12" y="111"/>
                  </a:lnTo>
                  <a:lnTo>
                    <a:pt x="8" y="118"/>
                  </a:lnTo>
                  <a:lnTo>
                    <a:pt x="6" y="126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2" y="170"/>
                  </a:lnTo>
                  <a:lnTo>
                    <a:pt x="4" y="177"/>
                  </a:lnTo>
                  <a:lnTo>
                    <a:pt x="6" y="185"/>
                  </a:lnTo>
                  <a:lnTo>
                    <a:pt x="8" y="191"/>
                  </a:lnTo>
                  <a:lnTo>
                    <a:pt x="12" y="198"/>
                  </a:lnTo>
                  <a:lnTo>
                    <a:pt x="16" y="206"/>
                  </a:lnTo>
                  <a:lnTo>
                    <a:pt x="21" y="213"/>
                  </a:lnTo>
                  <a:lnTo>
                    <a:pt x="27" y="219"/>
                  </a:lnTo>
                  <a:lnTo>
                    <a:pt x="36" y="227"/>
                  </a:lnTo>
                  <a:lnTo>
                    <a:pt x="40" y="229"/>
                  </a:lnTo>
                  <a:lnTo>
                    <a:pt x="44" y="230"/>
                  </a:lnTo>
                  <a:lnTo>
                    <a:pt x="48" y="234"/>
                  </a:lnTo>
                  <a:lnTo>
                    <a:pt x="54" y="236"/>
                  </a:lnTo>
                  <a:lnTo>
                    <a:pt x="57" y="238"/>
                  </a:lnTo>
                  <a:lnTo>
                    <a:pt x="63" y="240"/>
                  </a:lnTo>
                  <a:lnTo>
                    <a:pt x="69" y="242"/>
                  </a:lnTo>
                  <a:lnTo>
                    <a:pt x="74" y="244"/>
                  </a:lnTo>
                  <a:lnTo>
                    <a:pt x="78" y="246"/>
                  </a:lnTo>
                  <a:lnTo>
                    <a:pt x="84" y="246"/>
                  </a:lnTo>
                  <a:lnTo>
                    <a:pt x="90" y="248"/>
                  </a:lnTo>
                  <a:lnTo>
                    <a:pt x="95" y="249"/>
                  </a:lnTo>
                  <a:lnTo>
                    <a:pt x="101" y="249"/>
                  </a:lnTo>
                  <a:lnTo>
                    <a:pt x="109" y="249"/>
                  </a:lnTo>
                  <a:lnTo>
                    <a:pt x="114" y="251"/>
                  </a:lnTo>
                  <a:lnTo>
                    <a:pt x="120" y="251"/>
                  </a:lnTo>
                  <a:lnTo>
                    <a:pt x="126" y="251"/>
                  </a:lnTo>
                  <a:lnTo>
                    <a:pt x="133" y="251"/>
                  </a:lnTo>
                  <a:lnTo>
                    <a:pt x="139" y="251"/>
                  </a:lnTo>
                  <a:lnTo>
                    <a:pt x="147" y="251"/>
                  </a:lnTo>
                  <a:lnTo>
                    <a:pt x="152" y="251"/>
                  </a:lnTo>
                  <a:lnTo>
                    <a:pt x="158" y="251"/>
                  </a:lnTo>
                  <a:lnTo>
                    <a:pt x="166" y="249"/>
                  </a:lnTo>
                  <a:lnTo>
                    <a:pt x="173" y="249"/>
                  </a:lnTo>
                  <a:lnTo>
                    <a:pt x="171" y="253"/>
                  </a:lnTo>
                  <a:lnTo>
                    <a:pt x="170" y="259"/>
                  </a:lnTo>
                  <a:lnTo>
                    <a:pt x="168" y="265"/>
                  </a:lnTo>
                  <a:lnTo>
                    <a:pt x="168" y="268"/>
                  </a:lnTo>
                  <a:lnTo>
                    <a:pt x="166" y="272"/>
                  </a:lnTo>
                  <a:lnTo>
                    <a:pt x="164" y="278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0" y="291"/>
                  </a:lnTo>
                  <a:lnTo>
                    <a:pt x="158" y="297"/>
                  </a:lnTo>
                  <a:lnTo>
                    <a:pt x="158" y="301"/>
                  </a:lnTo>
                  <a:lnTo>
                    <a:pt x="156" y="305"/>
                  </a:lnTo>
                  <a:lnTo>
                    <a:pt x="154" y="310"/>
                  </a:lnTo>
                  <a:lnTo>
                    <a:pt x="154" y="314"/>
                  </a:lnTo>
                  <a:lnTo>
                    <a:pt x="152" y="318"/>
                  </a:lnTo>
                  <a:lnTo>
                    <a:pt x="152" y="324"/>
                  </a:lnTo>
                  <a:lnTo>
                    <a:pt x="151" y="331"/>
                  </a:lnTo>
                  <a:lnTo>
                    <a:pt x="147" y="341"/>
                  </a:lnTo>
                  <a:lnTo>
                    <a:pt x="145" y="348"/>
                  </a:lnTo>
                  <a:lnTo>
                    <a:pt x="143" y="358"/>
                  </a:lnTo>
                  <a:lnTo>
                    <a:pt x="141" y="365"/>
                  </a:lnTo>
                  <a:lnTo>
                    <a:pt x="139" y="375"/>
                  </a:lnTo>
                  <a:lnTo>
                    <a:pt x="135" y="382"/>
                  </a:lnTo>
                  <a:lnTo>
                    <a:pt x="135" y="392"/>
                  </a:lnTo>
                  <a:lnTo>
                    <a:pt x="132" y="400"/>
                  </a:lnTo>
                  <a:lnTo>
                    <a:pt x="130" y="407"/>
                  </a:lnTo>
                  <a:lnTo>
                    <a:pt x="128" y="417"/>
                  </a:lnTo>
                  <a:lnTo>
                    <a:pt x="126" y="426"/>
                  </a:lnTo>
                  <a:lnTo>
                    <a:pt x="124" y="434"/>
                  </a:lnTo>
                  <a:lnTo>
                    <a:pt x="122" y="443"/>
                  </a:lnTo>
                  <a:lnTo>
                    <a:pt x="120" y="447"/>
                  </a:lnTo>
                  <a:lnTo>
                    <a:pt x="120" y="451"/>
                  </a:lnTo>
                  <a:lnTo>
                    <a:pt x="118" y="457"/>
                  </a:lnTo>
                  <a:lnTo>
                    <a:pt x="118" y="460"/>
                  </a:lnTo>
                  <a:lnTo>
                    <a:pt x="116" y="464"/>
                  </a:lnTo>
                  <a:lnTo>
                    <a:pt x="116" y="470"/>
                  </a:lnTo>
                  <a:lnTo>
                    <a:pt x="114" y="474"/>
                  </a:lnTo>
                  <a:lnTo>
                    <a:pt x="114" y="479"/>
                  </a:lnTo>
                  <a:lnTo>
                    <a:pt x="113" y="483"/>
                  </a:lnTo>
                  <a:lnTo>
                    <a:pt x="113" y="489"/>
                  </a:lnTo>
                  <a:lnTo>
                    <a:pt x="111" y="493"/>
                  </a:lnTo>
                  <a:lnTo>
                    <a:pt x="111" y="498"/>
                  </a:lnTo>
                  <a:lnTo>
                    <a:pt x="109" y="504"/>
                  </a:lnTo>
                  <a:lnTo>
                    <a:pt x="109" y="508"/>
                  </a:lnTo>
                  <a:lnTo>
                    <a:pt x="107" y="514"/>
                  </a:lnTo>
                  <a:lnTo>
                    <a:pt x="107" y="517"/>
                  </a:lnTo>
                  <a:lnTo>
                    <a:pt x="105" y="523"/>
                  </a:lnTo>
                  <a:lnTo>
                    <a:pt x="105" y="529"/>
                  </a:lnTo>
                  <a:lnTo>
                    <a:pt x="103" y="534"/>
                  </a:lnTo>
                  <a:lnTo>
                    <a:pt x="103" y="540"/>
                  </a:lnTo>
                  <a:lnTo>
                    <a:pt x="209" y="525"/>
                  </a:lnTo>
                  <a:lnTo>
                    <a:pt x="42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4" name="Freeform 73">
              <a:extLst>
                <a:ext uri="{FF2B5EF4-FFF2-40B4-BE49-F238E27FC236}">
                  <a16:creationId xmlns:a16="http://schemas.microsoft.com/office/drawing/2014/main" id="{58DA001B-CD67-2F0A-570A-0C04F5C5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315"/>
              <a:ext cx="48" cy="67"/>
            </a:xfrm>
            <a:custGeom>
              <a:avLst/>
              <a:gdLst>
                <a:gd name="T0" fmla="*/ 1 w 95"/>
                <a:gd name="T1" fmla="*/ 0 h 135"/>
                <a:gd name="T2" fmla="*/ 1 w 95"/>
                <a:gd name="T3" fmla="*/ 0 h 135"/>
                <a:gd name="T4" fmla="*/ 1 w 95"/>
                <a:gd name="T5" fmla="*/ 0 h 135"/>
                <a:gd name="T6" fmla="*/ 1 w 95"/>
                <a:gd name="T7" fmla="*/ 0 h 135"/>
                <a:gd name="T8" fmla="*/ 1 w 95"/>
                <a:gd name="T9" fmla="*/ 0 h 135"/>
                <a:gd name="T10" fmla="*/ 1 w 95"/>
                <a:gd name="T11" fmla="*/ 0 h 135"/>
                <a:gd name="T12" fmla="*/ 1 w 95"/>
                <a:gd name="T13" fmla="*/ 0 h 135"/>
                <a:gd name="T14" fmla="*/ 1 w 95"/>
                <a:gd name="T15" fmla="*/ 0 h 135"/>
                <a:gd name="T16" fmla="*/ 1 w 95"/>
                <a:gd name="T17" fmla="*/ 0 h 135"/>
                <a:gd name="T18" fmla="*/ 1 w 95"/>
                <a:gd name="T19" fmla="*/ 0 h 135"/>
                <a:gd name="T20" fmla="*/ 1 w 95"/>
                <a:gd name="T21" fmla="*/ 0 h 135"/>
                <a:gd name="T22" fmla="*/ 1 w 95"/>
                <a:gd name="T23" fmla="*/ 0 h 135"/>
                <a:gd name="T24" fmla="*/ 1 w 95"/>
                <a:gd name="T25" fmla="*/ 0 h 135"/>
                <a:gd name="T26" fmla="*/ 1 w 95"/>
                <a:gd name="T27" fmla="*/ 0 h 135"/>
                <a:gd name="T28" fmla="*/ 1 w 95"/>
                <a:gd name="T29" fmla="*/ 0 h 135"/>
                <a:gd name="T30" fmla="*/ 1 w 95"/>
                <a:gd name="T31" fmla="*/ 0 h 135"/>
                <a:gd name="T32" fmla="*/ 1 w 95"/>
                <a:gd name="T33" fmla="*/ 0 h 135"/>
                <a:gd name="T34" fmla="*/ 1 w 95"/>
                <a:gd name="T35" fmla="*/ 0 h 135"/>
                <a:gd name="T36" fmla="*/ 1 w 95"/>
                <a:gd name="T37" fmla="*/ 0 h 135"/>
                <a:gd name="T38" fmla="*/ 1 w 95"/>
                <a:gd name="T39" fmla="*/ 0 h 135"/>
                <a:gd name="T40" fmla="*/ 1 w 95"/>
                <a:gd name="T41" fmla="*/ 0 h 135"/>
                <a:gd name="T42" fmla="*/ 1 w 95"/>
                <a:gd name="T43" fmla="*/ 0 h 135"/>
                <a:gd name="T44" fmla="*/ 1 w 95"/>
                <a:gd name="T45" fmla="*/ 0 h 135"/>
                <a:gd name="T46" fmla="*/ 1 w 95"/>
                <a:gd name="T47" fmla="*/ 0 h 135"/>
                <a:gd name="T48" fmla="*/ 1 w 95"/>
                <a:gd name="T49" fmla="*/ 0 h 135"/>
                <a:gd name="T50" fmla="*/ 1 w 95"/>
                <a:gd name="T51" fmla="*/ 0 h 135"/>
                <a:gd name="T52" fmla="*/ 1 w 95"/>
                <a:gd name="T53" fmla="*/ 0 h 135"/>
                <a:gd name="T54" fmla="*/ 1 w 95"/>
                <a:gd name="T55" fmla="*/ 0 h 135"/>
                <a:gd name="T56" fmla="*/ 1 w 95"/>
                <a:gd name="T57" fmla="*/ 0 h 135"/>
                <a:gd name="T58" fmla="*/ 1 w 95"/>
                <a:gd name="T59" fmla="*/ 0 h 135"/>
                <a:gd name="T60" fmla="*/ 1 w 95"/>
                <a:gd name="T61" fmla="*/ 0 h 135"/>
                <a:gd name="T62" fmla="*/ 1 w 95"/>
                <a:gd name="T63" fmla="*/ 0 h 135"/>
                <a:gd name="T64" fmla="*/ 1 w 95"/>
                <a:gd name="T65" fmla="*/ 0 h 135"/>
                <a:gd name="T66" fmla="*/ 1 w 95"/>
                <a:gd name="T67" fmla="*/ 0 h 135"/>
                <a:gd name="T68" fmla="*/ 1 w 95"/>
                <a:gd name="T69" fmla="*/ 0 h 135"/>
                <a:gd name="T70" fmla="*/ 1 w 95"/>
                <a:gd name="T71" fmla="*/ 0 h 135"/>
                <a:gd name="T72" fmla="*/ 0 w 95"/>
                <a:gd name="T73" fmla="*/ 0 h 135"/>
                <a:gd name="T74" fmla="*/ 1 w 95"/>
                <a:gd name="T75" fmla="*/ 0 h 135"/>
                <a:gd name="T76" fmla="*/ 1 w 95"/>
                <a:gd name="T77" fmla="*/ 0 h 135"/>
                <a:gd name="T78" fmla="*/ 1 w 95"/>
                <a:gd name="T79" fmla="*/ 0 h 135"/>
                <a:gd name="T80" fmla="*/ 1 w 95"/>
                <a:gd name="T81" fmla="*/ 0 h 135"/>
                <a:gd name="T82" fmla="*/ 1 w 95"/>
                <a:gd name="T83" fmla="*/ 0 h 135"/>
                <a:gd name="T84" fmla="*/ 1 w 95"/>
                <a:gd name="T85" fmla="*/ 0 h 135"/>
                <a:gd name="T86" fmla="*/ 1 w 95"/>
                <a:gd name="T87" fmla="*/ 0 h 135"/>
                <a:gd name="T88" fmla="*/ 1 w 95"/>
                <a:gd name="T89" fmla="*/ 0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"/>
                <a:gd name="T136" fmla="*/ 0 h 135"/>
                <a:gd name="T137" fmla="*/ 95 w 95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" h="135">
                  <a:moveTo>
                    <a:pt x="87" y="135"/>
                  </a:moveTo>
                  <a:lnTo>
                    <a:pt x="62" y="78"/>
                  </a:lnTo>
                  <a:lnTo>
                    <a:pt x="83" y="78"/>
                  </a:lnTo>
                  <a:lnTo>
                    <a:pt x="77" y="72"/>
                  </a:lnTo>
                  <a:lnTo>
                    <a:pt x="76" y="70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66" y="60"/>
                  </a:lnTo>
                  <a:lnTo>
                    <a:pt x="58" y="55"/>
                  </a:lnTo>
                  <a:lnTo>
                    <a:pt x="93" y="59"/>
                  </a:lnTo>
                  <a:lnTo>
                    <a:pt x="89" y="53"/>
                  </a:lnTo>
                  <a:lnTo>
                    <a:pt x="81" y="45"/>
                  </a:lnTo>
                  <a:lnTo>
                    <a:pt x="76" y="43"/>
                  </a:lnTo>
                  <a:lnTo>
                    <a:pt x="70" y="41"/>
                  </a:lnTo>
                  <a:lnTo>
                    <a:pt x="62" y="38"/>
                  </a:lnTo>
                  <a:lnTo>
                    <a:pt x="57" y="34"/>
                  </a:lnTo>
                  <a:lnTo>
                    <a:pt x="95" y="36"/>
                  </a:lnTo>
                  <a:lnTo>
                    <a:pt x="91" y="30"/>
                  </a:lnTo>
                  <a:lnTo>
                    <a:pt x="85" y="24"/>
                  </a:lnTo>
                  <a:lnTo>
                    <a:pt x="79" y="21"/>
                  </a:lnTo>
                  <a:lnTo>
                    <a:pt x="72" y="17"/>
                  </a:lnTo>
                  <a:lnTo>
                    <a:pt x="66" y="13"/>
                  </a:lnTo>
                  <a:lnTo>
                    <a:pt x="62" y="11"/>
                  </a:lnTo>
                  <a:lnTo>
                    <a:pt x="58" y="9"/>
                  </a:lnTo>
                  <a:lnTo>
                    <a:pt x="55" y="9"/>
                  </a:lnTo>
                  <a:lnTo>
                    <a:pt x="49" y="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3" y="17"/>
                  </a:lnTo>
                  <a:lnTo>
                    <a:pt x="5" y="64"/>
                  </a:lnTo>
                  <a:lnTo>
                    <a:pt x="9" y="66"/>
                  </a:lnTo>
                  <a:lnTo>
                    <a:pt x="7" y="87"/>
                  </a:lnTo>
                  <a:lnTo>
                    <a:pt x="24" y="89"/>
                  </a:lnTo>
                  <a:lnTo>
                    <a:pt x="13" y="135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5" name="Freeform 74">
              <a:extLst>
                <a:ext uri="{FF2B5EF4-FFF2-40B4-BE49-F238E27FC236}">
                  <a16:creationId xmlns:a16="http://schemas.microsoft.com/office/drawing/2014/main" id="{15082785-CAD2-F3B3-9817-74926838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368"/>
              <a:ext cx="40" cy="58"/>
            </a:xfrm>
            <a:custGeom>
              <a:avLst/>
              <a:gdLst>
                <a:gd name="T0" fmla="*/ 1 w 80"/>
                <a:gd name="T1" fmla="*/ 1 h 116"/>
                <a:gd name="T2" fmla="*/ 1 w 80"/>
                <a:gd name="T3" fmla="*/ 1 h 116"/>
                <a:gd name="T4" fmla="*/ 0 w 80"/>
                <a:gd name="T5" fmla="*/ 1 h 116"/>
                <a:gd name="T6" fmla="*/ 1 w 80"/>
                <a:gd name="T7" fmla="*/ 0 h 116"/>
                <a:gd name="T8" fmla="*/ 1 w 80"/>
                <a:gd name="T9" fmla="*/ 1 h 116"/>
                <a:gd name="T10" fmla="*/ 1 w 80"/>
                <a:gd name="T11" fmla="*/ 1 h 116"/>
                <a:gd name="T12" fmla="*/ 1 w 80"/>
                <a:gd name="T13" fmla="*/ 1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16"/>
                <a:gd name="T23" fmla="*/ 80 w 80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16">
                  <a:moveTo>
                    <a:pt x="80" y="2"/>
                  </a:moveTo>
                  <a:lnTo>
                    <a:pt x="28" y="116"/>
                  </a:lnTo>
                  <a:lnTo>
                    <a:pt x="0" y="114"/>
                  </a:lnTo>
                  <a:lnTo>
                    <a:pt x="23" y="0"/>
                  </a:lnTo>
                  <a:lnTo>
                    <a:pt x="40" y="11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6" name="Freeform 75">
              <a:extLst>
                <a:ext uri="{FF2B5EF4-FFF2-40B4-BE49-F238E27FC236}">
                  <a16:creationId xmlns:a16="http://schemas.microsoft.com/office/drawing/2014/main" id="{ED8F7325-FD6F-5BB4-91DB-8A1DB2F25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375"/>
              <a:ext cx="28" cy="93"/>
            </a:xfrm>
            <a:custGeom>
              <a:avLst/>
              <a:gdLst>
                <a:gd name="T0" fmla="*/ 0 w 57"/>
                <a:gd name="T1" fmla="*/ 0 h 187"/>
                <a:gd name="T2" fmla="*/ 0 w 57"/>
                <a:gd name="T3" fmla="*/ 0 h 187"/>
                <a:gd name="T4" fmla="*/ 0 w 57"/>
                <a:gd name="T5" fmla="*/ 0 h 187"/>
                <a:gd name="T6" fmla="*/ 0 w 57"/>
                <a:gd name="T7" fmla="*/ 0 h 187"/>
                <a:gd name="T8" fmla="*/ 0 w 57"/>
                <a:gd name="T9" fmla="*/ 0 h 187"/>
                <a:gd name="T10" fmla="*/ 0 w 57"/>
                <a:gd name="T11" fmla="*/ 0 h 187"/>
                <a:gd name="T12" fmla="*/ 0 w 57"/>
                <a:gd name="T13" fmla="*/ 0 h 187"/>
                <a:gd name="T14" fmla="*/ 0 w 57"/>
                <a:gd name="T15" fmla="*/ 0 h 187"/>
                <a:gd name="T16" fmla="*/ 0 w 57"/>
                <a:gd name="T17" fmla="*/ 0 h 187"/>
                <a:gd name="T18" fmla="*/ 0 w 5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87"/>
                <a:gd name="T32" fmla="*/ 57 w 5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87">
                  <a:moveTo>
                    <a:pt x="54" y="0"/>
                  </a:moveTo>
                  <a:lnTo>
                    <a:pt x="37" y="16"/>
                  </a:lnTo>
                  <a:lnTo>
                    <a:pt x="42" y="33"/>
                  </a:lnTo>
                  <a:lnTo>
                    <a:pt x="14" y="94"/>
                  </a:lnTo>
                  <a:lnTo>
                    <a:pt x="0" y="187"/>
                  </a:lnTo>
                  <a:lnTo>
                    <a:pt x="42" y="101"/>
                  </a:lnTo>
                  <a:lnTo>
                    <a:pt x="46" y="35"/>
                  </a:lnTo>
                  <a:lnTo>
                    <a:pt x="57" y="2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7" name="Freeform 76">
              <a:extLst>
                <a:ext uri="{FF2B5EF4-FFF2-40B4-BE49-F238E27FC236}">
                  <a16:creationId xmlns:a16="http://schemas.microsoft.com/office/drawing/2014/main" id="{4B37FE2B-0212-93F9-3292-3DB790D6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649"/>
              <a:ext cx="21" cy="28"/>
            </a:xfrm>
            <a:custGeom>
              <a:avLst/>
              <a:gdLst>
                <a:gd name="T0" fmla="*/ 1 w 41"/>
                <a:gd name="T1" fmla="*/ 0 h 55"/>
                <a:gd name="T2" fmla="*/ 1 w 41"/>
                <a:gd name="T3" fmla="*/ 1 h 55"/>
                <a:gd name="T4" fmla="*/ 0 w 41"/>
                <a:gd name="T5" fmla="*/ 1 h 55"/>
                <a:gd name="T6" fmla="*/ 1 w 41"/>
                <a:gd name="T7" fmla="*/ 1 h 55"/>
                <a:gd name="T8" fmla="*/ 1 w 41"/>
                <a:gd name="T9" fmla="*/ 0 h 55"/>
                <a:gd name="T10" fmla="*/ 1 w 41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55"/>
                <a:gd name="T20" fmla="*/ 41 w 41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55">
                  <a:moveTo>
                    <a:pt x="30" y="0"/>
                  </a:moveTo>
                  <a:lnTo>
                    <a:pt x="41" y="55"/>
                  </a:lnTo>
                  <a:lnTo>
                    <a:pt x="0" y="51"/>
                  </a:lnTo>
                  <a:lnTo>
                    <a:pt x="5" y="1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8" name="Freeform 77">
              <a:extLst>
                <a:ext uri="{FF2B5EF4-FFF2-40B4-BE49-F238E27FC236}">
                  <a16:creationId xmlns:a16="http://schemas.microsoft.com/office/drawing/2014/main" id="{12D6A731-DAA8-2C08-EECC-4F2FA6E91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675"/>
              <a:ext cx="155" cy="147"/>
            </a:xfrm>
            <a:custGeom>
              <a:avLst/>
              <a:gdLst>
                <a:gd name="T0" fmla="*/ 1 w 310"/>
                <a:gd name="T1" fmla="*/ 0 h 294"/>
                <a:gd name="T2" fmla="*/ 1 w 310"/>
                <a:gd name="T3" fmla="*/ 1 h 294"/>
                <a:gd name="T4" fmla="*/ 1 w 310"/>
                <a:gd name="T5" fmla="*/ 1 h 294"/>
                <a:gd name="T6" fmla="*/ 0 w 310"/>
                <a:gd name="T7" fmla="*/ 1 h 294"/>
                <a:gd name="T8" fmla="*/ 1 w 310"/>
                <a:gd name="T9" fmla="*/ 0 h 294"/>
                <a:gd name="T10" fmla="*/ 1 w 310"/>
                <a:gd name="T11" fmla="*/ 0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294"/>
                <a:gd name="T20" fmla="*/ 310 w 310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294">
                  <a:moveTo>
                    <a:pt x="32" y="0"/>
                  </a:moveTo>
                  <a:lnTo>
                    <a:pt x="308" y="32"/>
                  </a:lnTo>
                  <a:lnTo>
                    <a:pt x="310" y="294"/>
                  </a:lnTo>
                  <a:lnTo>
                    <a:pt x="0" y="2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299" name="Freeform 78">
              <a:extLst>
                <a:ext uri="{FF2B5EF4-FFF2-40B4-BE49-F238E27FC236}">
                  <a16:creationId xmlns:a16="http://schemas.microsoft.com/office/drawing/2014/main" id="{69090C2E-256C-073D-5879-C5CBAC5E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660"/>
              <a:ext cx="50" cy="35"/>
            </a:xfrm>
            <a:custGeom>
              <a:avLst/>
              <a:gdLst>
                <a:gd name="T0" fmla="*/ 1 w 99"/>
                <a:gd name="T1" fmla="*/ 0 h 71"/>
                <a:gd name="T2" fmla="*/ 1 w 99"/>
                <a:gd name="T3" fmla="*/ 0 h 71"/>
                <a:gd name="T4" fmla="*/ 1 w 99"/>
                <a:gd name="T5" fmla="*/ 0 h 71"/>
                <a:gd name="T6" fmla="*/ 1 w 99"/>
                <a:gd name="T7" fmla="*/ 0 h 71"/>
                <a:gd name="T8" fmla="*/ 1 w 99"/>
                <a:gd name="T9" fmla="*/ 0 h 71"/>
                <a:gd name="T10" fmla="*/ 1 w 99"/>
                <a:gd name="T11" fmla="*/ 0 h 71"/>
                <a:gd name="T12" fmla="*/ 0 w 99"/>
                <a:gd name="T13" fmla="*/ 0 h 71"/>
                <a:gd name="T14" fmla="*/ 1 w 99"/>
                <a:gd name="T15" fmla="*/ 0 h 71"/>
                <a:gd name="T16" fmla="*/ 1 w 99"/>
                <a:gd name="T17" fmla="*/ 0 h 71"/>
                <a:gd name="T18" fmla="*/ 1 w 99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71"/>
                <a:gd name="T32" fmla="*/ 99 w 99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71">
                  <a:moveTo>
                    <a:pt x="23" y="18"/>
                  </a:moveTo>
                  <a:lnTo>
                    <a:pt x="80" y="23"/>
                  </a:lnTo>
                  <a:lnTo>
                    <a:pt x="74" y="71"/>
                  </a:lnTo>
                  <a:lnTo>
                    <a:pt x="91" y="71"/>
                  </a:lnTo>
                  <a:lnTo>
                    <a:pt x="99" y="12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9" y="67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00" name="Freeform 79">
              <a:extLst>
                <a:ext uri="{FF2B5EF4-FFF2-40B4-BE49-F238E27FC236}">
                  <a16:creationId xmlns:a16="http://schemas.microsoft.com/office/drawing/2014/main" id="{1C0A48D2-30C9-FA9E-CCAB-B697021E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310"/>
              <a:ext cx="31" cy="48"/>
            </a:xfrm>
            <a:custGeom>
              <a:avLst/>
              <a:gdLst>
                <a:gd name="T0" fmla="*/ 1 w 61"/>
                <a:gd name="T1" fmla="*/ 1 h 95"/>
                <a:gd name="T2" fmla="*/ 0 w 61"/>
                <a:gd name="T3" fmla="*/ 1 h 95"/>
                <a:gd name="T4" fmla="*/ 1 w 61"/>
                <a:gd name="T5" fmla="*/ 1 h 95"/>
                <a:gd name="T6" fmla="*/ 1 w 61"/>
                <a:gd name="T7" fmla="*/ 1 h 95"/>
                <a:gd name="T8" fmla="*/ 1 w 61"/>
                <a:gd name="T9" fmla="*/ 1 h 95"/>
                <a:gd name="T10" fmla="*/ 1 w 61"/>
                <a:gd name="T11" fmla="*/ 1 h 95"/>
                <a:gd name="T12" fmla="*/ 1 w 61"/>
                <a:gd name="T13" fmla="*/ 1 h 95"/>
                <a:gd name="T14" fmla="*/ 1 w 61"/>
                <a:gd name="T15" fmla="*/ 0 h 95"/>
                <a:gd name="T16" fmla="*/ 1 w 61"/>
                <a:gd name="T17" fmla="*/ 1 h 95"/>
                <a:gd name="T18" fmla="*/ 1 w 61"/>
                <a:gd name="T19" fmla="*/ 1 h 95"/>
                <a:gd name="T20" fmla="*/ 1 w 61"/>
                <a:gd name="T21" fmla="*/ 1 h 95"/>
                <a:gd name="T22" fmla="*/ 1 w 61"/>
                <a:gd name="T23" fmla="*/ 1 h 95"/>
                <a:gd name="T24" fmla="*/ 1 w 61"/>
                <a:gd name="T25" fmla="*/ 1 h 95"/>
                <a:gd name="T26" fmla="*/ 1 w 61"/>
                <a:gd name="T27" fmla="*/ 1 h 95"/>
                <a:gd name="T28" fmla="*/ 1 w 61"/>
                <a:gd name="T29" fmla="*/ 1 h 95"/>
                <a:gd name="T30" fmla="*/ 1 w 61"/>
                <a:gd name="T31" fmla="*/ 1 h 95"/>
                <a:gd name="T32" fmla="*/ 1 w 61"/>
                <a:gd name="T33" fmla="*/ 1 h 95"/>
                <a:gd name="T34" fmla="*/ 1 w 61"/>
                <a:gd name="T35" fmla="*/ 1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95"/>
                <a:gd name="T56" fmla="*/ 61 w 61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95">
                  <a:moveTo>
                    <a:pt x="13" y="95"/>
                  </a:moveTo>
                  <a:lnTo>
                    <a:pt x="0" y="88"/>
                  </a:lnTo>
                  <a:lnTo>
                    <a:pt x="2" y="61"/>
                  </a:lnTo>
                  <a:lnTo>
                    <a:pt x="28" y="31"/>
                  </a:lnTo>
                  <a:lnTo>
                    <a:pt x="49" y="10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59" y="8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34" y="36"/>
                  </a:lnTo>
                  <a:lnTo>
                    <a:pt x="46" y="46"/>
                  </a:lnTo>
                  <a:lnTo>
                    <a:pt x="23" y="70"/>
                  </a:lnTo>
                  <a:lnTo>
                    <a:pt x="13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01" name="Freeform 80">
              <a:extLst>
                <a:ext uri="{FF2B5EF4-FFF2-40B4-BE49-F238E27FC236}">
                  <a16:creationId xmlns:a16="http://schemas.microsoft.com/office/drawing/2014/main" id="{D758D643-9E6E-6959-AA1A-0B24FA00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327"/>
              <a:ext cx="25" cy="12"/>
            </a:xfrm>
            <a:custGeom>
              <a:avLst/>
              <a:gdLst>
                <a:gd name="T0" fmla="*/ 0 w 49"/>
                <a:gd name="T1" fmla="*/ 1 h 23"/>
                <a:gd name="T2" fmla="*/ 1 w 49"/>
                <a:gd name="T3" fmla="*/ 0 h 23"/>
                <a:gd name="T4" fmla="*/ 1 w 49"/>
                <a:gd name="T5" fmla="*/ 1 h 23"/>
                <a:gd name="T6" fmla="*/ 1 w 49"/>
                <a:gd name="T7" fmla="*/ 1 h 23"/>
                <a:gd name="T8" fmla="*/ 0 w 49"/>
                <a:gd name="T9" fmla="*/ 1 h 23"/>
                <a:gd name="T10" fmla="*/ 0 w 49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3"/>
                <a:gd name="T20" fmla="*/ 49 w 4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3">
                  <a:moveTo>
                    <a:pt x="0" y="23"/>
                  </a:moveTo>
                  <a:lnTo>
                    <a:pt x="27" y="0"/>
                  </a:lnTo>
                  <a:lnTo>
                    <a:pt x="49" y="4"/>
                  </a:lnTo>
                  <a:lnTo>
                    <a:pt x="38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0302" name="Freeform 81">
              <a:extLst>
                <a:ext uri="{FF2B5EF4-FFF2-40B4-BE49-F238E27FC236}">
                  <a16:creationId xmlns:a16="http://schemas.microsoft.com/office/drawing/2014/main" id="{3D1C40F5-1656-35F4-D80E-27EC6B0CE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683"/>
              <a:ext cx="160" cy="115"/>
            </a:xfrm>
            <a:custGeom>
              <a:avLst/>
              <a:gdLst>
                <a:gd name="T0" fmla="*/ 1 w 319"/>
                <a:gd name="T1" fmla="*/ 0 h 232"/>
                <a:gd name="T2" fmla="*/ 1 w 319"/>
                <a:gd name="T3" fmla="*/ 0 h 232"/>
                <a:gd name="T4" fmla="*/ 1 w 319"/>
                <a:gd name="T5" fmla="*/ 0 h 232"/>
                <a:gd name="T6" fmla="*/ 1 w 319"/>
                <a:gd name="T7" fmla="*/ 0 h 232"/>
                <a:gd name="T8" fmla="*/ 0 w 319"/>
                <a:gd name="T9" fmla="*/ 0 h 232"/>
                <a:gd name="T10" fmla="*/ 1 w 319"/>
                <a:gd name="T11" fmla="*/ 0 h 232"/>
                <a:gd name="T12" fmla="*/ 1 w 319"/>
                <a:gd name="T13" fmla="*/ 0 h 232"/>
                <a:gd name="T14" fmla="*/ 1 w 319"/>
                <a:gd name="T15" fmla="*/ 0 h 232"/>
                <a:gd name="T16" fmla="*/ 1 w 319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232"/>
                <a:gd name="T29" fmla="*/ 319 w 319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232">
                  <a:moveTo>
                    <a:pt x="318" y="27"/>
                  </a:moveTo>
                  <a:lnTo>
                    <a:pt x="78" y="10"/>
                  </a:lnTo>
                  <a:lnTo>
                    <a:pt x="40" y="232"/>
                  </a:lnTo>
                  <a:lnTo>
                    <a:pt x="23" y="205"/>
                  </a:lnTo>
                  <a:lnTo>
                    <a:pt x="0" y="222"/>
                  </a:lnTo>
                  <a:lnTo>
                    <a:pt x="57" y="0"/>
                  </a:lnTo>
                  <a:lnTo>
                    <a:pt x="319" y="25"/>
                  </a:lnTo>
                  <a:lnTo>
                    <a:pt x="318" y="27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sp>
        <p:nvSpPr>
          <p:cNvPr id="10261" name="WordArt 28">
            <a:extLst>
              <a:ext uri="{FF2B5EF4-FFF2-40B4-BE49-F238E27FC236}">
                <a16:creationId xmlns:a16="http://schemas.microsoft.com/office/drawing/2014/main" id="{71AE2904-2925-F331-B77B-88F429ADE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70421">
            <a:off x="4692650" y="3048000"/>
            <a:ext cx="29845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DownPour">
              <a:avLst>
                <a:gd name="adj1" fmla="val 21510024"/>
                <a:gd name="adj2" fmla="val 50167"/>
              </a:avLst>
            </a:prstTxWarp>
          </a:bodyPr>
          <a:lstStyle/>
          <a:p>
            <a:pPr algn="ctr"/>
            <a:r>
              <a:rPr lang="th-TH" sz="3600" b="1" kern="10">
                <a:solidFill>
                  <a:srgbClr val="FF3300"/>
                </a:solidFill>
                <a:effectLst>
                  <a:prstShdw prst="shdw17" dist="17961" dir="2700000">
                    <a:srgbClr val="991F00"/>
                  </a:prst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หลักการพื้นฐาน</a:t>
            </a:r>
          </a:p>
        </p:txBody>
      </p:sp>
      <p:sp>
        <p:nvSpPr>
          <p:cNvPr id="10262" name="Text Box 125">
            <a:extLst>
              <a:ext uri="{FF2B5EF4-FFF2-40B4-BE49-F238E27FC236}">
                <a16:creationId xmlns:a16="http://schemas.microsoft.com/office/drawing/2014/main" id="{42F50DAD-3844-CCC3-6C50-3738822AA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3429001"/>
            <a:ext cx="35496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AutoNum type="thaiNumPeriod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การบรรจุแต่งตั้งต้องคำนึงถึงความรู้ความสามารถ ความเสมอภาค ความเป็นธรรม และประโยชน์ของทางราชการ</a:t>
            </a:r>
          </a:p>
          <a:p>
            <a:pPr>
              <a:lnSpc>
                <a:spcPct val="90000"/>
              </a:lnSpc>
              <a:buFontTx/>
              <a:buAutoNum type="thaiNumPeriod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การมุ่งผลสัมฤทธิ์และประสิทธิภาพขององค์กร ลักษณะของงานโดยไม่เลือกปฏิบัติ</a:t>
            </a:r>
          </a:p>
          <a:p>
            <a:pPr>
              <a:lnSpc>
                <a:spcPct val="90000"/>
              </a:lnSpc>
              <a:buFontTx/>
              <a:buAutoNum type="thaiNumPeriod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การพิจารณาความดีความชอบ การเลื่อนตำแหน่งและการให้ประโยชน์อื่นแก่ข้าราชการต้องเป็นไปอย่างเป็นธรรม</a:t>
            </a:r>
          </a:p>
          <a:p>
            <a:pPr>
              <a:lnSpc>
                <a:spcPct val="90000"/>
              </a:lnSpc>
              <a:buFontTx/>
              <a:buAutoNum type="thaiNumPeriod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การดำเนินการทางวินัยต้องเป็นไปด้วย  ความยุติธรรม</a:t>
            </a:r>
          </a:p>
          <a:p>
            <a:pPr>
              <a:lnSpc>
                <a:spcPct val="90000"/>
              </a:lnSpc>
              <a:buFontTx/>
              <a:buAutoNum type="thaiNumPeriod"/>
            </a:pPr>
            <a:r>
              <a:rPr lang="th-TH" altLang="th-TH" sz="1800" b="1">
                <a:solidFill>
                  <a:srgbClr val="99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ความเป็นกลางทางการเมือง</a:t>
            </a:r>
          </a:p>
        </p:txBody>
      </p:sp>
      <p:sp>
        <p:nvSpPr>
          <p:cNvPr id="10263" name="Slide Number Placeholder 90">
            <a:extLst>
              <a:ext uri="{FF2B5EF4-FFF2-40B4-BE49-F238E27FC236}">
                <a16:creationId xmlns:a16="http://schemas.microsoft.com/office/drawing/2014/main" id="{AF81E99E-8A46-A55A-C802-2A124759EB1C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1DD032-DFD5-C24F-B521-6F3B5150B234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17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B714FB94-BD32-C146-0562-DCBBAD757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1EE11-6C37-B945-A254-C90F6673FA2C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5F2C7B-2FE5-D995-D7D6-B4FA9BE79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ea typeface="SimSun" panose="02010600030101010101" pitchFamily="2" charset="-122"/>
                <a:cs typeface="FreesiaUPC" panose="020B0604020202020204" pitchFamily="34" charset="-34"/>
              </a:rPr>
              <a:t>การปรับบทบาทและองค์ประกอบ</a:t>
            </a:r>
            <a:endParaRPr lang="th-TH" altLang="th-TH" sz="2000">
              <a:ea typeface="SimSun" panose="02010600030101010101" pitchFamily="2" charset="-122"/>
              <a:cs typeface="FreesiaUPC" panose="020B0604020202020204" pitchFamily="34" charset="-34"/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BBCB0EE6-3CBB-3669-BDB9-02897AB88AF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55750" y="1371600"/>
            <a:ext cx="46228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31775" indent="-23177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Browallia New" panose="020B0604020202020204" pitchFamily="34" charset="-34"/>
              <a:buChar char="๏"/>
            </a:pPr>
            <a:r>
              <a:rPr lang="th-TH" altLang="th-TH" b="1">
                <a:solidFill>
                  <a:srgbClr val="CC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จาก ๔ สถานภาพเหลือสถานภาพเดียว</a:t>
            </a:r>
          </a:p>
        </p:txBody>
      </p:sp>
      <p:sp>
        <p:nvSpPr>
          <p:cNvPr id="11269" name="AutoShape 9">
            <a:extLst>
              <a:ext uri="{FF2B5EF4-FFF2-40B4-BE49-F238E27FC236}">
                <a16:creationId xmlns:a16="http://schemas.microsoft.com/office/drawing/2014/main" id="{C47BA946-3A82-0136-38DF-FE0D3B9BDE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9300" y="2514600"/>
            <a:ext cx="5695950" cy="1524000"/>
          </a:xfrm>
          <a:prstGeom prst="upArrow">
            <a:avLst>
              <a:gd name="adj1" fmla="val 71389"/>
              <a:gd name="adj2" fmla="val 55093"/>
            </a:avLst>
          </a:prstGeom>
          <a:gradFill rotWithShape="1">
            <a:gsLst>
              <a:gs pos="0">
                <a:schemeClr val="accent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10602" name="AutoShape 10">
            <a:extLst>
              <a:ext uri="{FF2B5EF4-FFF2-40B4-BE49-F238E27FC236}">
                <a16:creationId xmlns:a16="http://schemas.microsoft.com/office/drawing/2014/main" id="{45E87062-CF36-0587-E6F7-DFC32C47C7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6750" y="1905000"/>
            <a:ext cx="5695950" cy="4778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5686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FreesiaUPC" pitchFamily="34" charset="-34"/>
              </a:rPr>
              <a:t>ผู้จัดการฝ่ายบุคคลของรัฐบาล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FreesiaUPC" pitchFamily="34" charset="-34"/>
            </a:endParaRPr>
          </a:p>
        </p:txBody>
      </p:sp>
      <p:grpSp>
        <p:nvGrpSpPr>
          <p:cNvPr id="11271" name="Group 41">
            <a:extLst>
              <a:ext uri="{FF2B5EF4-FFF2-40B4-BE49-F238E27FC236}">
                <a16:creationId xmlns:a16="http://schemas.microsoft.com/office/drawing/2014/main" id="{C45980AA-9917-6CE0-5CA5-3CE16E43079B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3313113"/>
            <a:ext cx="1555750" cy="1657350"/>
            <a:chOff x="920" y="2183"/>
            <a:chExt cx="905" cy="1044"/>
          </a:xfrm>
        </p:grpSpPr>
        <p:grpSp>
          <p:nvGrpSpPr>
            <p:cNvPr id="11298" name="Group 14">
              <a:extLst>
                <a:ext uri="{FF2B5EF4-FFF2-40B4-BE49-F238E27FC236}">
                  <a16:creationId xmlns:a16="http://schemas.microsoft.com/office/drawing/2014/main" id="{C49016A8-6EC9-68F6-B20B-426EB6ABF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1" y="2183"/>
              <a:ext cx="864" cy="795"/>
              <a:chOff x="2016" y="1920"/>
              <a:chExt cx="1680" cy="1680"/>
            </a:xfrm>
          </p:grpSpPr>
          <p:sp>
            <p:nvSpPr>
              <p:cNvPr id="110607" name="Oval 15">
                <a:extLst>
                  <a:ext uri="{FF2B5EF4-FFF2-40B4-BE49-F238E27FC236}">
                    <a16:creationId xmlns:a16="http://schemas.microsoft.com/office/drawing/2014/main" id="{E63100DD-995E-2F9E-B474-F38976F386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2" y="1920"/>
                <a:ext cx="1684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302" name="Freeform 16">
                <a:extLst>
                  <a:ext uri="{FF2B5EF4-FFF2-40B4-BE49-F238E27FC236}">
                    <a16:creationId xmlns:a16="http://schemas.microsoft.com/office/drawing/2014/main" id="{D08BC6E3-FC29-0347-3AE1-2746DB33C1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10609" name="Text Box 17">
              <a:extLst>
                <a:ext uri="{FF2B5EF4-FFF2-40B4-BE49-F238E27FC236}">
                  <a16:creationId xmlns:a16="http://schemas.microsoft.com/office/drawing/2014/main" id="{0BC8D5DE-62C3-F26A-6D3C-6C9DDF5739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20" y="2507"/>
              <a:ext cx="8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ผู้จัดการฝ่ายบุคคล</a:t>
              </a:r>
            </a:p>
            <a:p>
              <a:pPr algn="ctr" eaLnBrk="0" hangingPunct="0">
                <a:defRPr/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ของรัฐบาล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endParaRPr>
            </a:p>
          </p:txBody>
        </p:sp>
        <p:sp>
          <p:nvSpPr>
            <p:cNvPr id="11300" name="Oval 18">
              <a:extLst>
                <a:ext uri="{FF2B5EF4-FFF2-40B4-BE49-F238E27FC236}">
                  <a16:creationId xmlns:a16="http://schemas.microsoft.com/office/drawing/2014/main" id="{5458CA98-61DE-5725-E782-61B1E3B9FA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6" y="3086"/>
              <a:ext cx="607" cy="141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th-TH" altLang="th-TH" sz="1800"/>
            </a:p>
          </p:txBody>
        </p:sp>
      </p:grpSp>
      <p:grpSp>
        <p:nvGrpSpPr>
          <p:cNvPr id="11272" name="Group 42">
            <a:extLst>
              <a:ext uri="{FF2B5EF4-FFF2-40B4-BE49-F238E27FC236}">
                <a16:creationId xmlns:a16="http://schemas.microsoft.com/office/drawing/2014/main" id="{3F9B57DF-2E9D-450A-1642-2D8E39502605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3313113"/>
            <a:ext cx="1377950" cy="1657350"/>
            <a:chOff x="1963" y="2183"/>
            <a:chExt cx="801" cy="1044"/>
          </a:xfrm>
        </p:grpSpPr>
        <p:sp>
          <p:nvSpPr>
            <p:cNvPr id="110613" name="Oval 21">
              <a:extLst>
                <a:ext uri="{FF2B5EF4-FFF2-40B4-BE49-F238E27FC236}">
                  <a16:creationId xmlns:a16="http://schemas.microsoft.com/office/drawing/2014/main" id="{FF97ABFB-0258-F2E1-27F2-06DB9FDBC0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3" y="2183"/>
              <a:ext cx="801" cy="7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614" name="Freeform 22">
              <a:extLst>
                <a:ext uri="{FF2B5EF4-FFF2-40B4-BE49-F238E27FC236}">
                  <a16:creationId xmlns:a16="http://schemas.microsoft.com/office/drawing/2014/main" id="{ED83B264-41CF-49C9-419E-D768F3DD979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5" y="2196"/>
              <a:ext cx="616" cy="301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6" name="Oval 24">
              <a:extLst>
                <a:ext uri="{FF2B5EF4-FFF2-40B4-BE49-F238E27FC236}">
                  <a16:creationId xmlns:a16="http://schemas.microsoft.com/office/drawing/2014/main" id="{B50A80FB-5EC6-93B2-0EFB-E860BE4786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8" y="3086"/>
              <a:ext cx="606" cy="141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th-TH" altLang="th-TH" sz="1800"/>
            </a:p>
          </p:txBody>
        </p:sp>
        <p:sp>
          <p:nvSpPr>
            <p:cNvPr id="110630" name="Text Box 38">
              <a:extLst>
                <a:ext uri="{FF2B5EF4-FFF2-40B4-BE49-F238E27FC236}">
                  <a16:creationId xmlns:a16="http://schemas.microsoft.com/office/drawing/2014/main" id="{1231D81C-BE76-DC09-923D-860F7D276D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5" y="2542"/>
              <a:ext cx="6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FreesiaUPC" pitchFamily="34" charset="-34"/>
                </a:rPr>
                <a:t>ผู้จัดการทั่วไป</a:t>
              </a:r>
            </a:p>
            <a:p>
              <a:pPr algn="ctr" eaLnBrk="0" hangingPunct="0">
                <a:defRPr/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FreesiaUPC" pitchFamily="34" charset="-34"/>
                </a:rPr>
                <a:t> 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FreesiaUPC" pitchFamily="34" charset="-34"/>
                </a:rPr>
                <a:t>O&amp;M</a:t>
              </a:r>
            </a:p>
          </p:txBody>
        </p:sp>
      </p:grpSp>
      <p:grpSp>
        <p:nvGrpSpPr>
          <p:cNvPr id="11273" name="Group 43">
            <a:extLst>
              <a:ext uri="{FF2B5EF4-FFF2-40B4-BE49-F238E27FC236}">
                <a16:creationId xmlns:a16="http://schemas.microsoft.com/office/drawing/2014/main" id="{78554408-2501-F55E-1D72-B6AC34EF68C6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3276601"/>
            <a:ext cx="1377950" cy="1693863"/>
            <a:chOff x="3045" y="2160"/>
            <a:chExt cx="801" cy="1067"/>
          </a:xfrm>
        </p:grpSpPr>
        <p:sp>
          <p:nvSpPr>
            <p:cNvPr id="110619" name="Oval 27">
              <a:extLst>
                <a:ext uri="{FF2B5EF4-FFF2-40B4-BE49-F238E27FC236}">
                  <a16:creationId xmlns:a16="http://schemas.microsoft.com/office/drawing/2014/main" id="{70EAA1BF-0A6C-5992-B811-B2C7CEE15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45" y="2160"/>
              <a:ext cx="801" cy="7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620" name="Freeform 28">
              <a:extLst>
                <a:ext uri="{FF2B5EF4-FFF2-40B4-BE49-F238E27FC236}">
                  <a16:creationId xmlns:a16="http://schemas.microsoft.com/office/drawing/2014/main" id="{C6ADB194-7003-10F6-23A4-5AC9DDE46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3137" y="2173"/>
              <a:ext cx="616" cy="301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2" name="Oval 30">
              <a:extLst>
                <a:ext uri="{FF2B5EF4-FFF2-40B4-BE49-F238E27FC236}">
                  <a16:creationId xmlns:a16="http://schemas.microsoft.com/office/drawing/2014/main" id="{B3A96E12-F989-CF89-940A-B58A24AB87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7" y="3086"/>
              <a:ext cx="607" cy="141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th-TH" altLang="th-TH" sz="1800"/>
            </a:p>
          </p:txBody>
        </p:sp>
        <p:sp>
          <p:nvSpPr>
            <p:cNvPr id="110631" name="Text Box 39">
              <a:extLst>
                <a:ext uri="{FF2B5EF4-FFF2-40B4-BE49-F238E27FC236}">
                  <a16:creationId xmlns:a16="http://schemas.microsoft.com/office/drawing/2014/main" id="{71E2DA8D-CE82-1AE6-82FB-75AB3374A2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2" y="2507"/>
              <a:ext cx="65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ผู้พิทักษ์ระบบ</a:t>
              </a:r>
            </a:p>
            <a:p>
              <a:pPr algn="ctr" eaLnBrk="0" hangingPunct="0">
                <a:defRPr/>
              </a:pPr>
              <a:r>
                <a:rPr lang="th-TH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คุณธรรม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endParaRPr>
            </a:p>
          </p:txBody>
        </p:sp>
      </p:grpSp>
      <p:grpSp>
        <p:nvGrpSpPr>
          <p:cNvPr id="11274" name="Group 44">
            <a:extLst>
              <a:ext uri="{FF2B5EF4-FFF2-40B4-BE49-F238E27FC236}">
                <a16:creationId xmlns:a16="http://schemas.microsoft.com/office/drawing/2014/main" id="{14C89463-0D9B-CE02-089F-FCFDECF160F6}"/>
              </a:ext>
            </a:extLst>
          </p:cNvPr>
          <p:cNvGrpSpPr>
            <a:grpSpLocks/>
          </p:cNvGrpSpPr>
          <p:nvPr/>
        </p:nvGrpSpPr>
        <p:grpSpPr bwMode="auto">
          <a:xfrm>
            <a:off x="8489950" y="3276601"/>
            <a:ext cx="1379538" cy="1693863"/>
            <a:chOff x="4046" y="2160"/>
            <a:chExt cx="802" cy="1067"/>
          </a:xfrm>
        </p:grpSpPr>
        <p:grpSp>
          <p:nvGrpSpPr>
            <p:cNvPr id="11285" name="Group 33">
              <a:extLst>
                <a:ext uri="{FF2B5EF4-FFF2-40B4-BE49-F238E27FC236}">
                  <a16:creationId xmlns:a16="http://schemas.microsoft.com/office/drawing/2014/main" id="{E8861F47-FA02-5CD6-9F31-115EADD48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160"/>
              <a:ext cx="802" cy="804"/>
              <a:chOff x="2016" y="1920"/>
              <a:chExt cx="1680" cy="1680"/>
            </a:xfrm>
          </p:grpSpPr>
          <p:sp>
            <p:nvSpPr>
              <p:cNvPr id="110626" name="Oval 34">
                <a:extLst>
                  <a:ext uri="{FF2B5EF4-FFF2-40B4-BE49-F238E27FC236}">
                    <a16:creationId xmlns:a16="http://schemas.microsoft.com/office/drawing/2014/main" id="{19D7E727-CB7C-1BD6-6B0B-C44AFE010B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289" name="Freeform 35">
                <a:extLst>
                  <a:ext uri="{FF2B5EF4-FFF2-40B4-BE49-F238E27FC236}">
                    <a16:creationId xmlns:a16="http://schemas.microsoft.com/office/drawing/2014/main" id="{4EBC7134-6F12-31A2-5DB2-B19C541820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1286" name="Oval 37">
              <a:extLst>
                <a:ext uri="{FF2B5EF4-FFF2-40B4-BE49-F238E27FC236}">
                  <a16:creationId xmlns:a16="http://schemas.microsoft.com/office/drawing/2014/main" id="{8F429F1A-7F1B-B605-CF92-B0E96FA2C4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0" y="3086"/>
              <a:ext cx="607" cy="141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th-TH" altLang="th-TH" sz="1800"/>
            </a:p>
          </p:txBody>
        </p:sp>
        <p:sp>
          <p:nvSpPr>
            <p:cNvPr id="110632" name="Text Box 40">
              <a:extLst>
                <a:ext uri="{FF2B5EF4-FFF2-40B4-BE49-F238E27FC236}">
                  <a16:creationId xmlns:a16="http://schemas.microsoft.com/office/drawing/2014/main" id="{220D71DA-8047-CCE2-4F23-CE27E46140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5" y="2487"/>
              <a:ext cx="5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ผู้แทน</a:t>
              </a:r>
            </a:p>
            <a:p>
              <a:pPr algn="ctr" eaLnBrk="0" hangingPunct="0">
                <a:defRPr/>
              </a:pPr>
              <a:r>
                <a:rPr lang="th-TH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ข้าราชการ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endParaRPr>
            </a:p>
          </p:txBody>
        </p:sp>
      </p:grpSp>
      <p:sp>
        <p:nvSpPr>
          <p:cNvPr id="11275" name="Text Box 45">
            <a:extLst>
              <a:ext uri="{FF2B5EF4-FFF2-40B4-BE49-F238E27FC236}">
                <a16:creationId xmlns:a16="http://schemas.microsoft.com/office/drawing/2014/main" id="{C2BDA5CB-D682-3C5F-FFD4-AE83FFF7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94225"/>
            <a:ext cx="2393950" cy="15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ออกกฎ ระเบียบ เพื่อให้การบริหารงานบุคคลเป็นไปตามนโยบายรัฐบาล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ติดตาม กำกับ ควบคุม โดยมีมาตรการให้คุณให้โทษ (วินัย) เป็นเครื่องมือ</a:t>
            </a:r>
          </a:p>
        </p:txBody>
      </p:sp>
      <p:sp>
        <p:nvSpPr>
          <p:cNvPr id="11276" name="Text Box 46">
            <a:extLst>
              <a:ext uri="{FF2B5EF4-FFF2-40B4-BE49-F238E27FC236}">
                <a16:creationId xmlns:a16="http://schemas.microsoft.com/office/drawing/2014/main" id="{32643567-1953-402F-16CB-093AC8C0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594225"/>
            <a:ext cx="2063750" cy="5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เปลี่ยนเป็นบทบาทภารกิจของ ก.พ.ร.</a:t>
            </a:r>
          </a:p>
        </p:txBody>
      </p:sp>
      <p:sp>
        <p:nvSpPr>
          <p:cNvPr id="11277" name="Text Box 47">
            <a:extLst>
              <a:ext uri="{FF2B5EF4-FFF2-40B4-BE49-F238E27FC236}">
                <a16:creationId xmlns:a16="http://schemas.microsoft.com/office/drawing/2014/main" id="{781D385E-9CEF-9A59-812F-5FA6BB54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4572001"/>
            <a:ext cx="3054350" cy="18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เปลี่ยนเป็นบทบาทอำนาจหน้าที่</a:t>
            </a:r>
            <a:b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</a:b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ของ ก.พ.ค.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ตรวจสอบและกำกับให้การบริหารเป็นไปตามระบบคุณธรรม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ตรวจสอบความชอบของกฎ ระเบียบ หลักเกณฑ์ วิธีการ ตลอดจนคำสั่งลงโทษทางวินัย</a:t>
            </a:r>
          </a:p>
        </p:txBody>
      </p:sp>
      <p:sp>
        <p:nvSpPr>
          <p:cNvPr id="11278" name="Text Box 48">
            <a:extLst>
              <a:ext uri="{FF2B5EF4-FFF2-40B4-BE49-F238E27FC236}">
                <a16:creationId xmlns:a16="http://schemas.microsoft.com/office/drawing/2014/main" id="{DB397FDF-4E50-DFF6-7AB6-4CC6DCE2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56125"/>
            <a:ext cx="2063750" cy="15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เปิดให้มีชมรม สมาคม ขรก. ทำบทบาทนี้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1800" b="1">
                <a:solidFill>
                  <a:srgbClr val="336699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เรียกร้องความเป็นธรรม การปรับค่าตอบแทน คุณภาพชีวิต การมีส่วนร่วม</a:t>
            </a:r>
          </a:p>
        </p:txBody>
      </p:sp>
      <p:sp>
        <p:nvSpPr>
          <p:cNvPr id="11279" name="AutoShape 49">
            <a:extLst>
              <a:ext uri="{FF2B5EF4-FFF2-40B4-BE49-F238E27FC236}">
                <a16:creationId xmlns:a16="http://schemas.microsoft.com/office/drawing/2014/main" id="{B069B85A-E4DE-6F9E-2568-4A31CB42C73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362450" y="2819400"/>
            <a:ext cx="354965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Browallia New" panose="020B0604020202020204" pitchFamily="34" charset="-34"/>
              <a:buNone/>
            </a:pPr>
            <a:r>
              <a:rPr lang="th-TH" altLang="th-TH" sz="180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จาก ๔ สถานภาพเหลือสถานภาพเดียว</a:t>
            </a:r>
          </a:p>
        </p:txBody>
      </p:sp>
      <p:sp>
        <p:nvSpPr>
          <p:cNvPr id="11280" name="Text Box 50">
            <a:extLst>
              <a:ext uri="{FF2B5EF4-FFF2-40B4-BE49-F238E27FC236}">
                <a16:creationId xmlns:a16="http://schemas.microsoft.com/office/drawing/2014/main" id="{9BFDF04C-59C5-A33A-BBC4-604ACF4AA6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65389" y="3276600"/>
            <a:ext cx="376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cs typeface="Browallia New" panose="020B0604020202020204" pitchFamily="34" charset="-34"/>
              </a:rPr>
              <a:t>๑</a:t>
            </a:r>
            <a:endParaRPr lang="th-TH" altLang="th-TH" sz="2400" b="1">
              <a:cs typeface="Browallia New" panose="020B0604020202020204" pitchFamily="34" charset="-34"/>
            </a:endParaRPr>
          </a:p>
        </p:txBody>
      </p:sp>
      <p:sp>
        <p:nvSpPr>
          <p:cNvPr id="11281" name="Text Box 51">
            <a:extLst>
              <a:ext uri="{FF2B5EF4-FFF2-40B4-BE49-F238E27FC236}">
                <a16:creationId xmlns:a16="http://schemas.microsoft.com/office/drawing/2014/main" id="{2AF29164-FE9E-043C-26EC-E45CC7E756D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84714" y="32766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cs typeface="Browallia New" panose="020B0604020202020204" pitchFamily="34" charset="-34"/>
              </a:rPr>
              <a:t>๒</a:t>
            </a:r>
            <a:endParaRPr lang="th-TH" altLang="th-TH" sz="2400" b="1">
              <a:cs typeface="Browallia New" panose="020B0604020202020204" pitchFamily="34" charset="-34"/>
            </a:endParaRPr>
          </a:p>
        </p:txBody>
      </p:sp>
      <p:sp>
        <p:nvSpPr>
          <p:cNvPr id="11282" name="Text Box 52">
            <a:extLst>
              <a:ext uri="{FF2B5EF4-FFF2-40B4-BE49-F238E27FC236}">
                <a16:creationId xmlns:a16="http://schemas.microsoft.com/office/drawing/2014/main" id="{8517D678-3CC3-43D8-8C8A-A6A93C47CE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08789" y="3276600"/>
            <a:ext cx="38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cs typeface="Browallia New" panose="020B0604020202020204" pitchFamily="34" charset="-34"/>
              </a:rPr>
              <a:t>๓</a:t>
            </a:r>
            <a:endParaRPr lang="th-TH" altLang="th-TH" sz="2400" b="1">
              <a:cs typeface="Browallia New" panose="020B0604020202020204" pitchFamily="34" charset="-34"/>
            </a:endParaRPr>
          </a:p>
        </p:txBody>
      </p:sp>
      <p:sp>
        <p:nvSpPr>
          <p:cNvPr id="11283" name="Text Box 53">
            <a:extLst>
              <a:ext uri="{FF2B5EF4-FFF2-40B4-BE49-F238E27FC236}">
                <a16:creationId xmlns:a16="http://schemas.microsoft.com/office/drawing/2014/main" id="{74F0D8B4-35AB-7483-B7FF-4AB402AB3D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983663" y="3276600"/>
            <a:ext cx="37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cs typeface="Browallia New" panose="020B0604020202020204" pitchFamily="34" charset="-34"/>
              </a:rPr>
              <a:t>๔</a:t>
            </a:r>
            <a:endParaRPr lang="th-TH" altLang="th-TH" sz="2400" b="1">
              <a:cs typeface="Browallia New" panose="020B0604020202020204" pitchFamily="34" charset="-34"/>
            </a:endParaRPr>
          </a:p>
        </p:txBody>
      </p:sp>
      <p:sp>
        <p:nvSpPr>
          <p:cNvPr id="11284" name="Slide Number Placeholder 37">
            <a:extLst>
              <a:ext uri="{FF2B5EF4-FFF2-40B4-BE49-F238E27FC236}">
                <a16:creationId xmlns:a16="http://schemas.microsoft.com/office/drawing/2014/main" id="{4B638AFA-C357-D41C-34F3-FFDB364C07E6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9ECFA8-14DA-3243-A131-D2B3F70C34DA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18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E4FC7B70-C881-BC5B-6045-C8BEAB567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195F2C-488E-BF40-BDDD-C1921801A783}" type="slidenum">
              <a:rPr lang="en-US" altLang="th-TH" sz="120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7BFD91-BFB2-936C-B741-8427AD773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ea typeface="SimSun" panose="02010600030101010101" pitchFamily="2" charset="-122"/>
                <a:cs typeface="FreesiaUPC" panose="020B0604020202020204" pitchFamily="34" charset="-34"/>
              </a:rPr>
              <a:t>การปรับบทบาทและองค์ประกอบ</a:t>
            </a:r>
            <a:endParaRPr lang="th-TH" altLang="th-TH" sz="2000">
              <a:ea typeface="SimSun" panose="02010600030101010101" pitchFamily="2" charset="-122"/>
              <a:cs typeface="FreesiaUPC" panose="020B0604020202020204" pitchFamily="34" charset="-34"/>
            </a:endParaRPr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8927FFD5-070C-711A-3E9A-F40649CDC88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55750" y="1371600"/>
            <a:ext cx="54483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31775" indent="-23177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Browallia New" panose="020B0604020202020204" pitchFamily="34" charset="-34"/>
              <a:buChar char="๏"/>
            </a:pPr>
            <a:r>
              <a:rPr lang="th-TH" altLang="th-TH" b="1">
                <a:solidFill>
                  <a:srgbClr val="CC33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กรรมการจาก ๓ เหลือ ๒ ประเภท (ม.๖)</a:t>
            </a:r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08990AB1-1189-87B5-FCA2-21C862783F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9300" y="3200400"/>
            <a:ext cx="5695950" cy="1524000"/>
          </a:xfrm>
          <a:prstGeom prst="upArrow">
            <a:avLst>
              <a:gd name="adj1" fmla="val 71389"/>
              <a:gd name="adj2" fmla="val 55093"/>
            </a:avLst>
          </a:prstGeom>
          <a:gradFill rotWithShape="1">
            <a:gsLst>
              <a:gs pos="0">
                <a:schemeClr val="accent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14693" name="AutoShape 5">
            <a:extLst>
              <a:ext uri="{FF2B5EF4-FFF2-40B4-BE49-F238E27FC236}">
                <a16:creationId xmlns:a16="http://schemas.microsoft.com/office/drawing/2014/main" id="{827412F7-68C0-ED66-57CA-8BB72119DE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6750" y="1981200"/>
            <a:ext cx="5695950" cy="1066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5686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804863" indent="-177800" eaLnBrk="0" hangingPunct="0">
              <a:buFontTx/>
              <a:buChar char="•"/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FreesiaUPC" pitchFamily="34" charset="-34"/>
              </a:rPr>
              <a:t>กรรมการโดยตำแหน่ง ๕ คน</a:t>
            </a:r>
          </a:p>
          <a:p>
            <a:pPr marL="804863" indent="-177800" eaLnBrk="0" hangingPunct="0">
              <a:buFontTx/>
              <a:buChar char="•"/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FreesiaUPC" pitchFamily="34" charset="-34"/>
              </a:rPr>
              <a:t>กรรมการผู้ทรงคุณวุฒิ ๕-๗ คน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FreesiaUPC" pitchFamily="34" charset="-34"/>
            </a:endParaRPr>
          </a:p>
        </p:txBody>
      </p:sp>
      <p:sp>
        <p:nvSpPr>
          <p:cNvPr id="12295" name="AutoShape 32">
            <a:extLst>
              <a:ext uri="{FF2B5EF4-FFF2-40B4-BE49-F238E27FC236}">
                <a16:creationId xmlns:a16="http://schemas.microsoft.com/office/drawing/2014/main" id="{2D113EC0-6F98-D3E4-6558-5A923D3D35E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362450" y="3429000"/>
            <a:ext cx="354965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Browallia New" panose="020B0604020202020204" pitchFamily="34" charset="-34"/>
              <a:buNone/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จาก ๓ เหลือ ๒ ประเภท</a:t>
            </a:r>
          </a:p>
        </p:txBody>
      </p:sp>
      <p:grpSp>
        <p:nvGrpSpPr>
          <p:cNvPr id="12296" name="Group 50">
            <a:extLst>
              <a:ext uri="{FF2B5EF4-FFF2-40B4-BE49-F238E27FC236}">
                <a16:creationId xmlns:a16="http://schemas.microsoft.com/office/drawing/2014/main" id="{21705A69-1BF9-9253-9A22-FB4571F862B3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402139"/>
            <a:ext cx="1817687" cy="1768475"/>
            <a:chOff x="1204" y="2725"/>
            <a:chExt cx="1057" cy="1114"/>
          </a:xfrm>
        </p:grpSpPr>
        <p:grpSp>
          <p:nvGrpSpPr>
            <p:cNvPr id="12305" name="Group 6">
              <a:extLst>
                <a:ext uri="{FF2B5EF4-FFF2-40B4-BE49-F238E27FC236}">
                  <a16:creationId xmlns:a16="http://schemas.microsoft.com/office/drawing/2014/main" id="{80D591CA-20F3-4105-5B84-0CEA55975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4" y="2748"/>
              <a:ext cx="1057" cy="1091"/>
              <a:chOff x="961" y="2183"/>
              <a:chExt cx="864" cy="1044"/>
            </a:xfrm>
          </p:grpSpPr>
          <p:grpSp>
            <p:nvGrpSpPr>
              <p:cNvPr id="12307" name="Group 7">
                <a:extLst>
                  <a:ext uri="{FF2B5EF4-FFF2-40B4-BE49-F238E27FC236}">
                    <a16:creationId xmlns:a16="http://schemas.microsoft.com/office/drawing/2014/main" id="{8A029DF0-B66A-2EA4-D916-F1337644A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1" y="2183"/>
                <a:ext cx="864" cy="795"/>
                <a:chOff x="2016" y="1920"/>
                <a:chExt cx="1680" cy="1680"/>
              </a:xfrm>
            </p:grpSpPr>
            <p:sp>
              <p:nvSpPr>
                <p:cNvPr id="114696" name="Oval 8">
                  <a:extLst>
                    <a:ext uri="{FF2B5EF4-FFF2-40B4-BE49-F238E27FC236}">
                      <a16:creationId xmlns:a16="http://schemas.microsoft.com/office/drawing/2014/main" id="{4841CE57-0ADB-4F1B-ACD9-04F2B3E2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5" y="1920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311" name="Freeform 9">
                  <a:extLst>
                    <a:ext uri="{FF2B5EF4-FFF2-40B4-BE49-F238E27FC236}">
                      <a16:creationId xmlns:a16="http://schemas.microsoft.com/office/drawing/2014/main" id="{81F3B93D-566D-9AD4-3F27-88D289A0B9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34 w 1321"/>
                    <a:gd name="T1" fmla="*/ 100 h 712"/>
                    <a:gd name="T2" fmla="*/ 1047 w 1321"/>
                    <a:gd name="T3" fmla="*/ 110 h 712"/>
                    <a:gd name="T4" fmla="*/ 1050 w 1321"/>
                    <a:gd name="T5" fmla="*/ 119 h 712"/>
                    <a:gd name="T6" fmla="*/ 1045 w 1321"/>
                    <a:gd name="T7" fmla="*/ 128 h 712"/>
                    <a:gd name="T8" fmla="*/ 1032 w 1321"/>
                    <a:gd name="T9" fmla="*/ 135 h 712"/>
                    <a:gd name="T10" fmla="*/ 1011 w 1321"/>
                    <a:gd name="T11" fmla="*/ 144 h 712"/>
                    <a:gd name="T12" fmla="*/ 985 w 1321"/>
                    <a:gd name="T13" fmla="*/ 150 h 712"/>
                    <a:gd name="T14" fmla="*/ 951 w 1321"/>
                    <a:gd name="T15" fmla="*/ 156 h 712"/>
                    <a:gd name="T16" fmla="*/ 912 w 1321"/>
                    <a:gd name="T17" fmla="*/ 162 h 712"/>
                    <a:gd name="T18" fmla="*/ 868 w 1321"/>
                    <a:gd name="T19" fmla="*/ 166 h 712"/>
                    <a:gd name="T20" fmla="*/ 820 w 1321"/>
                    <a:gd name="T21" fmla="*/ 170 h 712"/>
                    <a:gd name="T22" fmla="*/ 769 w 1321"/>
                    <a:gd name="T23" fmla="*/ 171 h 712"/>
                    <a:gd name="T24" fmla="*/ 712 w 1321"/>
                    <a:gd name="T25" fmla="*/ 175 h 712"/>
                    <a:gd name="T26" fmla="*/ 655 w 1321"/>
                    <a:gd name="T27" fmla="*/ 176 h 712"/>
                    <a:gd name="T28" fmla="*/ 633 w 1321"/>
                    <a:gd name="T29" fmla="*/ 177 h 712"/>
                    <a:gd name="T30" fmla="*/ 379 w 1321"/>
                    <a:gd name="T31" fmla="*/ 177 h 712"/>
                    <a:gd name="T32" fmla="*/ 375 w 1321"/>
                    <a:gd name="T33" fmla="*/ 177 h 712"/>
                    <a:gd name="T34" fmla="*/ 325 w 1321"/>
                    <a:gd name="T35" fmla="*/ 176 h 712"/>
                    <a:gd name="T36" fmla="*/ 277 w 1321"/>
                    <a:gd name="T37" fmla="*/ 175 h 712"/>
                    <a:gd name="T38" fmla="*/ 231 w 1321"/>
                    <a:gd name="T39" fmla="*/ 173 h 712"/>
                    <a:gd name="T40" fmla="*/ 187 w 1321"/>
                    <a:gd name="T41" fmla="*/ 170 h 712"/>
                    <a:gd name="T42" fmla="*/ 149 w 1321"/>
                    <a:gd name="T43" fmla="*/ 168 h 712"/>
                    <a:gd name="T44" fmla="*/ 114 w 1321"/>
                    <a:gd name="T45" fmla="*/ 164 h 712"/>
                    <a:gd name="T46" fmla="*/ 78 w 1321"/>
                    <a:gd name="T47" fmla="*/ 161 h 712"/>
                    <a:gd name="T48" fmla="*/ 55 w 1321"/>
                    <a:gd name="T49" fmla="*/ 157 h 712"/>
                    <a:gd name="T50" fmla="*/ 27 w 1321"/>
                    <a:gd name="T51" fmla="*/ 151 h 712"/>
                    <a:gd name="T52" fmla="*/ 18 w 1321"/>
                    <a:gd name="T53" fmla="*/ 145 h 712"/>
                    <a:gd name="T54" fmla="*/ 6 w 1321"/>
                    <a:gd name="T55" fmla="*/ 138 h 712"/>
                    <a:gd name="T56" fmla="*/ 0 w 1321"/>
                    <a:gd name="T57" fmla="*/ 130 h 712"/>
                    <a:gd name="T58" fmla="*/ 0 w 1321"/>
                    <a:gd name="T59" fmla="*/ 129 h 712"/>
                    <a:gd name="T60" fmla="*/ 4 w 1321"/>
                    <a:gd name="T61" fmla="*/ 119 h 712"/>
                    <a:gd name="T62" fmla="*/ 16 w 1321"/>
                    <a:gd name="T63" fmla="*/ 111 h 712"/>
                    <a:gd name="T64" fmla="*/ 39 w 1321"/>
                    <a:gd name="T65" fmla="*/ 92 h 712"/>
                    <a:gd name="T66" fmla="*/ 74 w 1321"/>
                    <a:gd name="T67" fmla="*/ 74 h 712"/>
                    <a:gd name="T68" fmla="*/ 118 w 1321"/>
                    <a:gd name="T69" fmla="*/ 59 h 712"/>
                    <a:gd name="T70" fmla="*/ 163 w 1321"/>
                    <a:gd name="T71" fmla="*/ 43 h 712"/>
                    <a:gd name="T72" fmla="*/ 215 w 1321"/>
                    <a:gd name="T73" fmla="*/ 30 h 712"/>
                    <a:gd name="T74" fmla="*/ 272 w 1321"/>
                    <a:gd name="T75" fmla="*/ 20 h 712"/>
                    <a:gd name="T76" fmla="*/ 330 w 1321"/>
                    <a:gd name="T77" fmla="*/ 11 h 712"/>
                    <a:gd name="T78" fmla="*/ 395 w 1321"/>
                    <a:gd name="T79" fmla="*/ 5 h 712"/>
                    <a:gd name="T80" fmla="*/ 462 w 1321"/>
                    <a:gd name="T81" fmla="*/ 4 h 712"/>
                    <a:gd name="T82" fmla="*/ 531 w 1321"/>
                    <a:gd name="T83" fmla="*/ 0 h 712"/>
                    <a:gd name="T84" fmla="*/ 531 w 1321"/>
                    <a:gd name="T85" fmla="*/ 0 h 712"/>
                    <a:gd name="T86" fmla="*/ 603 w 1321"/>
                    <a:gd name="T87" fmla="*/ 4 h 712"/>
                    <a:gd name="T88" fmla="*/ 674 w 1321"/>
                    <a:gd name="T89" fmla="*/ 5 h 712"/>
                    <a:gd name="T90" fmla="*/ 741 w 1321"/>
                    <a:gd name="T91" fmla="*/ 12 h 712"/>
                    <a:gd name="T92" fmla="*/ 804 w 1321"/>
                    <a:gd name="T93" fmla="*/ 22 h 712"/>
                    <a:gd name="T94" fmla="*/ 860 w 1321"/>
                    <a:gd name="T95" fmla="*/ 34 h 712"/>
                    <a:gd name="T96" fmla="*/ 913 w 1321"/>
                    <a:gd name="T97" fmla="*/ 48 h 712"/>
                    <a:gd name="T98" fmla="*/ 960 w 1321"/>
                    <a:gd name="T99" fmla="*/ 63 h 712"/>
                    <a:gd name="T100" fmla="*/ 1001 w 1321"/>
                    <a:gd name="T101" fmla="*/ 81 h 712"/>
                    <a:gd name="T102" fmla="*/ 1034 w 1321"/>
                    <a:gd name="T103" fmla="*/ 100 h 712"/>
                    <a:gd name="T104" fmla="*/ 1034 w 1321"/>
                    <a:gd name="T105" fmla="*/ 10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h-TH" altLang="th-TH" sz="1800"/>
                </a:p>
              </p:txBody>
            </p:sp>
          </p:grpSp>
          <p:sp>
            <p:nvSpPr>
              <p:cNvPr id="114698" name="Text Box 10">
                <a:extLst>
                  <a:ext uri="{FF2B5EF4-FFF2-40B4-BE49-F238E27FC236}">
                    <a16:creationId xmlns:a16="http://schemas.microsoft.com/office/drawing/2014/main" id="{45213C31-BFBC-EB5A-26C0-0F8ECABE90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028" y="2355"/>
                <a:ext cx="745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FreesiaUPC" pitchFamily="34" charset="-34"/>
                  </a:rPr>
                  <a:t>กรรมการโดย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endParaRPr>
              </a:p>
              <a:p>
                <a:pPr algn="ctr" eaLnBrk="0" hangingPunct="0">
                  <a:defRPr/>
                </a:pPr>
                <a:r>
                  <a:rPr lang="th-TH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FreesiaUPC" pitchFamily="34" charset="-34"/>
                  </a:rPr>
                  <a:t>ตำแหน่ง</a:t>
                </a: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FreesiaUPC" pitchFamily="34" charset="-34"/>
                  </a:rPr>
                  <a:t> </a:t>
                </a:r>
                <a:r>
                  <a:rPr lang="th-TH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FreesiaUPC" pitchFamily="34" charset="-34"/>
                  </a:rPr>
                  <a:t>๕ คน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endParaRPr>
              </a:p>
            </p:txBody>
          </p:sp>
          <p:sp>
            <p:nvSpPr>
              <p:cNvPr id="12309" name="Oval 11">
                <a:extLst>
                  <a:ext uri="{FF2B5EF4-FFF2-40B4-BE49-F238E27FC236}">
                    <a16:creationId xmlns:a16="http://schemas.microsoft.com/office/drawing/2014/main" id="{5F9E7D6C-77E8-0A77-5627-45CDB44A45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36" y="3086"/>
                <a:ext cx="607" cy="141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th-TH" altLang="th-TH" sz="1800"/>
              </a:p>
            </p:txBody>
          </p:sp>
        </p:grpSp>
        <p:sp>
          <p:nvSpPr>
            <p:cNvPr id="12306" name="Text Box 33">
              <a:extLst>
                <a:ext uri="{FF2B5EF4-FFF2-40B4-BE49-F238E27FC236}">
                  <a16:creationId xmlns:a16="http://schemas.microsoft.com/office/drawing/2014/main" id="{528E2BEB-FE44-7367-9535-85CE381F9A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26" y="2725"/>
              <a:ext cx="2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th-TH" sz="3200" b="1">
                  <a:solidFill>
                    <a:srgbClr val="000000"/>
                  </a:solidFill>
                  <a:cs typeface="Browallia New" panose="020B0604020202020204" pitchFamily="34" charset="-34"/>
                </a:rPr>
                <a:t>๑</a:t>
              </a:r>
              <a:endParaRPr lang="th-TH" altLang="th-TH" sz="2400" b="1">
                <a:cs typeface="Browallia New" panose="020B0604020202020204" pitchFamily="34" charset="-34"/>
              </a:endParaRPr>
            </a:p>
          </p:txBody>
        </p:sp>
      </p:grpSp>
      <p:grpSp>
        <p:nvGrpSpPr>
          <p:cNvPr id="12297" name="Group 49">
            <a:extLst>
              <a:ext uri="{FF2B5EF4-FFF2-40B4-BE49-F238E27FC236}">
                <a16:creationId xmlns:a16="http://schemas.microsoft.com/office/drawing/2014/main" id="{8C65CC2A-893F-E04C-EEEE-6025C1B02F2B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402138"/>
            <a:ext cx="1898650" cy="1770062"/>
            <a:chOff x="2400" y="2725"/>
            <a:chExt cx="1104" cy="1115"/>
          </a:xfrm>
        </p:grpSpPr>
        <p:grpSp>
          <p:nvGrpSpPr>
            <p:cNvPr id="12299" name="Group 44">
              <a:extLst>
                <a:ext uri="{FF2B5EF4-FFF2-40B4-BE49-F238E27FC236}">
                  <a16:creationId xmlns:a16="http://schemas.microsoft.com/office/drawing/2014/main" id="{C88BCE8B-CF49-0767-8BDF-E884C0106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736"/>
              <a:ext cx="1008" cy="832"/>
              <a:chOff x="2016" y="1920"/>
              <a:chExt cx="1680" cy="1680"/>
            </a:xfrm>
          </p:grpSpPr>
          <p:sp>
            <p:nvSpPr>
              <p:cNvPr id="114733" name="Oval 45">
                <a:extLst>
                  <a:ext uri="{FF2B5EF4-FFF2-40B4-BE49-F238E27FC236}">
                    <a16:creationId xmlns:a16="http://schemas.microsoft.com/office/drawing/2014/main" id="{F1897F79-1468-205F-AB3B-773E58B508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304" name="Freeform 46">
                <a:extLst>
                  <a:ext uri="{FF2B5EF4-FFF2-40B4-BE49-F238E27FC236}">
                    <a16:creationId xmlns:a16="http://schemas.microsoft.com/office/drawing/2014/main" id="{3F7750C4-696F-86C4-7B8E-111165A36F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2300" name="Oval 47">
              <a:extLst>
                <a:ext uri="{FF2B5EF4-FFF2-40B4-BE49-F238E27FC236}">
                  <a16:creationId xmlns:a16="http://schemas.microsoft.com/office/drawing/2014/main" id="{4C485564-34C7-7543-C1B3-52800ADED1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1" y="3694"/>
              <a:ext cx="763" cy="146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th-TH" altLang="th-TH" sz="1800"/>
            </a:p>
          </p:txBody>
        </p:sp>
        <p:sp>
          <p:nvSpPr>
            <p:cNvPr id="114736" name="Text Box 48">
              <a:extLst>
                <a:ext uri="{FF2B5EF4-FFF2-40B4-BE49-F238E27FC236}">
                  <a16:creationId xmlns:a16="http://schemas.microsoft.com/office/drawing/2014/main" id="{127A8FFB-D6BF-E769-961C-8F41AFBC54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0" y="2928"/>
              <a:ext cx="11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th-TH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กรรมการผู้ทรง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endParaRPr>
            </a:p>
            <a:p>
              <a:pPr algn="ctr" eaLnBrk="0" hangingPunct="0">
                <a:defRPr/>
              </a:pPr>
              <a:r>
                <a:rPr lang="th-TH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คุณวุฒิ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 </a:t>
              </a:r>
              <a:r>
                <a:rPr lang="th-TH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FreesiaUPC" pitchFamily="34" charset="-34"/>
                </a:rPr>
                <a:t>๕-๗ คน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endParaRPr>
            </a:p>
          </p:txBody>
        </p:sp>
        <p:sp>
          <p:nvSpPr>
            <p:cNvPr id="12302" name="Text Box 34">
              <a:extLst>
                <a:ext uri="{FF2B5EF4-FFF2-40B4-BE49-F238E27FC236}">
                  <a16:creationId xmlns:a16="http://schemas.microsoft.com/office/drawing/2014/main" id="{3416266D-4F06-48BD-9068-A21195A2C4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27" y="2725"/>
              <a:ext cx="2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th-TH" sz="3200" b="1">
                  <a:solidFill>
                    <a:srgbClr val="000000"/>
                  </a:solidFill>
                  <a:cs typeface="Browallia New" panose="020B0604020202020204" pitchFamily="34" charset="-34"/>
                </a:rPr>
                <a:t>๒</a:t>
              </a:r>
              <a:endParaRPr lang="th-TH" altLang="th-TH" sz="2400" b="1">
                <a:cs typeface="Browallia New" panose="020B0604020202020204" pitchFamily="34" charset="-34"/>
              </a:endParaRPr>
            </a:p>
          </p:txBody>
        </p:sp>
      </p:grpSp>
      <p:sp>
        <p:nvSpPr>
          <p:cNvPr id="12298" name="Slide Number Placeholder 22">
            <a:extLst>
              <a:ext uri="{FF2B5EF4-FFF2-40B4-BE49-F238E27FC236}">
                <a16:creationId xmlns:a16="http://schemas.microsoft.com/office/drawing/2014/main" id="{2D04C611-0F98-0FF2-05C6-157C3AD47DE1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3FCFD7-F849-E64E-8EE4-FDCB6FA7343A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19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3A6213-4EB2-DBF3-53C8-7D8F9688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6B05A09-F436-F4CE-0D14-0FAB4C2AF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9" y="382385"/>
            <a:ext cx="10178322" cy="6093230"/>
          </a:xfrm>
        </p:spPr>
      </p:pic>
    </p:spTree>
    <p:extLst>
      <p:ext uri="{BB962C8B-B14F-4D97-AF65-F5344CB8AC3E}">
        <p14:creationId xmlns:p14="http://schemas.microsoft.com/office/powerpoint/2010/main" val="324828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372FBE9C-99E5-DE23-C489-FFC969034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E246-5062-1747-BBDB-08B9B4E1EEA5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29EC8D5-71F9-FD28-9110-39003D276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ea typeface="SimSun" panose="02010600030101010101" pitchFamily="2" charset="-122"/>
                <a:cs typeface="FreesiaUPC" panose="020B0604020202020204" pitchFamily="34" charset="-34"/>
              </a:rPr>
              <a:t>การปรับบทบาทและองค์ประกอบ (ต่อ)</a:t>
            </a:r>
            <a:endParaRPr lang="th-TH" altLang="th-TH" sz="2000">
              <a:ea typeface="SimSun" panose="02010600030101010101" pitchFamily="2" charset="-122"/>
              <a:cs typeface="FreesiaUPC" panose="020B0604020202020204" pitchFamily="34" charset="-34"/>
            </a:endParaRPr>
          </a:p>
        </p:txBody>
      </p:sp>
      <p:sp>
        <p:nvSpPr>
          <p:cNvPr id="112647" name="AutoShape 7">
            <a:extLst>
              <a:ext uri="{FF2B5EF4-FFF2-40B4-BE49-F238E27FC236}">
                <a16:creationId xmlns:a16="http://schemas.microsoft.com/office/drawing/2014/main" id="{1A821479-D92D-0ABC-D621-333CAB585A46}"/>
              </a:ext>
            </a:extLst>
          </p:cNvPr>
          <p:cNvSpPr>
            <a:spLocks noChangeArrowheads="1"/>
          </p:cNvSpPr>
          <p:nvPr/>
        </p:nvSpPr>
        <p:spPr bwMode="gray">
          <a:xfrm flipH="1" flipV="1">
            <a:off x="6591300" y="1676400"/>
            <a:ext cx="4210050" cy="4419600"/>
          </a:xfrm>
          <a:prstGeom prst="rightArrow">
            <a:avLst>
              <a:gd name="adj1" fmla="val 79102"/>
              <a:gd name="adj2" fmla="val 38032"/>
            </a:avLst>
          </a:prstGeom>
          <a:gradFill rotWithShape="1">
            <a:gsLst>
              <a:gs pos="0">
                <a:schemeClr val="bg2">
                  <a:gamma/>
                  <a:tint val="4862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7" name="AutoShape 8">
            <a:extLst>
              <a:ext uri="{FF2B5EF4-FFF2-40B4-BE49-F238E27FC236}">
                <a16:creationId xmlns:a16="http://schemas.microsoft.com/office/drawing/2014/main" id="{FBFE9BE4-7421-7B40-B8F0-A77A638A924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85950" y="1828800"/>
            <a:ext cx="470535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เป็นผู้เสนอแนะนโยบาย</a:t>
            </a:r>
          </a:p>
        </p:txBody>
      </p:sp>
      <p:sp>
        <p:nvSpPr>
          <p:cNvPr id="13318" name="AutoShape 9">
            <a:extLst>
              <a:ext uri="{FF2B5EF4-FFF2-40B4-BE49-F238E27FC236}">
                <a16:creationId xmlns:a16="http://schemas.microsoft.com/office/drawing/2014/main" id="{834B3B08-C391-6EC2-B91F-79E605E24DD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85950" y="2667000"/>
            <a:ext cx="470535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E3E2FC"/>
              </a:gs>
              <a:gs pos="100000">
                <a:srgbClr val="CCC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เป็นที่ปรึกษา</a:t>
            </a:r>
          </a:p>
        </p:txBody>
      </p:sp>
      <p:sp>
        <p:nvSpPr>
          <p:cNvPr id="13319" name="AutoShape 10">
            <a:extLst>
              <a:ext uri="{FF2B5EF4-FFF2-40B4-BE49-F238E27FC236}">
                <a16:creationId xmlns:a16="http://schemas.microsoft.com/office/drawing/2014/main" id="{DF3A0003-26F1-44EC-82B6-159783324C7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85950" y="3505200"/>
            <a:ext cx="47053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AFAB2"/>
              </a:gs>
              <a:gs pos="100000">
                <a:srgbClr val="99CC00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เป็นผู้ออกกฎ ระเบียบ หลักเกณฑ์ 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วิธีการ และเงื่อนไข</a:t>
            </a:r>
          </a:p>
        </p:txBody>
      </p:sp>
      <p:sp>
        <p:nvSpPr>
          <p:cNvPr id="112651" name="AutoShape 11">
            <a:extLst>
              <a:ext uri="{FF2B5EF4-FFF2-40B4-BE49-F238E27FC236}">
                <a16:creationId xmlns:a16="http://schemas.microsoft.com/office/drawing/2014/main" id="{42233FDE-D01F-6795-3688-16060C84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2971800"/>
            <a:ext cx="2724150" cy="19050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เปลี่ยน</a:t>
            </a:r>
          </a:p>
          <a:p>
            <a:pPr algn="ctr">
              <a:defRPr/>
            </a:pPr>
            <a:r>
              <a:rPr lang="th-TH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บทบาท</a:t>
            </a:r>
          </a:p>
          <a:p>
            <a:pPr algn="ctr">
              <a:lnSpc>
                <a:spcPct val="90000"/>
              </a:lnSpc>
              <a:defRPr/>
            </a:pPr>
            <a:r>
              <a:rPr lang="th-TH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(ม.๘)</a:t>
            </a: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FreesiaUPC" pitchFamily="34" charset="-34"/>
            </a:endParaRPr>
          </a:p>
        </p:txBody>
      </p:sp>
      <p:sp>
        <p:nvSpPr>
          <p:cNvPr id="13321" name="AutoShape 12">
            <a:extLst>
              <a:ext uri="{FF2B5EF4-FFF2-40B4-BE49-F238E27FC236}">
                <a16:creationId xmlns:a16="http://schemas.microsoft.com/office/drawing/2014/main" id="{1FDC0C88-5812-E440-50C8-DF5C3FE825B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85950" y="4648200"/>
            <a:ext cx="4705350" cy="1371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เป็นผู้กำกับ ดูแล ติดตาม ตรวจสอบ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และประเมินผลการบริหาร “คน” ของ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latin typeface="Browallia New" panose="020B0604020202020204" pitchFamily="34" charset="-34"/>
                <a:cs typeface="FreesiaUPC" panose="020B0604020202020204" pitchFamily="34" charset="-34"/>
              </a:rPr>
              <a:t>ส่วนราชการ</a:t>
            </a:r>
            <a:endParaRPr lang="en-US" altLang="th-TH" b="1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13322" name="Group 13">
            <a:extLst>
              <a:ext uri="{FF2B5EF4-FFF2-40B4-BE49-F238E27FC236}">
                <a16:creationId xmlns:a16="http://schemas.microsoft.com/office/drawing/2014/main" id="{277BDA09-4F26-9AAC-3A5E-74522A1AFC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32901" y="2868613"/>
            <a:ext cx="1552575" cy="3429000"/>
            <a:chOff x="230" y="2124"/>
            <a:chExt cx="778" cy="1860"/>
          </a:xfrm>
        </p:grpSpPr>
        <p:sp>
          <p:nvSpPr>
            <p:cNvPr id="13324" name="Freeform 14">
              <a:extLst>
                <a:ext uri="{FF2B5EF4-FFF2-40B4-BE49-F238E27FC236}">
                  <a16:creationId xmlns:a16="http://schemas.microsoft.com/office/drawing/2014/main" id="{25E2B4DF-0B29-3C7E-C38D-7DE4B34E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494"/>
              <a:ext cx="105" cy="178"/>
            </a:xfrm>
            <a:custGeom>
              <a:avLst/>
              <a:gdLst>
                <a:gd name="T0" fmla="*/ 0 w 52"/>
                <a:gd name="T1" fmla="*/ 150208 h 88"/>
                <a:gd name="T2" fmla="*/ 0 w 52"/>
                <a:gd name="T3" fmla="*/ 150208 h 88"/>
                <a:gd name="T4" fmla="*/ 0 w 52"/>
                <a:gd name="T5" fmla="*/ 179082 h 88"/>
                <a:gd name="T6" fmla="*/ 8893 w 52"/>
                <a:gd name="T7" fmla="*/ 233977 h 88"/>
                <a:gd name="T8" fmla="*/ 8893 w 52"/>
                <a:gd name="T9" fmla="*/ 233977 h 88"/>
                <a:gd name="T10" fmla="*/ 17957 w 52"/>
                <a:gd name="T11" fmla="*/ 262510 h 88"/>
                <a:gd name="T12" fmla="*/ 17957 w 52"/>
                <a:gd name="T13" fmla="*/ 290381 h 88"/>
                <a:gd name="T14" fmla="*/ 8893 w 52"/>
                <a:gd name="T15" fmla="*/ 319712 h 88"/>
                <a:gd name="T16" fmla="*/ 8893 w 52"/>
                <a:gd name="T17" fmla="*/ 385265 h 88"/>
                <a:gd name="T18" fmla="*/ 54216 w 52"/>
                <a:gd name="T19" fmla="*/ 385265 h 88"/>
                <a:gd name="T20" fmla="*/ 54216 w 52"/>
                <a:gd name="T21" fmla="*/ 385265 h 88"/>
                <a:gd name="T22" fmla="*/ 64054 w 52"/>
                <a:gd name="T23" fmla="*/ 403546 h 88"/>
                <a:gd name="T24" fmla="*/ 82140 w 52"/>
                <a:gd name="T25" fmla="*/ 412715 h 88"/>
                <a:gd name="T26" fmla="*/ 109475 w 52"/>
                <a:gd name="T27" fmla="*/ 412715 h 88"/>
                <a:gd name="T28" fmla="*/ 109475 w 52"/>
                <a:gd name="T29" fmla="*/ 412715 h 88"/>
                <a:gd name="T30" fmla="*/ 138461 w 52"/>
                <a:gd name="T31" fmla="*/ 394577 h 88"/>
                <a:gd name="T32" fmla="*/ 147838 w 52"/>
                <a:gd name="T33" fmla="*/ 366834 h 88"/>
                <a:gd name="T34" fmla="*/ 165860 w 52"/>
                <a:gd name="T35" fmla="*/ 347436 h 88"/>
                <a:gd name="T36" fmla="*/ 184632 w 52"/>
                <a:gd name="T37" fmla="*/ 329286 h 88"/>
                <a:gd name="T38" fmla="*/ 184632 w 52"/>
                <a:gd name="T39" fmla="*/ 329286 h 88"/>
                <a:gd name="T40" fmla="*/ 221055 w 52"/>
                <a:gd name="T41" fmla="*/ 290381 h 88"/>
                <a:gd name="T42" fmla="*/ 229914 w 52"/>
                <a:gd name="T43" fmla="*/ 271555 h 88"/>
                <a:gd name="T44" fmla="*/ 238873 w 52"/>
                <a:gd name="T45" fmla="*/ 243275 h 88"/>
                <a:gd name="T46" fmla="*/ 238873 w 52"/>
                <a:gd name="T47" fmla="*/ 243275 h 88"/>
                <a:gd name="T48" fmla="*/ 221055 w 52"/>
                <a:gd name="T49" fmla="*/ 113495 h 88"/>
                <a:gd name="T50" fmla="*/ 202515 w 52"/>
                <a:gd name="T51" fmla="*/ 0 h 88"/>
                <a:gd name="T52" fmla="*/ 202515 w 52"/>
                <a:gd name="T53" fmla="*/ 0 h 88"/>
                <a:gd name="T54" fmla="*/ 109475 w 52"/>
                <a:gd name="T55" fmla="*/ 65288 h 88"/>
                <a:gd name="T56" fmla="*/ 45283 w 52"/>
                <a:gd name="T57" fmla="*/ 113495 h 88"/>
                <a:gd name="T58" fmla="*/ 0 w 52"/>
                <a:gd name="T59" fmla="*/ 150208 h 88"/>
                <a:gd name="T60" fmla="*/ 0 w 52"/>
                <a:gd name="T61" fmla="*/ 150208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88"/>
                <a:gd name="T95" fmla="*/ 52 w 52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88">
                  <a:moveTo>
                    <a:pt x="0" y="32"/>
                  </a:moveTo>
                  <a:lnTo>
                    <a:pt x="0" y="32"/>
                  </a:lnTo>
                  <a:lnTo>
                    <a:pt x="0" y="38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2" y="68"/>
                  </a:lnTo>
                  <a:lnTo>
                    <a:pt x="2" y="82"/>
                  </a:lnTo>
                  <a:lnTo>
                    <a:pt x="12" y="82"/>
                  </a:lnTo>
                  <a:lnTo>
                    <a:pt x="14" y="86"/>
                  </a:lnTo>
                  <a:lnTo>
                    <a:pt x="18" y="88"/>
                  </a:lnTo>
                  <a:lnTo>
                    <a:pt x="24" y="88"/>
                  </a:lnTo>
                  <a:lnTo>
                    <a:pt x="30" y="84"/>
                  </a:lnTo>
                  <a:lnTo>
                    <a:pt x="32" y="78"/>
                  </a:lnTo>
                  <a:lnTo>
                    <a:pt x="36" y="74"/>
                  </a:lnTo>
                  <a:lnTo>
                    <a:pt x="40" y="70"/>
                  </a:lnTo>
                  <a:lnTo>
                    <a:pt x="48" y="62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48" y="24"/>
                  </a:lnTo>
                  <a:lnTo>
                    <a:pt x="44" y="0"/>
                  </a:lnTo>
                  <a:lnTo>
                    <a:pt x="24" y="14"/>
                  </a:lnTo>
                  <a:lnTo>
                    <a:pt x="1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25" name="Freeform 15">
              <a:extLst>
                <a:ext uri="{FF2B5EF4-FFF2-40B4-BE49-F238E27FC236}">
                  <a16:creationId xmlns:a16="http://schemas.microsoft.com/office/drawing/2014/main" id="{EF1B3707-137E-0F56-0CBC-ECFA24B1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550"/>
              <a:ext cx="57" cy="110"/>
            </a:xfrm>
            <a:custGeom>
              <a:avLst/>
              <a:gdLst>
                <a:gd name="T0" fmla="*/ 29536 w 28"/>
                <a:gd name="T1" fmla="*/ 0 h 54"/>
                <a:gd name="T2" fmla="*/ 29536 w 28"/>
                <a:gd name="T3" fmla="*/ 0 h 54"/>
                <a:gd name="T4" fmla="*/ 19714 w 28"/>
                <a:gd name="T5" fmla="*/ 50641 h 54"/>
                <a:gd name="T6" fmla="*/ 9684 w 28"/>
                <a:gd name="T7" fmla="*/ 103158 h 54"/>
                <a:gd name="T8" fmla="*/ 0 w 28"/>
                <a:gd name="T9" fmla="*/ 152674 h 54"/>
                <a:gd name="T10" fmla="*/ 0 w 28"/>
                <a:gd name="T11" fmla="*/ 152674 h 54"/>
                <a:gd name="T12" fmla="*/ 9684 w 28"/>
                <a:gd name="T13" fmla="*/ 193264 h 54"/>
                <a:gd name="T14" fmla="*/ 19714 w 28"/>
                <a:gd name="T15" fmla="*/ 214971 h 54"/>
                <a:gd name="T16" fmla="*/ 40132 w 28"/>
                <a:gd name="T17" fmla="*/ 265660 h 54"/>
                <a:gd name="T18" fmla="*/ 40132 w 28"/>
                <a:gd name="T19" fmla="*/ 265660 h 54"/>
                <a:gd name="T20" fmla="*/ 49824 w 28"/>
                <a:gd name="T21" fmla="*/ 275375 h 54"/>
                <a:gd name="T22" fmla="*/ 60127 w 28"/>
                <a:gd name="T23" fmla="*/ 275375 h 54"/>
                <a:gd name="T24" fmla="*/ 91744 w 28"/>
                <a:gd name="T25" fmla="*/ 275375 h 54"/>
                <a:gd name="T26" fmla="*/ 141560 w 28"/>
                <a:gd name="T27" fmla="*/ 256141 h 54"/>
                <a:gd name="T28" fmla="*/ 29536 w 28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54"/>
                <a:gd name="T47" fmla="*/ 28 w 28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54">
                  <a:moveTo>
                    <a:pt x="6" y="0"/>
                  </a:moveTo>
                  <a:lnTo>
                    <a:pt x="6" y="0"/>
                  </a:lnTo>
                  <a:lnTo>
                    <a:pt x="4" y="10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8" y="5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26" name="Freeform 16">
              <a:extLst>
                <a:ext uri="{FF2B5EF4-FFF2-40B4-BE49-F238E27FC236}">
                  <a16:creationId xmlns:a16="http://schemas.microsoft.com/office/drawing/2014/main" id="{3DB0210D-574B-26F5-B318-B1054349F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2525"/>
              <a:ext cx="778" cy="1459"/>
            </a:xfrm>
            <a:custGeom>
              <a:avLst/>
              <a:gdLst>
                <a:gd name="T0" fmla="*/ 1521031 w 384"/>
                <a:gd name="T1" fmla="*/ 2484294 h 720"/>
                <a:gd name="T2" fmla="*/ 1636446 w 384"/>
                <a:gd name="T3" fmla="*/ 2474916 h 720"/>
                <a:gd name="T4" fmla="*/ 1740123 w 384"/>
                <a:gd name="T5" fmla="*/ 2443355 h 720"/>
                <a:gd name="T6" fmla="*/ 1836536 w 384"/>
                <a:gd name="T7" fmla="*/ 2378203 h 720"/>
                <a:gd name="T8" fmla="*/ 1780974 w 384"/>
                <a:gd name="T9" fmla="*/ 1975332 h 720"/>
                <a:gd name="T10" fmla="*/ 1721116 w 384"/>
                <a:gd name="T11" fmla="*/ 1495718 h 720"/>
                <a:gd name="T12" fmla="*/ 1702578 w 384"/>
                <a:gd name="T13" fmla="*/ 1350941 h 720"/>
                <a:gd name="T14" fmla="*/ 1617444 w 384"/>
                <a:gd name="T15" fmla="*/ 938516 h 720"/>
                <a:gd name="T16" fmla="*/ 1599039 w 384"/>
                <a:gd name="T17" fmla="*/ 804337 h 720"/>
                <a:gd name="T18" fmla="*/ 1539358 w 384"/>
                <a:gd name="T19" fmla="*/ 479954 h 720"/>
                <a:gd name="T20" fmla="*/ 1482289 w 384"/>
                <a:gd name="T21" fmla="*/ 219413 h 720"/>
                <a:gd name="T22" fmla="*/ 1166609 w 384"/>
                <a:gd name="T23" fmla="*/ 125196 h 720"/>
                <a:gd name="T24" fmla="*/ 1072285 w 384"/>
                <a:gd name="T25" fmla="*/ 75896 h 720"/>
                <a:gd name="T26" fmla="*/ 1033751 w 384"/>
                <a:gd name="T27" fmla="*/ 37454 h 720"/>
                <a:gd name="T28" fmla="*/ 966519 w 384"/>
                <a:gd name="T29" fmla="*/ 9121 h 720"/>
                <a:gd name="T30" fmla="*/ 793894 w 384"/>
                <a:gd name="T31" fmla="*/ 0 h 720"/>
                <a:gd name="T32" fmla="*/ 630573 w 384"/>
                <a:gd name="T33" fmla="*/ 18483 h 720"/>
                <a:gd name="T34" fmla="*/ 536036 w 384"/>
                <a:gd name="T35" fmla="*/ 85323 h 720"/>
                <a:gd name="T36" fmla="*/ 382419 w 384"/>
                <a:gd name="T37" fmla="*/ 219413 h 720"/>
                <a:gd name="T38" fmla="*/ 200090 w 384"/>
                <a:gd name="T39" fmla="*/ 373307 h 720"/>
                <a:gd name="T40" fmla="*/ 124841 w 384"/>
                <a:gd name="T41" fmla="*/ 460918 h 720"/>
                <a:gd name="T42" fmla="*/ 85213 w 384"/>
                <a:gd name="T43" fmla="*/ 527657 h 720"/>
                <a:gd name="T44" fmla="*/ 57053 w 384"/>
                <a:gd name="T45" fmla="*/ 555901 h 720"/>
                <a:gd name="T46" fmla="*/ 28160 w 384"/>
                <a:gd name="T47" fmla="*/ 661760 h 720"/>
                <a:gd name="T48" fmla="*/ 28160 w 384"/>
                <a:gd name="T49" fmla="*/ 929355 h 720"/>
                <a:gd name="T50" fmla="*/ 18471 w 384"/>
                <a:gd name="T51" fmla="*/ 1228192 h 720"/>
                <a:gd name="T52" fmla="*/ 0 w 384"/>
                <a:gd name="T53" fmla="*/ 1513988 h 720"/>
                <a:gd name="T54" fmla="*/ 18471 w 384"/>
                <a:gd name="T55" fmla="*/ 1648107 h 720"/>
                <a:gd name="T56" fmla="*/ 115592 w 384"/>
                <a:gd name="T57" fmla="*/ 2110970 h 720"/>
                <a:gd name="T58" fmla="*/ 133954 w 384"/>
                <a:gd name="T59" fmla="*/ 2232898 h 720"/>
                <a:gd name="T60" fmla="*/ 163222 w 384"/>
                <a:gd name="T61" fmla="*/ 2348911 h 720"/>
                <a:gd name="T62" fmla="*/ 257854 w 384"/>
                <a:gd name="T63" fmla="*/ 2830000 h 720"/>
                <a:gd name="T64" fmla="*/ 335851 w 384"/>
                <a:gd name="T65" fmla="*/ 2830000 h 720"/>
                <a:gd name="T66" fmla="*/ 315748 w 384"/>
                <a:gd name="T67" fmla="*/ 3451945 h 720"/>
                <a:gd name="T68" fmla="*/ 1435817 w 384"/>
                <a:gd name="T69" fmla="*/ 3451945 h 720"/>
                <a:gd name="T70" fmla="*/ 1521031 w 384"/>
                <a:gd name="T71" fmla="*/ 2685202 h 720"/>
                <a:gd name="T72" fmla="*/ 1521031 w 384"/>
                <a:gd name="T73" fmla="*/ 2484294 h 7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4"/>
                <a:gd name="T112" fmla="*/ 0 h 720"/>
                <a:gd name="T113" fmla="*/ 384 w 384"/>
                <a:gd name="T114" fmla="*/ 720 h 7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4" h="720">
                  <a:moveTo>
                    <a:pt x="318" y="518"/>
                  </a:moveTo>
                  <a:lnTo>
                    <a:pt x="318" y="518"/>
                  </a:lnTo>
                  <a:lnTo>
                    <a:pt x="324" y="518"/>
                  </a:lnTo>
                  <a:lnTo>
                    <a:pt x="342" y="516"/>
                  </a:lnTo>
                  <a:lnTo>
                    <a:pt x="354" y="514"/>
                  </a:lnTo>
                  <a:lnTo>
                    <a:pt x="364" y="510"/>
                  </a:lnTo>
                  <a:lnTo>
                    <a:pt x="374" y="504"/>
                  </a:lnTo>
                  <a:lnTo>
                    <a:pt x="384" y="496"/>
                  </a:lnTo>
                  <a:lnTo>
                    <a:pt x="372" y="412"/>
                  </a:lnTo>
                  <a:lnTo>
                    <a:pt x="362" y="350"/>
                  </a:lnTo>
                  <a:lnTo>
                    <a:pt x="360" y="312"/>
                  </a:lnTo>
                  <a:lnTo>
                    <a:pt x="356" y="282"/>
                  </a:lnTo>
                  <a:lnTo>
                    <a:pt x="346" y="238"/>
                  </a:lnTo>
                  <a:lnTo>
                    <a:pt x="338" y="196"/>
                  </a:lnTo>
                  <a:lnTo>
                    <a:pt x="334" y="168"/>
                  </a:lnTo>
                  <a:lnTo>
                    <a:pt x="330" y="142"/>
                  </a:lnTo>
                  <a:lnTo>
                    <a:pt x="322" y="100"/>
                  </a:lnTo>
                  <a:lnTo>
                    <a:pt x="310" y="46"/>
                  </a:lnTo>
                  <a:lnTo>
                    <a:pt x="244" y="26"/>
                  </a:lnTo>
                  <a:lnTo>
                    <a:pt x="230" y="18"/>
                  </a:lnTo>
                  <a:lnTo>
                    <a:pt x="224" y="16"/>
                  </a:lnTo>
                  <a:lnTo>
                    <a:pt x="216" y="8"/>
                  </a:lnTo>
                  <a:lnTo>
                    <a:pt x="210" y="4"/>
                  </a:lnTo>
                  <a:lnTo>
                    <a:pt x="202" y="2"/>
                  </a:lnTo>
                  <a:lnTo>
                    <a:pt x="166" y="0"/>
                  </a:lnTo>
                  <a:lnTo>
                    <a:pt x="142" y="0"/>
                  </a:lnTo>
                  <a:lnTo>
                    <a:pt x="132" y="4"/>
                  </a:lnTo>
                  <a:lnTo>
                    <a:pt x="122" y="6"/>
                  </a:lnTo>
                  <a:lnTo>
                    <a:pt x="112" y="18"/>
                  </a:lnTo>
                  <a:lnTo>
                    <a:pt x="80" y="46"/>
                  </a:lnTo>
                  <a:lnTo>
                    <a:pt x="42" y="78"/>
                  </a:lnTo>
                  <a:lnTo>
                    <a:pt x="34" y="86"/>
                  </a:lnTo>
                  <a:lnTo>
                    <a:pt x="26" y="96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2" y="116"/>
                  </a:lnTo>
                  <a:lnTo>
                    <a:pt x="8" y="124"/>
                  </a:lnTo>
                  <a:lnTo>
                    <a:pt x="6" y="138"/>
                  </a:lnTo>
                  <a:lnTo>
                    <a:pt x="6" y="194"/>
                  </a:lnTo>
                  <a:lnTo>
                    <a:pt x="4" y="256"/>
                  </a:lnTo>
                  <a:lnTo>
                    <a:pt x="2" y="290"/>
                  </a:lnTo>
                  <a:lnTo>
                    <a:pt x="0" y="316"/>
                  </a:lnTo>
                  <a:lnTo>
                    <a:pt x="4" y="344"/>
                  </a:lnTo>
                  <a:lnTo>
                    <a:pt x="14" y="392"/>
                  </a:lnTo>
                  <a:lnTo>
                    <a:pt x="24" y="440"/>
                  </a:lnTo>
                  <a:lnTo>
                    <a:pt x="28" y="466"/>
                  </a:lnTo>
                  <a:lnTo>
                    <a:pt x="30" y="476"/>
                  </a:lnTo>
                  <a:lnTo>
                    <a:pt x="34" y="490"/>
                  </a:lnTo>
                  <a:lnTo>
                    <a:pt x="42" y="506"/>
                  </a:lnTo>
                  <a:lnTo>
                    <a:pt x="54" y="590"/>
                  </a:lnTo>
                  <a:lnTo>
                    <a:pt x="70" y="590"/>
                  </a:lnTo>
                  <a:lnTo>
                    <a:pt x="68" y="632"/>
                  </a:lnTo>
                  <a:lnTo>
                    <a:pt x="66" y="720"/>
                  </a:lnTo>
                  <a:lnTo>
                    <a:pt x="300" y="720"/>
                  </a:lnTo>
                  <a:lnTo>
                    <a:pt x="312" y="616"/>
                  </a:lnTo>
                  <a:lnTo>
                    <a:pt x="318" y="560"/>
                  </a:lnTo>
                  <a:lnTo>
                    <a:pt x="318" y="518"/>
                  </a:lnTo>
                  <a:close/>
                </a:path>
              </a:pathLst>
            </a:custGeom>
            <a:solidFill>
              <a:srgbClr val="43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27" name="Freeform 17">
              <a:extLst>
                <a:ext uri="{FF2B5EF4-FFF2-40B4-BE49-F238E27FC236}">
                  <a16:creationId xmlns:a16="http://schemas.microsoft.com/office/drawing/2014/main" id="{F3C258B6-4EB3-952D-F198-A39E7E68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550"/>
              <a:ext cx="57" cy="110"/>
            </a:xfrm>
            <a:custGeom>
              <a:avLst/>
              <a:gdLst>
                <a:gd name="T0" fmla="*/ 29536 w 28"/>
                <a:gd name="T1" fmla="*/ 0 h 54"/>
                <a:gd name="T2" fmla="*/ 29536 w 28"/>
                <a:gd name="T3" fmla="*/ 0 h 54"/>
                <a:gd name="T4" fmla="*/ 19714 w 28"/>
                <a:gd name="T5" fmla="*/ 50641 h 54"/>
                <a:gd name="T6" fmla="*/ 9684 w 28"/>
                <a:gd name="T7" fmla="*/ 103158 h 54"/>
                <a:gd name="T8" fmla="*/ 0 w 28"/>
                <a:gd name="T9" fmla="*/ 152674 h 54"/>
                <a:gd name="T10" fmla="*/ 0 w 28"/>
                <a:gd name="T11" fmla="*/ 152674 h 54"/>
                <a:gd name="T12" fmla="*/ 9684 w 28"/>
                <a:gd name="T13" fmla="*/ 193264 h 54"/>
                <a:gd name="T14" fmla="*/ 19714 w 28"/>
                <a:gd name="T15" fmla="*/ 214971 h 54"/>
                <a:gd name="T16" fmla="*/ 40132 w 28"/>
                <a:gd name="T17" fmla="*/ 265660 h 54"/>
                <a:gd name="T18" fmla="*/ 40132 w 28"/>
                <a:gd name="T19" fmla="*/ 265660 h 54"/>
                <a:gd name="T20" fmla="*/ 49824 w 28"/>
                <a:gd name="T21" fmla="*/ 275375 h 54"/>
                <a:gd name="T22" fmla="*/ 60127 w 28"/>
                <a:gd name="T23" fmla="*/ 275375 h 54"/>
                <a:gd name="T24" fmla="*/ 91744 w 28"/>
                <a:gd name="T25" fmla="*/ 275375 h 54"/>
                <a:gd name="T26" fmla="*/ 141560 w 28"/>
                <a:gd name="T27" fmla="*/ 256141 h 54"/>
                <a:gd name="T28" fmla="*/ 29536 w 28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54"/>
                <a:gd name="T47" fmla="*/ 28 w 28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54">
                  <a:moveTo>
                    <a:pt x="6" y="0"/>
                  </a:moveTo>
                  <a:lnTo>
                    <a:pt x="6" y="0"/>
                  </a:lnTo>
                  <a:lnTo>
                    <a:pt x="4" y="10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8" y="5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28" name="Freeform 18">
              <a:extLst>
                <a:ext uri="{FF2B5EF4-FFF2-40B4-BE49-F238E27FC236}">
                  <a16:creationId xmlns:a16="http://schemas.microsoft.com/office/drawing/2014/main" id="{2E9D92D7-BA33-5817-B41B-31CA59C0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2124"/>
              <a:ext cx="300" cy="361"/>
            </a:xfrm>
            <a:custGeom>
              <a:avLst/>
              <a:gdLst>
                <a:gd name="T0" fmla="*/ 664958 w 148"/>
                <a:gd name="T1" fmla="*/ 174018 h 178"/>
                <a:gd name="T2" fmla="*/ 664958 w 148"/>
                <a:gd name="T3" fmla="*/ 174018 h 178"/>
                <a:gd name="T4" fmla="*/ 664958 w 148"/>
                <a:gd name="T5" fmla="*/ 155658 h 178"/>
                <a:gd name="T6" fmla="*/ 654685 w 148"/>
                <a:gd name="T7" fmla="*/ 125888 h 178"/>
                <a:gd name="T8" fmla="*/ 654685 w 148"/>
                <a:gd name="T9" fmla="*/ 125888 h 178"/>
                <a:gd name="T10" fmla="*/ 654685 w 148"/>
                <a:gd name="T11" fmla="*/ 107361 h 178"/>
                <a:gd name="T12" fmla="*/ 654685 w 148"/>
                <a:gd name="T13" fmla="*/ 76751 h 178"/>
                <a:gd name="T14" fmla="*/ 654685 w 148"/>
                <a:gd name="T15" fmla="*/ 76751 h 178"/>
                <a:gd name="T16" fmla="*/ 636097 w 148"/>
                <a:gd name="T17" fmla="*/ 48133 h 178"/>
                <a:gd name="T18" fmla="*/ 605307 w 148"/>
                <a:gd name="T19" fmla="*/ 18660 h 178"/>
                <a:gd name="T20" fmla="*/ 605307 w 148"/>
                <a:gd name="T21" fmla="*/ 18660 h 178"/>
                <a:gd name="T22" fmla="*/ 519861 w 148"/>
                <a:gd name="T23" fmla="*/ 9201 h 178"/>
                <a:gd name="T24" fmla="*/ 422939 w 148"/>
                <a:gd name="T25" fmla="*/ 0 h 178"/>
                <a:gd name="T26" fmla="*/ 422939 w 148"/>
                <a:gd name="T27" fmla="*/ 0 h 178"/>
                <a:gd name="T28" fmla="*/ 375134 w 148"/>
                <a:gd name="T29" fmla="*/ 9201 h 178"/>
                <a:gd name="T30" fmla="*/ 289559 w 148"/>
                <a:gd name="T31" fmla="*/ 37844 h 178"/>
                <a:gd name="T32" fmla="*/ 191801 w 148"/>
                <a:gd name="T33" fmla="*/ 76751 h 178"/>
                <a:gd name="T34" fmla="*/ 145137 w 148"/>
                <a:gd name="T35" fmla="*/ 107361 h 178"/>
                <a:gd name="T36" fmla="*/ 115984 w 148"/>
                <a:gd name="T37" fmla="*/ 136466 h 178"/>
                <a:gd name="T38" fmla="*/ 115984 w 148"/>
                <a:gd name="T39" fmla="*/ 136466 h 178"/>
                <a:gd name="T40" fmla="*/ 66936 w 148"/>
                <a:gd name="T41" fmla="*/ 193169 h 178"/>
                <a:gd name="T42" fmla="*/ 28228 w 148"/>
                <a:gd name="T43" fmla="*/ 250771 h 178"/>
                <a:gd name="T44" fmla="*/ 9170 w 148"/>
                <a:gd name="T45" fmla="*/ 310484 h 178"/>
                <a:gd name="T46" fmla="*/ 0 w 148"/>
                <a:gd name="T47" fmla="*/ 358033 h 178"/>
                <a:gd name="T48" fmla="*/ 0 w 148"/>
                <a:gd name="T49" fmla="*/ 358033 h 178"/>
                <a:gd name="T50" fmla="*/ 18588 w 148"/>
                <a:gd name="T51" fmla="*/ 455724 h 178"/>
                <a:gd name="T52" fmla="*/ 47949 w 148"/>
                <a:gd name="T53" fmla="*/ 561304 h 178"/>
                <a:gd name="T54" fmla="*/ 47949 w 148"/>
                <a:gd name="T55" fmla="*/ 561304 h 178"/>
                <a:gd name="T56" fmla="*/ 66936 w 148"/>
                <a:gd name="T57" fmla="*/ 629689 h 178"/>
                <a:gd name="T58" fmla="*/ 85443 w 148"/>
                <a:gd name="T59" fmla="*/ 687159 h 178"/>
                <a:gd name="T60" fmla="*/ 115984 w 148"/>
                <a:gd name="T61" fmla="*/ 726123 h 178"/>
                <a:gd name="T62" fmla="*/ 135681 w 148"/>
                <a:gd name="T63" fmla="*/ 745270 h 178"/>
                <a:gd name="T64" fmla="*/ 135681 w 148"/>
                <a:gd name="T65" fmla="*/ 745270 h 178"/>
                <a:gd name="T66" fmla="*/ 210953 w 148"/>
                <a:gd name="T67" fmla="*/ 824333 h 178"/>
                <a:gd name="T68" fmla="*/ 210953 w 148"/>
                <a:gd name="T69" fmla="*/ 824333 h 178"/>
                <a:gd name="T70" fmla="*/ 249711 w 148"/>
                <a:gd name="T71" fmla="*/ 833484 h 178"/>
                <a:gd name="T72" fmla="*/ 279697 w 148"/>
                <a:gd name="T73" fmla="*/ 852163 h 178"/>
                <a:gd name="T74" fmla="*/ 279697 w 148"/>
                <a:gd name="T75" fmla="*/ 852163 h 178"/>
                <a:gd name="T76" fmla="*/ 328046 w 148"/>
                <a:gd name="T77" fmla="*/ 862177 h 178"/>
                <a:gd name="T78" fmla="*/ 328046 w 148"/>
                <a:gd name="T79" fmla="*/ 862177 h 178"/>
                <a:gd name="T80" fmla="*/ 481490 w 148"/>
                <a:gd name="T81" fmla="*/ 773104 h 178"/>
                <a:gd name="T82" fmla="*/ 626104 w 148"/>
                <a:gd name="T83" fmla="*/ 687159 h 178"/>
                <a:gd name="T84" fmla="*/ 626104 w 148"/>
                <a:gd name="T85" fmla="*/ 687159 h 178"/>
                <a:gd name="T86" fmla="*/ 654685 w 148"/>
                <a:gd name="T87" fmla="*/ 620583 h 178"/>
                <a:gd name="T88" fmla="*/ 674951 w 148"/>
                <a:gd name="T89" fmla="*/ 561304 h 178"/>
                <a:gd name="T90" fmla="*/ 684049 w 148"/>
                <a:gd name="T91" fmla="*/ 503648 h 178"/>
                <a:gd name="T92" fmla="*/ 684049 w 148"/>
                <a:gd name="T93" fmla="*/ 503648 h 178"/>
                <a:gd name="T94" fmla="*/ 702636 w 148"/>
                <a:gd name="T95" fmla="*/ 406458 h 178"/>
                <a:gd name="T96" fmla="*/ 711630 w 148"/>
                <a:gd name="T97" fmla="*/ 358033 h 178"/>
                <a:gd name="T98" fmla="*/ 711630 w 148"/>
                <a:gd name="T99" fmla="*/ 358033 h 178"/>
                <a:gd name="T100" fmla="*/ 711630 w 148"/>
                <a:gd name="T101" fmla="*/ 329694 h 178"/>
                <a:gd name="T102" fmla="*/ 693182 w 148"/>
                <a:gd name="T103" fmla="*/ 262486 h 178"/>
                <a:gd name="T104" fmla="*/ 664958 w 148"/>
                <a:gd name="T105" fmla="*/ 174018 h 178"/>
                <a:gd name="T106" fmla="*/ 664958 w 148"/>
                <a:gd name="T107" fmla="*/ 174018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178"/>
                <a:gd name="T164" fmla="*/ 148 w 148"/>
                <a:gd name="T165" fmla="*/ 178 h 1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178">
                  <a:moveTo>
                    <a:pt x="138" y="36"/>
                  </a:moveTo>
                  <a:lnTo>
                    <a:pt x="138" y="36"/>
                  </a:lnTo>
                  <a:lnTo>
                    <a:pt x="138" y="32"/>
                  </a:lnTo>
                  <a:lnTo>
                    <a:pt x="136" y="26"/>
                  </a:lnTo>
                  <a:lnTo>
                    <a:pt x="136" y="22"/>
                  </a:lnTo>
                  <a:lnTo>
                    <a:pt x="136" y="16"/>
                  </a:lnTo>
                  <a:lnTo>
                    <a:pt x="132" y="10"/>
                  </a:lnTo>
                  <a:lnTo>
                    <a:pt x="126" y="4"/>
                  </a:lnTo>
                  <a:lnTo>
                    <a:pt x="108" y="2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4" y="94"/>
                  </a:lnTo>
                  <a:lnTo>
                    <a:pt x="10" y="116"/>
                  </a:lnTo>
                  <a:lnTo>
                    <a:pt x="14" y="130"/>
                  </a:lnTo>
                  <a:lnTo>
                    <a:pt x="18" y="142"/>
                  </a:lnTo>
                  <a:lnTo>
                    <a:pt x="24" y="150"/>
                  </a:lnTo>
                  <a:lnTo>
                    <a:pt x="28" y="154"/>
                  </a:lnTo>
                  <a:lnTo>
                    <a:pt x="44" y="170"/>
                  </a:lnTo>
                  <a:lnTo>
                    <a:pt x="52" y="172"/>
                  </a:lnTo>
                  <a:lnTo>
                    <a:pt x="58" y="176"/>
                  </a:lnTo>
                  <a:lnTo>
                    <a:pt x="68" y="178"/>
                  </a:lnTo>
                  <a:lnTo>
                    <a:pt x="100" y="160"/>
                  </a:lnTo>
                  <a:lnTo>
                    <a:pt x="130" y="142"/>
                  </a:lnTo>
                  <a:lnTo>
                    <a:pt x="136" y="128"/>
                  </a:lnTo>
                  <a:lnTo>
                    <a:pt x="140" y="116"/>
                  </a:lnTo>
                  <a:lnTo>
                    <a:pt x="142" y="104"/>
                  </a:lnTo>
                  <a:lnTo>
                    <a:pt x="146" y="84"/>
                  </a:lnTo>
                  <a:lnTo>
                    <a:pt x="148" y="74"/>
                  </a:lnTo>
                  <a:lnTo>
                    <a:pt x="148" y="68"/>
                  </a:lnTo>
                  <a:lnTo>
                    <a:pt x="144" y="54"/>
                  </a:lnTo>
                  <a:lnTo>
                    <a:pt x="138" y="36"/>
                  </a:lnTo>
                  <a:close/>
                </a:path>
              </a:pathLst>
            </a:custGeom>
            <a:solidFill>
              <a:srgbClr val="BC9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29" name="Freeform 19">
              <a:extLst>
                <a:ext uri="{FF2B5EF4-FFF2-40B4-BE49-F238E27FC236}">
                  <a16:creationId xmlns:a16="http://schemas.microsoft.com/office/drawing/2014/main" id="{8C7B4179-B390-9F34-5917-4D61A603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193"/>
              <a:ext cx="239" cy="336"/>
            </a:xfrm>
            <a:custGeom>
              <a:avLst/>
              <a:gdLst>
                <a:gd name="T0" fmla="*/ 0 w 118"/>
                <a:gd name="T1" fmla="*/ 670502 h 166"/>
                <a:gd name="T2" fmla="*/ 56884 w 118"/>
                <a:gd name="T3" fmla="*/ 661622 h 166"/>
                <a:gd name="T4" fmla="*/ 124616 w 118"/>
                <a:gd name="T5" fmla="*/ 623169 h 166"/>
                <a:gd name="T6" fmla="*/ 133658 w 118"/>
                <a:gd name="T7" fmla="*/ 605225 h 166"/>
                <a:gd name="T8" fmla="*/ 153252 w 118"/>
                <a:gd name="T9" fmla="*/ 520687 h 166"/>
                <a:gd name="T10" fmla="*/ 153252 w 118"/>
                <a:gd name="T11" fmla="*/ 360340 h 166"/>
                <a:gd name="T12" fmla="*/ 153252 w 118"/>
                <a:gd name="T13" fmla="*/ 350794 h 166"/>
                <a:gd name="T14" fmla="*/ 162941 w 118"/>
                <a:gd name="T15" fmla="*/ 291909 h 166"/>
                <a:gd name="T16" fmla="*/ 181237 w 118"/>
                <a:gd name="T17" fmla="*/ 273767 h 166"/>
                <a:gd name="T18" fmla="*/ 199682 w 118"/>
                <a:gd name="T19" fmla="*/ 264634 h 166"/>
                <a:gd name="T20" fmla="*/ 238137 w 118"/>
                <a:gd name="T21" fmla="*/ 273767 h 166"/>
                <a:gd name="T22" fmla="*/ 266222 w 118"/>
                <a:gd name="T23" fmla="*/ 313041 h 166"/>
                <a:gd name="T24" fmla="*/ 334476 w 118"/>
                <a:gd name="T25" fmla="*/ 322394 h 166"/>
                <a:gd name="T26" fmla="*/ 325107 w 118"/>
                <a:gd name="T27" fmla="*/ 282847 h 166"/>
                <a:gd name="T28" fmla="*/ 334476 w 118"/>
                <a:gd name="T29" fmla="*/ 217299 h 166"/>
                <a:gd name="T30" fmla="*/ 353483 w 118"/>
                <a:gd name="T31" fmla="*/ 171093 h 166"/>
                <a:gd name="T32" fmla="*/ 371570 w 118"/>
                <a:gd name="T33" fmla="*/ 152105 h 166"/>
                <a:gd name="T34" fmla="*/ 371570 w 118"/>
                <a:gd name="T35" fmla="*/ 104804 h 166"/>
                <a:gd name="T36" fmla="*/ 371570 w 118"/>
                <a:gd name="T37" fmla="*/ 84528 h 166"/>
                <a:gd name="T38" fmla="*/ 447455 w 118"/>
                <a:gd name="T39" fmla="*/ 142021 h 166"/>
                <a:gd name="T40" fmla="*/ 456561 w 118"/>
                <a:gd name="T41" fmla="*/ 171093 h 166"/>
                <a:gd name="T42" fmla="*/ 447455 w 118"/>
                <a:gd name="T43" fmla="*/ 235542 h 166"/>
                <a:gd name="T44" fmla="*/ 447455 w 118"/>
                <a:gd name="T45" fmla="*/ 245703 h 166"/>
                <a:gd name="T46" fmla="*/ 496261 w 118"/>
                <a:gd name="T47" fmla="*/ 291909 h 166"/>
                <a:gd name="T48" fmla="*/ 553230 w 118"/>
                <a:gd name="T49" fmla="*/ 369709 h 166"/>
                <a:gd name="T50" fmla="*/ 534716 w 118"/>
                <a:gd name="T51" fmla="*/ 492726 h 166"/>
                <a:gd name="T52" fmla="*/ 543822 w 118"/>
                <a:gd name="T53" fmla="*/ 595339 h 166"/>
                <a:gd name="T54" fmla="*/ 562112 w 118"/>
                <a:gd name="T55" fmla="*/ 642638 h 166"/>
                <a:gd name="T56" fmla="*/ 553230 w 118"/>
                <a:gd name="T57" fmla="*/ 670502 h 166"/>
                <a:gd name="T58" fmla="*/ 524755 w 118"/>
                <a:gd name="T59" fmla="*/ 691109 h 166"/>
                <a:gd name="T60" fmla="*/ 399930 w 118"/>
                <a:gd name="T61" fmla="*/ 691109 h 166"/>
                <a:gd name="T62" fmla="*/ 0 w 118"/>
                <a:gd name="T63" fmla="*/ 766440 h 1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"/>
                <a:gd name="T97" fmla="*/ 0 h 166"/>
                <a:gd name="T98" fmla="*/ 118 w 118"/>
                <a:gd name="T99" fmla="*/ 166 h 1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" h="166">
                  <a:moveTo>
                    <a:pt x="0" y="162"/>
                  </a:moveTo>
                  <a:lnTo>
                    <a:pt x="0" y="142"/>
                  </a:lnTo>
                  <a:lnTo>
                    <a:pt x="12" y="140"/>
                  </a:lnTo>
                  <a:lnTo>
                    <a:pt x="22" y="136"/>
                  </a:lnTo>
                  <a:lnTo>
                    <a:pt x="26" y="132"/>
                  </a:lnTo>
                  <a:lnTo>
                    <a:pt x="28" y="128"/>
                  </a:lnTo>
                  <a:lnTo>
                    <a:pt x="30" y="118"/>
                  </a:lnTo>
                  <a:lnTo>
                    <a:pt x="32" y="110"/>
                  </a:lnTo>
                  <a:lnTo>
                    <a:pt x="32" y="10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8" y="58"/>
                  </a:lnTo>
                  <a:lnTo>
                    <a:pt x="42" y="56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4" y="62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70" y="68"/>
                  </a:lnTo>
                  <a:lnTo>
                    <a:pt x="68" y="60"/>
                  </a:lnTo>
                  <a:lnTo>
                    <a:pt x="68" y="54"/>
                  </a:lnTo>
                  <a:lnTo>
                    <a:pt x="70" y="46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72" y="0"/>
                  </a:lnTo>
                  <a:lnTo>
                    <a:pt x="94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4" y="50"/>
                  </a:lnTo>
                  <a:lnTo>
                    <a:pt x="94" y="52"/>
                  </a:lnTo>
                  <a:lnTo>
                    <a:pt x="96" y="56"/>
                  </a:lnTo>
                  <a:lnTo>
                    <a:pt x="104" y="62"/>
                  </a:lnTo>
                  <a:lnTo>
                    <a:pt x="114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12" y="10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8" y="136"/>
                  </a:lnTo>
                  <a:lnTo>
                    <a:pt x="118" y="138"/>
                  </a:lnTo>
                  <a:lnTo>
                    <a:pt x="116" y="142"/>
                  </a:lnTo>
                  <a:lnTo>
                    <a:pt x="114" y="144"/>
                  </a:lnTo>
                  <a:lnTo>
                    <a:pt x="110" y="146"/>
                  </a:lnTo>
                  <a:lnTo>
                    <a:pt x="84" y="146"/>
                  </a:lnTo>
                  <a:lnTo>
                    <a:pt x="80" y="1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3330" name="Freeform 20">
              <a:extLst>
                <a:ext uri="{FF2B5EF4-FFF2-40B4-BE49-F238E27FC236}">
                  <a16:creationId xmlns:a16="http://schemas.microsoft.com/office/drawing/2014/main" id="{DC860184-F21A-B063-42E4-9B3E8F11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501"/>
              <a:ext cx="215" cy="57"/>
            </a:xfrm>
            <a:custGeom>
              <a:avLst/>
              <a:gdLst>
                <a:gd name="T0" fmla="*/ 232350 w 106"/>
                <a:gd name="T1" fmla="*/ 91744 h 28"/>
                <a:gd name="T2" fmla="*/ 232350 w 106"/>
                <a:gd name="T3" fmla="*/ 91744 h 28"/>
                <a:gd name="T4" fmla="*/ 155739 w 106"/>
                <a:gd name="T5" fmla="*/ 91744 h 28"/>
                <a:gd name="T6" fmla="*/ 76783 w 106"/>
                <a:gd name="T7" fmla="*/ 101427 h 28"/>
                <a:gd name="T8" fmla="*/ 0 w 106"/>
                <a:gd name="T9" fmla="*/ 112439 h 28"/>
                <a:gd name="T10" fmla="*/ 18664 w 106"/>
                <a:gd name="T11" fmla="*/ 49824 h 28"/>
                <a:gd name="T12" fmla="*/ 18664 w 106"/>
                <a:gd name="T13" fmla="*/ 49824 h 28"/>
                <a:gd name="T14" fmla="*/ 37856 w 106"/>
                <a:gd name="T15" fmla="*/ 29536 h 28"/>
                <a:gd name="T16" fmla="*/ 76783 w 106"/>
                <a:gd name="T17" fmla="*/ 9684 h 28"/>
                <a:gd name="T18" fmla="*/ 136531 w 106"/>
                <a:gd name="T19" fmla="*/ 0 h 28"/>
                <a:gd name="T20" fmla="*/ 136531 w 106"/>
                <a:gd name="T21" fmla="*/ 0 h 28"/>
                <a:gd name="T22" fmla="*/ 222596 w 106"/>
                <a:gd name="T23" fmla="*/ 0 h 28"/>
                <a:gd name="T24" fmla="*/ 310813 w 106"/>
                <a:gd name="T25" fmla="*/ 9684 h 28"/>
                <a:gd name="T26" fmla="*/ 387584 w 106"/>
                <a:gd name="T27" fmla="*/ 29536 h 28"/>
                <a:gd name="T28" fmla="*/ 437426 w 106"/>
                <a:gd name="T29" fmla="*/ 60127 h 28"/>
                <a:gd name="T30" fmla="*/ 437426 w 106"/>
                <a:gd name="T31" fmla="*/ 60127 h 28"/>
                <a:gd name="T32" fmla="*/ 494993 w 106"/>
                <a:gd name="T33" fmla="*/ 112439 h 28"/>
                <a:gd name="T34" fmla="*/ 513659 w 106"/>
                <a:gd name="T35" fmla="*/ 141560 h 28"/>
                <a:gd name="T36" fmla="*/ 513659 w 106"/>
                <a:gd name="T37" fmla="*/ 141560 h 28"/>
                <a:gd name="T38" fmla="*/ 406760 w 106"/>
                <a:gd name="T39" fmla="*/ 112439 h 28"/>
                <a:gd name="T40" fmla="*/ 310813 w 106"/>
                <a:gd name="T41" fmla="*/ 101427 h 28"/>
                <a:gd name="T42" fmla="*/ 232350 w 106"/>
                <a:gd name="T43" fmla="*/ 91744 h 28"/>
                <a:gd name="T44" fmla="*/ 232350 w 106"/>
                <a:gd name="T45" fmla="*/ 9174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"/>
                <a:gd name="T70" fmla="*/ 0 h 28"/>
                <a:gd name="T71" fmla="*/ 106 w 106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" h="28">
                  <a:moveTo>
                    <a:pt x="48" y="18"/>
                  </a:moveTo>
                  <a:lnTo>
                    <a:pt x="48" y="18"/>
                  </a:lnTo>
                  <a:lnTo>
                    <a:pt x="32" y="18"/>
                  </a:lnTo>
                  <a:lnTo>
                    <a:pt x="16" y="20"/>
                  </a:lnTo>
                  <a:lnTo>
                    <a:pt x="0" y="22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80" y="6"/>
                  </a:lnTo>
                  <a:lnTo>
                    <a:pt x="90" y="12"/>
                  </a:lnTo>
                  <a:lnTo>
                    <a:pt x="102" y="22"/>
                  </a:lnTo>
                  <a:lnTo>
                    <a:pt x="106" y="28"/>
                  </a:lnTo>
                  <a:lnTo>
                    <a:pt x="84" y="22"/>
                  </a:lnTo>
                  <a:lnTo>
                    <a:pt x="64" y="2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968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sp>
        <p:nvSpPr>
          <p:cNvPr id="13323" name="Slide Number Placeholder 17">
            <a:extLst>
              <a:ext uri="{FF2B5EF4-FFF2-40B4-BE49-F238E27FC236}">
                <a16:creationId xmlns:a16="http://schemas.microsoft.com/office/drawing/2014/main" id="{786AF6AB-F1CE-6F90-7038-697306E9100D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8A671FB-6608-F04C-85B7-FB37C85CFAE8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20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82D1B85C-8CDC-61F5-5926-E03E71740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C156D5-75C7-6247-9314-2C95F60A4A92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11FF483-8E3B-7383-96D0-A5E83C1B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ea typeface="SimSun" panose="02010600030101010101" pitchFamily="2" charset="-122"/>
                <a:cs typeface="FreesiaUPC" panose="020B0604020202020204" pitchFamily="34" charset="-34"/>
              </a:rPr>
              <a:t>การปรับเปลี่ยนโครงสร้างอำนาจ</a:t>
            </a:r>
            <a:endParaRPr lang="th-TH" altLang="th-TH" sz="2000">
              <a:ea typeface="SimSun" panose="02010600030101010101" pitchFamily="2" charset="-122"/>
              <a:cs typeface="FreesiaUPC" panose="020B0604020202020204" pitchFamily="34" charset="-34"/>
            </a:endParaRPr>
          </a:p>
        </p:txBody>
      </p:sp>
      <p:sp>
        <p:nvSpPr>
          <p:cNvPr id="14340" name="AutoShape 10">
            <a:extLst>
              <a:ext uri="{FF2B5EF4-FFF2-40B4-BE49-F238E27FC236}">
                <a16:creationId xmlns:a16="http://schemas.microsoft.com/office/drawing/2014/main" id="{1377326B-67C6-93AB-E638-F5AE0C18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048000"/>
            <a:ext cx="4127500" cy="3124200"/>
          </a:xfrm>
          <a:prstGeom prst="roundRect">
            <a:avLst>
              <a:gd name="adj" fmla="val 12704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Verdana" panose="020B0604030504040204" pitchFamily="34" charset="0"/>
            </a:endParaRP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9F4EA35E-F50E-3F04-AA8B-2028413CB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3078164"/>
            <a:ext cx="2228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กระจายอำนาจ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</p:txBody>
      </p:sp>
      <p:grpSp>
        <p:nvGrpSpPr>
          <p:cNvPr id="14342" name="Group 14">
            <a:extLst>
              <a:ext uri="{FF2B5EF4-FFF2-40B4-BE49-F238E27FC236}">
                <a16:creationId xmlns:a16="http://schemas.microsoft.com/office/drawing/2014/main" id="{B5CF4481-DD83-5A5A-8B1A-2B3B6893155E}"/>
              </a:ext>
            </a:extLst>
          </p:cNvPr>
          <p:cNvGrpSpPr>
            <a:grpSpLocks/>
          </p:cNvGrpSpPr>
          <p:nvPr/>
        </p:nvGrpSpPr>
        <p:grpSpPr bwMode="auto">
          <a:xfrm>
            <a:off x="4197351" y="1524000"/>
            <a:ext cx="3248025" cy="1143000"/>
            <a:chOff x="1997" y="1314"/>
            <a:chExt cx="1889" cy="1009"/>
          </a:xfrm>
        </p:grpSpPr>
        <p:grpSp>
          <p:nvGrpSpPr>
            <p:cNvPr id="14355" name="Group 15">
              <a:extLst>
                <a:ext uri="{FF2B5EF4-FFF2-40B4-BE49-F238E27FC236}">
                  <a16:creationId xmlns:a16="http://schemas.microsoft.com/office/drawing/2014/main" id="{44AE041E-10C8-706B-6777-5C9C8AE0E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6752" name="Oval 16">
                <a:extLst>
                  <a:ext uri="{FF2B5EF4-FFF2-40B4-BE49-F238E27FC236}">
                    <a16:creationId xmlns:a16="http://schemas.microsoft.com/office/drawing/2014/main" id="{2BB08282-CA07-FEA5-0B9A-0481E7E746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6753" name="Oval 17">
                <a:extLst>
                  <a:ext uri="{FF2B5EF4-FFF2-40B4-BE49-F238E27FC236}">
                    <a16:creationId xmlns:a16="http://schemas.microsoft.com/office/drawing/2014/main" id="{6C7195D5-7B7A-162C-8796-07DBD8B926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6754" name="Oval 18">
              <a:extLst>
                <a:ext uri="{FF2B5EF4-FFF2-40B4-BE49-F238E27FC236}">
                  <a16:creationId xmlns:a16="http://schemas.microsoft.com/office/drawing/2014/main" id="{6426F4B6-5481-E4CA-2651-8363C45863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755" name="Oval 19">
              <a:extLst>
                <a:ext uri="{FF2B5EF4-FFF2-40B4-BE49-F238E27FC236}">
                  <a16:creationId xmlns:a16="http://schemas.microsoft.com/office/drawing/2014/main" id="{9A048482-9CD3-B090-D322-E19151ED8B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20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756" name="Oval 20">
              <a:extLst>
                <a:ext uri="{FF2B5EF4-FFF2-40B4-BE49-F238E27FC236}">
                  <a16:creationId xmlns:a16="http://schemas.microsoft.com/office/drawing/2014/main" id="{718EE4C7-6277-6093-46E1-C5B5D39304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757" name="Oval 21">
              <a:extLst>
                <a:ext uri="{FF2B5EF4-FFF2-40B4-BE49-F238E27FC236}">
                  <a16:creationId xmlns:a16="http://schemas.microsoft.com/office/drawing/2014/main" id="{15F05F95-F4EF-15DB-8D49-198F56B506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3"/>
              <a:ext cx="1378" cy="6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343" name="Text Box 22">
            <a:extLst>
              <a:ext uri="{FF2B5EF4-FFF2-40B4-BE49-F238E27FC236}">
                <a16:creationId xmlns:a16="http://schemas.microsoft.com/office/drawing/2014/main" id="{C80CE332-5DD0-8AD5-38B4-F9A53E26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1717675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h-TH" altLang="th-TH" sz="3200" b="1">
                <a:solidFill>
                  <a:srgbClr val="000000"/>
                </a:solidFill>
                <a:cs typeface="FreesiaUPC" panose="020B0604020202020204" pitchFamily="34" charset="-34"/>
              </a:rPr>
              <a:t>โครงสร้างอำนาจ</a:t>
            </a:r>
            <a:endParaRPr lang="th-TH" altLang="th-TH" sz="1800">
              <a:solidFill>
                <a:srgbClr val="000000"/>
              </a:solidFill>
              <a:cs typeface="FreesiaUPC" panose="020B0604020202020204" pitchFamily="34" charset="-34"/>
            </a:endParaRPr>
          </a:p>
        </p:txBody>
      </p:sp>
      <p:sp>
        <p:nvSpPr>
          <p:cNvPr id="14344" name="AutoShape 24">
            <a:extLst>
              <a:ext uri="{FF2B5EF4-FFF2-40B4-BE49-F238E27FC236}">
                <a16:creationId xmlns:a16="http://schemas.microsoft.com/office/drawing/2014/main" id="{E15E49F8-5C06-F84D-2CF5-D1F3E765E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0" y="3048000"/>
            <a:ext cx="222885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Verdana" panose="020B0604030504040204" pitchFamily="34" charset="0"/>
            </a:endParaRPr>
          </a:p>
        </p:txBody>
      </p:sp>
      <p:sp>
        <p:nvSpPr>
          <p:cNvPr id="14345" name="AutoShape 28">
            <a:extLst>
              <a:ext uri="{FF2B5EF4-FFF2-40B4-BE49-F238E27FC236}">
                <a16:creationId xmlns:a16="http://schemas.microsoft.com/office/drawing/2014/main" id="{73351BEF-7766-52B9-EBD5-B497A67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0" y="3352800"/>
            <a:ext cx="21463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th-TH" altLang="th-TH" sz="1800">
              <a:latin typeface="Verdana" panose="020B0604030504040204" pitchFamily="34" charset="0"/>
            </a:endParaRPr>
          </a:p>
        </p:txBody>
      </p:sp>
      <p:sp>
        <p:nvSpPr>
          <p:cNvPr id="116767" name="Text Box 31">
            <a:extLst>
              <a:ext uri="{FF2B5EF4-FFF2-40B4-BE49-F238E27FC236}">
                <a16:creationId xmlns:a16="http://schemas.microsoft.com/office/drawing/2014/main" id="{D22CAECF-0EEE-FB35-0C4B-FA32AD70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3459164"/>
            <a:ext cx="181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มอบอำนาจ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116768" name="Text Box 32">
            <a:extLst>
              <a:ext uri="{FF2B5EF4-FFF2-40B4-BE49-F238E27FC236}">
                <a16:creationId xmlns:a16="http://schemas.microsoft.com/office/drawing/2014/main" id="{3EB2A0E7-17BB-E930-D606-616F0574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0" y="3154364"/>
            <a:ext cx="181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เพิ่ม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14348" name="Text Box 33">
            <a:extLst>
              <a:ext uri="{FF2B5EF4-FFF2-40B4-BE49-F238E27FC236}">
                <a16:creationId xmlns:a16="http://schemas.microsoft.com/office/drawing/2014/main" id="{1635B6B4-C18A-BAC1-7839-ADFBCAC0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581401"/>
            <a:ext cx="42100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การกำหนดตำแหน่งจาก ก.พ. ให้ อ.ก.พ.กระทรวง (ม.๔๗)</a:t>
            </a:r>
          </a:p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การบรรจุบุคคลซึ่งมีความรู้ ความสามารถ และความชำนาญงานสูง จาก ก.พ. ให้กรม (ม.๕๗)</a:t>
            </a:r>
          </a:p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การบรรจุกลับจาก ก.พ. ให้กรม (ม.๖๕)</a:t>
            </a:r>
          </a:p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การตรวจสอบการดำเนินการทางวินัยจาก ก.พ. ให้  อ.ก.พ.กระทรวง ยกเว้นกรณีความผิดทางวินับอย่างร้ายแรงหรือความผิดทางวินัยของปลัดกระทรวง อธิบดี หรือเทียบเท่า และผู้ทรงคุณวุฒิ (ม.๙๗)</a:t>
            </a:r>
            <a:endParaRPr lang="th-TH" altLang="th-TH" sz="1200" b="1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349" name="Text Box 34">
            <a:extLst>
              <a:ext uri="{FF2B5EF4-FFF2-40B4-BE49-F238E27FC236}">
                <a16:creationId xmlns:a16="http://schemas.microsoft.com/office/drawing/2014/main" id="{3FCDF679-06A7-5E1A-1A9C-6C33D282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90976"/>
            <a:ext cx="198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ก.พ. อาจมอบอำนาจการจัดสอบแข่งขันเพื่อบรรจุบุคคลเข้ารับราชการให้ส่วนราชการ (ม.๕๓)</a:t>
            </a:r>
            <a:endParaRPr lang="th-TH" altLang="th-TH" sz="1200" b="1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350" name="Text Box 35">
            <a:extLst>
              <a:ext uri="{FF2B5EF4-FFF2-40B4-BE49-F238E27FC236}">
                <a16:creationId xmlns:a16="http://schemas.microsoft.com/office/drawing/2014/main" id="{D37E7E5C-1269-BDEF-A831-8E03F936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0" y="3733801"/>
            <a:ext cx="1981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บทลงโทษกรณีส่วนราชการไม่ปฏิบัติตามมติ ก.พ. ภายในเวลาที่กำหนด โดยไม่มีเหตุผลสมควร (ม.๙)</a:t>
            </a:r>
            <a:endParaRPr lang="th-TH" altLang="th-TH" sz="1200" b="1"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6762" name="Freeform 26">
            <a:extLst>
              <a:ext uri="{FF2B5EF4-FFF2-40B4-BE49-F238E27FC236}">
                <a16:creationId xmlns:a16="http://schemas.microsoft.com/office/drawing/2014/main" id="{5C4585BC-ADC8-F783-CD37-A645FA2E01F6}"/>
              </a:ext>
            </a:extLst>
          </p:cNvPr>
          <p:cNvSpPr>
            <a:spLocks/>
          </p:cNvSpPr>
          <p:nvPr/>
        </p:nvSpPr>
        <p:spPr bwMode="gray">
          <a:xfrm rot="4658591" flipH="1" flipV="1">
            <a:off x="8031163" y="1419226"/>
            <a:ext cx="1165225" cy="23939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6766" name="Freeform 30">
            <a:extLst>
              <a:ext uri="{FF2B5EF4-FFF2-40B4-BE49-F238E27FC236}">
                <a16:creationId xmlns:a16="http://schemas.microsoft.com/office/drawing/2014/main" id="{958DCFDB-90D3-48A7-6323-F3F54BC91DDC}"/>
              </a:ext>
            </a:extLst>
          </p:cNvPr>
          <p:cNvSpPr>
            <a:spLocks/>
          </p:cNvSpPr>
          <p:nvPr/>
        </p:nvSpPr>
        <p:spPr bwMode="gray">
          <a:xfrm rot="5727389" flipH="1" flipV="1">
            <a:off x="6417469" y="2286794"/>
            <a:ext cx="762000" cy="15700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6748" name="Freeform 12">
            <a:extLst>
              <a:ext uri="{FF2B5EF4-FFF2-40B4-BE49-F238E27FC236}">
                <a16:creationId xmlns:a16="http://schemas.microsoft.com/office/drawing/2014/main" id="{4B4844BB-2E47-990C-D963-36D5FFE06429}"/>
              </a:ext>
            </a:extLst>
          </p:cNvPr>
          <p:cNvSpPr>
            <a:spLocks/>
          </p:cNvSpPr>
          <p:nvPr/>
        </p:nvSpPr>
        <p:spPr bwMode="gray">
          <a:xfrm rot="16971976" flipV="1">
            <a:off x="2713832" y="1715294"/>
            <a:ext cx="1158875" cy="183038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54" name="Slide Number Placeholder 24">
            <a:extLst>
              <a:ext uri="{FF2B5EF4-FFF2-40B4-BE49-F238E27FC236}">
                <a16:creationId xmlns:a16="http://schemas.microsoft.com/office/drawing/2014/main" id="{4420323E-3530-9CF9-F05D-58AFA304A63E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D2EE156-DEA3-6F48-9F4F-1CDB879ECCC4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21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5">
            <a:extLst>
              <a:ext uri="{FF2B5EF4-FFF2-40B4-BE49-F238E27FC236}">
                <a16:creationId xmlns:a16="http://schemas.microsoft.com/office/drawing/2014/main" id="{A94C1279-8F25-42A7-B760-EE823619FB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8300" y="4486276"/>
            <a:ext cx="2736850" cy="1152525"/>
          </a:xfrm>
          <a:prstGeom prst="can">
            <a:avLst>
              <a:gd name="adj" fmla="val 1614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18822" name="AutoShape 38">
            <a:extLst>
              <a:ext uri="{FF2B5EF4-FFF2-40B4-BE49-F238E27FC236}">
                <a16:creationId xmlns:a16="http://schemas.microsoft.com/office/drawing/2014/main" id="{A8A224DA-BF19-CCC7-5A4D-E042429BFC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27550" y="2693988"/>
            <a:ext cx="57785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18823" name="AutoShape 39">
            <a:extLst>
              <a:ext uri="{FF2B5EF4-FFF2-40B4-BE49-F238E27FC236}">
                <a16:creationId xmlns:a16="http://schemas.microsoft.com/office/drawing/2014/main" id="{C11662EC-9F98-0778-A186-24C4314F00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81901" y="2693988"/>
            <a:ext cx="57467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DFB2A2E9-0891-6805-96C5-359D9E9428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cs typeface="FreesiaUPC" panose="020B0604020202020204" pitchFamily="34" charset="-34"/>
              </a:rPr>
              <a:t>ระบบการกำหนดตำแหน่ง</a:t>
            </a:r>
            <a:endParaRPr lang="th-TH" altLang="th-TH" sz="2000">
              <a:cs typeface="FreesiaUPC" panose="020B0604020202020204" pitchFamily="34" charset="-34"/>
            </a:endParaRPr>
          </a:p>
        </p:txBody>
      </p:sp>
      <p:sp>
        <p:nvSpPr>
          <p:cNvPr id="15366" name="Oval 7">
            <a:extLst>
              <a:ext uri="{FF2B5EF4-FFF2-40B4-BE49-F238E27FC236}">
                <a16:creationId xmlns:a16="http://schemas.microsoft.com/office/drawing/2014/main" id="{45BAE5D9-A85C-4B84-0C9A-38330A70E3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7289" y="2389188"/>
            <a:ext cx="2778125" cy="2563812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5367" name="Oval 8">
            <a:extLst>
              <a:ext uri="{FF2B5EF4-FFF2-40B4-BE49-F238E27FC236}">
                <a16:creationId xmlns:a16="http://schemas.microsoft.com/office/drawing/2014/main" id="{C62BE4EE-1EAE-833B-00A5-785792BFDB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6039" y="2533651"/>
            <a:ext cx="2459037" cy="2270125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18799" name="AutoShape 15">
            <a:extLst>
              <a:ext uri="{FF2B5EF4-FFF2-40B4-BE49-F238E27FC236}">
                <a16:creationId xmlns:a16="http://schemas.microsoft.com/office/drawing/2014/main" id="{1A7F27EB-87FA-914D-1594-CDF507976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8300" y="2057401"/>
            <a:ext cx="2736850" cy="1152525"/>
          </a:xfrm>
          <a:prstGeom prst="can">
            <a:avLst>
              <a:gd name="adj" fmla="val 1614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669F2D3F-23F4-3A67-7A6E-64B848B5BE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99536" y="3063876"/>
            <a:ext cx="1359667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ระบบการ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กำหนด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FreesiaUPC" pitchFamily="34" charset="-34"/>
              </a:rPr>
              <a:t>ตำแหน่ง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FreesiaUPC" pitchFamily="34" charset="-34"/>
            </a:endParaRPr>
          </a:p>
        </p:txBody>
      </p:sp>
      <p:sp>
        <p:nvSpPr>
          <p:cNvPr id="15370" name="Text Box 21">
            <a:extLst>
              <a:ext uri="{FF2B5EF4-FFF2-40B4-BE49-F238E27FC236}">
                <a16:creationId xmlns:a16="http://schemas.microsoft.com/office/drawing/2014/main" id="{9B972E2B-CB6D-13E8-5EF5-374B14D40F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7170" y="2298700"/>
            <a:ext cx="2242922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ยกเลิกระดับมาตรฐาน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กลางที่ใช้ตั้งแต่ ๒๕๑๘</a:t>
            </a:r>
          </a:p>
        </p:txBody>
      </p:sp>
      <p:sp>
        <p:nvSpPr>
          <p:cNvPr id="15371" name="Text Box 30">
            <a:extLst>
              <a:ext uri="{FF2B5EF4-FFF2-40B4-BE49-F238E27FC236}">
                <a16:creationId xmlns:a16="http://schemas.microsoft.com/office/drawing/2014/main" id="{74BFA8A9-0DB4-4D74-96EA-1A48066DAE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9855" y="4616450"/>
            <a:ext cx="2180405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กระจายอำนาจกำหนด</a:t>
            </a:r>
            <a:b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</a:b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จำนวนตำแหน่งให้ 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อ.ก.พ.กระทรวง</a:t>
            </a:r>
          </a:p>
        </p:txBody>
      </p:sp>
      <p:sp>
        <p:nvSpPr>
          <p:cNvPr id="118825" name="AutoShape 41">
            <a:extLst>
              <a:ext uri="{FF2B5EF4-FFF2-40B4-BE49-F238E27FC236}">
                <a16:creationId xmlns:a16="http://schemas.microsoft.com/office/drawing/2014/main" id="{872ABF6F-7264-181C-4A8F-7CC72F022A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42300" y="2667000"/>
            <a:ext cx="2393950" cy="2971800"/>
          </a:xfrm>
          <a:prstGeom prst="can">
            <a:avLst>
              <a:gd name="adj" fmla="val 653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5373" name="Rectangle 42">
            <a:extLst>
              <a:ext uri="{FF2B5EF4-FFF2-40B4-BE49-F238E27FC236}">
                <a16:creationId xmlns:a16="http://schemas.microsoft.com/office/drawing/2014/main" id="{69BCC9E2-6664-F789-B48E-09064894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300" y="2895600"/>
            <a:ext cx="2476500" cy="204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altLang="th-TH" sz="2300" b="1">
                <a:solidFill>
                  <a:srgbClr val="FF00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ไม่ยึดติดกับซี”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th-TH" altLang="th-TH" sz="2300" b="1">
                <a:solidFill>
                  <a:srgbClr val="FF00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กำหนดอัตราเงินเดือนของตำแหน่งแต่ละประเภทและแต่ละระดับให้ต่างกันได้ตามค่างานและอัตราตลาด</a:t>
            </a:r>
          </a:p>
        </p:txBody>
      </p:sp>
      <p:sp>
        <p:nvSpPr>
          <p:cNvPr id="118827" name="AutoShape 43">
            <a:extLst>
              <a:ext uri="{FF2B5EF4-FFF2-40B4-BE49-F238E27FC236}">
                <a16:creationId xmlns:a16="http://schemas.microsoft.com/office/drawing/2014/main" id="{BA54D8B9-CD9C-7E34-BE08-B85E1E3F15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42300" y="2133600"/>
            <a:ext cx="2393950" cy="609600"/>
          </a:xfrm>
          <a:prstGeom prst="can">
            <a:avLst>
              <a:gd name="adj" fmla="val 1927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cs typeface="Angsana New" pitchFamily="18" charset="-34"/>
            </a:endParaRPr>
          </a:p>
        </p:txBody>
      </p:sp>
      <p:sp>
        <p:nvSpPr>
          <p:cNvPr id="15375" name="Text Box 44">
            <a:extLst>
              <a:ext uri="{FF2B5EF4-FFF2-40B4-BE49-F238E27FC236}">
                <a16:creationId xmlns:a16="http://schemas.microsoft.com/office/drawing/2014/main" id="{62C185FA-DA8E-E6F0-D347-ED848666D1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083226" y="2289175"/>
            <a:ext cx="716863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3200" b="1">
                <a:solidFill>
                  <a:srgbClr val="FF0000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ข้อดี</a:t>
            </a:r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id="{65A9859A-B8CA-369E-17F3-4852519582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8300" y="3267076"/>
            <a:ext cx="2736850" cy="1152525"/>
          </a:xfrm>
          <a:prstGeom prst="can">
            <a:avLst>
              <a:gd name="adj" fmla="val 1614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>
              <a:latin typeface="Arial" charset="0"/>
              <a:cs typeface="Angsana New" pitchFamily="18" charset="-34"/>
            </a:endParaRPr>
          </a:p>
        </p:txBody>
      </p:sp>
      <p:sp>
        <p:nvSpPr>
          <p:cNvPr id="15377" name="Text Box 21">
            <a:extLst>
              <a:ext uri="{FF2B5EF4-FFF2-40B4-BE49-F238E27FC236}">
                <a16:creationId xmlns:a16="http://schemas.microsoft.com/office/drawing/2014/main" id="{1D3F9C33-15F4-9F55-1873-7C44A82F96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42705" y="3406775"/>
            <a:ext cx="2505814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แบ่งตำแหน่งออกเป็น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๔ ประเภท แต่ละประเภท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มีจำนวนระดับของตน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58E255A5-AD83-EC8B-2EED-E78D19827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1C394-6D5A-AF41-9FC8-816CFB94C194}" type="slidenum">
              <a:rPr lang="en-US" altLang="th-TH" sz="120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pPr eaLnBrk="1" hangingPunct="1"/>
              <a:t>23</a:t>
            </a:fld>
            <a:endParaRPr lang="en-US" altLang="th-TH" sz="120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DDB6F0FA-724A-80DD-7163-8D8BDE4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0" y="269110"/>
            <a:ext cx="8915400" cy="563563"/>
          </a:xfrm>
        </p:spPr>
        <p:txBody>
          <a:bodyPr>
            <a:normAutofit fontScale="90000"/>
          </a:bodyPr>
          <a:lstStyle/>
          <a:p>
            <a:r>
              <a:rPr lang="th-TH" alt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ระบบการกำหนดตำแหน่ง (ต่อ) : เปรียบเทียบโครงสร้างตำแหน่ง</a:t>
            </a:r>
          </a:p>
        </p:txBody>
      </p:sp>
      <p:grpSp>
        <p:nvGrpSpPr>
          <p:cNvPr id="16388" name="Group 3">
            <a:extLst>
              <a:ext uri="{FF2B5EF4-FFF2-40B4-BE49-F238E27FC236}">
                <a16:creationId xmlns:a16="http://schemas.microsoft.com/office/drawing/2014/main" id="{C542A45D-262F-51E9-59D6-41BA9C134516}"/>
              </a:ext>
            </a:extLst>
          </p:cNvPr>
          <p:cNvGrpSpPr>
            <a:grpSpLocks/>
          </p:cNvGrpSpPr>
          <p:nvPr/>
        </p:nvGrpSpPr>
        <p:grpSpPr bwMode="auto">
          <a:xfrm>
            <a:off x="1460501" y="2362200"/>
            <a:ext cx="2270125" cy="3041650"/>
            <a:chOff x="597" y="1181"/>
            <a:chExt cx="2101" cy="1905"/>
          </a:xfrm>
        </p:grpSpPr>
        <p:sp>
          <p:nvSpPr>
            <p:cNvPr id="16415" name="Freeform 4">
              <a:extLst>
                <a:ext uri="{FF2B5EF4-FFF2-40B4-BE49-F238E27FC236}">
                  <a16:creationId xmlns:a16="http://schemas.microsoft.com/office/drawing/2014/main" id="{ECF58282-6BE2-DDF7-F2C7-B6D34D2C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478"/>
              <a:ext cx="418" cy="598"/>
            </a:xfrm>
            <a:custGeom>
              <a:avLst/>
              <a:gdLst>
                <a:gd name="T0" fmla="*/ 1 w 733"/>
                <a:gd name="T1" fmla="*/ 1 h 912"/>
                <a:gd name="T2" fmla="*/ 0 w 733"/>
                <a:gd name="T3" fmla="*/ 1 h 912"/>
                <a:gd name="T4" fmla="*/ 1 w 733"/>
                <a:gd name="T5" fmla="*/ 0 h 912"/>
                <a:gd name="T6" fmla="*/ 1 w 733"/>
                <a:gd name="T7" fmla="*/ 1 h 912"/>
                <a:gd name="T8" fmla="*/ 1 w 733"/>
                <a:gd name="T9" fmla="*/ 1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912"/>
                <a:gd name="T17" fmla="*/ 733 w 733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912">
                  <a:moveTo>
                    <a:pt x="375" y="912"/>
                  </a:moveTo>
                  <a:lnTo>
                    <a:pt x="0" y="320"/>
                  </a:lnTo>
                  <a:lnTo>
                    <a:pt x="274" y="0"/>
                  </a:lnTo>
                  <a:lnTo>
                    <a:pt x="733" y="503"/>
                  </a:lnTo>
                  <a:lnTo>
                    <a:pt x="375" y="912"/>
                  </a:lnTo>
                  <a:close/>
                </a:path>
              </a:pathLst>
            </a:custGeom>
            <a:solidFill>
              <a:srgbClr val="FFFFA7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16" name="Freeform 5">
              <a:extLst>
                <a:ext uri="{FF2B5EF4-FFF2-40B4-BE49-F238E27FC236}">
                  <a16:creationId xmlns:a16="http://schemas.microsoft.com/office/drawing/2014/main" id="{24C5B28B-85AD-5DD9-0582-4ADD5A19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488"/>
              <a:ext cx="1631" cy="204"/>
            </a:xfrm>
            <a:custGeom>
              <a:avLst/>
              <a:gdLst>
                <a:gd name="T0" fmla="*/ 0 w 2910"/>
                <a:gd name="T1" fmla="*/ 1 h 321"/>
                <a:gd name="T2" fmla="*/ 1 w 2910"/>
                <a:gd name="T3" fmla="*/ 1 h 321"/>
                <a:gd name="T4" fmla="*/ 1 w 2910"/>
                <a:gd name="T5" fmla="*/ 0 h 321"/>
                <a:gd name="T6" fmla="*/ 1 w 2910"/>
                <a:gd name="T7" fmla="*/ 1 h 321"/>
                <a:gd name="T8" fmla="*/ 0 w 2910"/>
                <a:gd name="T9" fmla="*/ 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0"/>
                <a:gd name="T16" fmla="*/ 0 h 321"/>
                <a:gd name="T17" fmla="*/ 2910 w 291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0" h="321">
                  <a:moveTo>
                    <a:pt x="0" y="321"/>
                  </a:moveTo>
                  <a:lnTo>
                    <a:pt x="2635" y="321"/>
                  </a:lnTo>
                  <a:lnTo>
                    <a:pt x="2910" y="0"/>
                  </a:lnTo>
                  <a:lnTo>
                    <a:pt x="521" y="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8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17" name="Freeform 6">
              <a:extLst>
                <a:ext uri="{FF2B5EF4-FFF2-40B4-BE49-F238E27FC236}">
                  <a16:creationId xmlns:a16="http://schemas.microsoft.com/office/drawing/2014/main" id="{B6B2CD76-9978-5689-2AF1-C480F64BE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2691"/>
              <a:ext cx="1899" cy="395"/>
            </a:xfrm>
            <a:custGeom>
              <a:avLst/>
              <a:gdLst>
                <a:gd name="T0" fmla="*/ 0 w 3378"/>
                <a:gd name="T1" fmla="*/ 1 h 592"/>
                <a:gd name="T2" fmla="*/ 1 w 3378"/>
                <a:gd name="T3" fmla="*/ 1 h 592"/>
                <a:gd name="T4" fmla="*/ 1 w 3378"/>
                <a:gd name="T5" fmla="*/ 0 h 592"/>
                <a:gd name="T6" fmla="*/ 1 w 3378"/>
                <a:gd name="T7" fmla="*/ 0 h 592"/>
                <a:gd name="T8" fmla="*/ 0 w 3378"/>
                <a:gd name="T9" fmla="*/ 1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8"/>
                <a:gd name="T16" fmla="*/ 0 h 592"/>
                <a:gd name="T17" fmla="*/ 3378 w 3378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8" h="592">
                  <a:moveTo>
                    <a:pt x="0" y="592"/>
                  </a:moveTo>
                  <a:lnTo>
                    <a:pt x="3378" y="592"/>
                  </a:lnTo>
                  <a:lnTo>
                    <a:pt x="3003" y="0"/>
                  </a:lnTo>
                  <a:lnTo>
                    <a:pt x="371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18" name="Freeform 7">
              <a:extLst>
                <a:ext uri="{FF2B5EF4-FFF2-40B4-BE49-F238E27FC236}">
                  <a16:creationId xmlns:a16="http://schemas.microsoft.com/office/drawing/2014/main" id="{46A252F0-D1D3-9B19-8860-80DB3524F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153"/>
              <a:ext cx="315" cy="502"/>
            </a:xfrm>
            <a:custGeom>
              <a:avLst/>
              <a:gdLst>
                <a:gd name="T0" fmla="*/ 0 w 733"/>
                <a:gd name="T1" fmla="*/ 1 h 912"/>
                <a:gd name="T2" fmla="*/ 0 w 733"/>
                <a:gd name="T3" fmla="*/ 1 h 912"/>
                <a:gd name="T4" fmla="*/ 0 w 733"/>
                <a:gd name="T5" fmla="*/ 0 h 912"/>
                <a:gd name="T6" fmla="*/ 0 w 733"/>
                <a:gd name="T7" fmla="*/ 1 h 912"/>
                <a:gd name="T8" fmla="*/ 0 w 733"/>
                <a:gd name="T9" fmla="*/ 1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912"/>
                <a:gd name="T17" fmla="*/ 733 w 733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912">
                  <a:moveTo>
                    <a:pt x="375" y="912"/>
                  </a:moveTo>
                  <a:lnTo>
                    <a:pt x="0" y="320"/>
                  </a:lnTo>
                  <a:lnTo>
                    <a:pt x="274" y="0"/>
                  </a:lnTo>
                  <a:lnTo>
                    <a:pt x="733" y="503"/>
                  </a:lnTo>
                  <a:lnTo>
                    <a:pt x="375" y="912"/>
                  </a:lnTo>
                  <a:close/>
                </a:path>
              </a:pathLst>
            </a:custGeom>
            <a:solidFill>
              <a:srgbClr val="89FFE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19" name="Freeform 8">
              <a:extLst>
                <a:ext uri="{FF2B5EF4-FFF2-40B4-BE49-F238E27FC236}">
                  <a16:creationId xmlns:a16="http://schemas.microsoft.com/office/drawing/2014/main" id="{4CFFC623-8D04-16EF-823C-ED77E578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" y="2153"/>
              <a:ext cx="1249" cy="177"/>
            </a:xfrm>
            <a:custGeom>
              <a:avLst/>
              <a:gdLst>
                <a:gd name="T0" fmla="*/ 0 w 2910"/>
                <a:gd name="T1" fmla="*/ 1 h 321"/>
                <a:gd name="T2" fmla="*/ 0 w 2910"/>
                <a:gd name="T3" fmla="*/ 1 h 321"/>
                <a:gd name="T4" fmla="*/ 0 w 2910"/>
                <a:gd name="T5" fmla="*/ 0 h 321"/>
                <a:gd name="T6" fmla="*/ 0 w 2910"/>
                <a:gd name="T7" fmla="*/ 1 h 321"/>
                <a:gd name="T8" fmla="*/ 0 w 2910"/>
                <a:gd name="T9" fmla="*/ 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0"/>
                <a:gd name="T16" fmla="*/ 0 h 321"/>
                <a:gd name="T17" fmla="*/ 2910 w 291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0" h="321">
                  <a:moveTo>
                    <a:pt x="0" y="321"/>
                  </a:moveTo>
                  <a:lnTo>
                    <a:pt x="2635" y="321"/>
                  </a:lnTo>
                  <a:lnTo>
                    <a:pt x="2910" y="0"/>
                  </a:lnTo>
                  <a:lnTo>
                    <a:pt x="521" y="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8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20" name="Freeform 9">
              <a:extLst>
                <a:ext uri="{FF2B5EF4-FFF2-40B4-BE49-F238E27FC236}">
                  <a16:creationId xmlns:a16="http://schemas.microsoft.com/office/drawing/2014/main" id="{7AAB321F-924A-6CB6-696E-83231B037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329"/>
              <a:ext cx="1449" cy="326"/>
            </a:xfrm>
            <a:custGeom>
              <a:avLst/>
              <a:gdLst>
                <a:gd name="T0" fmla="*/ 0 w 3378"/>
                <a:gd name="T1" fmla="*/ 1 h 592"/>
                <a:gd name="T2" fmla="*/ 0 w 3378"/>
                <a:gd name="T3" fmla="*/ 1 h 592"/>
                <a:gd name="T4" fmla="*/ 0 w 3378"/>
                <a:gd name="T5" fmla="*/ 0 h 592"/>
                <a:gd name="T6" fmla="*/ 0 w 3378"/>
                <a:gd name="T7" fmla="*/ 0 h 592"/>
                <a:gd name="T8" fmla="*/ 0 w 3378"/>
                <a:gd name="T9" fmla="*/ 1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8"/>
                <a:gd name="T16" fmla="*/ 0 h 592"/>
                <a:gd name="T17" fmla="*/ 3378 w 3378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8" h="592">
                  <a:moveTo>
                    <a:pt x="0" y="592"/>
                  </a:moveTo>
                  <a:lnTo>
                    <a:pt x="3378" y="592"/>
                  </a:lnTo>
                  <a:lnTo>
                    <a:pt x="3003" y="0"/>
                  </a:lnTo>
                  <a:lnTo>
                    <a:pt x="371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accent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grpSp>
          <p:nvGrpSpPr>
            <p:cNvPr id="16421" name="Group 10">
              <a:extLst>
                <a:ext uri="{FF2B5EF4-FFF2-40B4-BE49-F238E27FC236}">
                  <a16:creationId xmlns:a16="http://schemas.microsoft.com/office/drawing/2014/main" id="{2180E871-61C5-887C-35B9-D3AA54A3AD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" y="1907"/>
              <a:ext cx="1208" cy="387"/>
              <a:chOff x="951" y="2441"/>
              <a:chExt cx="3736" cy="912"/>
            </a:xfrm>
          </p:grpSpPr>
          <p:sp>
            <p:nvSpPr>
              <p:cNvPr id="16433" name="Freeform 11">
                <a:extLst>
                  <a:ext uri="{FF2B5EF4-FFF2-40B4-BE49-F238E27FC236}">
                    <a16:creationId xmlns:a16="http://schemas.microsoft.com/office/drawing/2014/main" id="{843585B1-7E70-737A-A526-C82640D0E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441"/>
                <a:ext cx="733" cy="912"/>
              </a:xfrm>
              <a:custGeom>
                <a:avLst/>
                <a:gdLst>
                  <a:gd name="T0" fmla="*/ 375 w 733"/>
                  <a:gd name="T1" fmla="*/ 912 h 912"/>
                  <a:gd name="T2" fmla="*/ 0 w 733"/>
                  <a:gd name="T3" fmla="*/ 320 h 912"/>
                  <a:gd name="T4" fmla="*/ 274 w 733"/>
                  <a:gd name="T5" fmla="*/ 0 h 912"/>
                  <a:gd name="T6" fmla="*/ 733 w 733"/>
                  <a:gd name="T7" fmla="*/ 503 h 912"/>
                  <a:gd name="T8" fmla="*/ 375 w 733"/>
                  <a:gd name="T9" fmla="*/ 912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3"/>
                  <a:gd name="T16" fmla="*/ 0 h 912"/>
                  <a:gd name="T17" fmla="*/ 733 w 733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3" h="912">
                    <a:moveTo>
                      <a:pt x="375" y="912"/>
                    </a:moveTo>
                    <a:lnTo>
                      <a:pt x="0" y="320"/>
                    </a:lnTo>
                    <a:lnTo>
                      <a:pt x="274" y="0"/>
                    </a:lnTo>
                    <a:lnTo>
                      <a:pt x="733" y="503"/>
                    </a:lnTo>
                    <a:lnTo>
                      <a:pt x="375" y="912"/>
                    </a:lnTo>
                    <a:close/>
                  </a:path>
                </a:pathLst>
              </a:custGeom>
              <a:solidFill>
                <a:srgbClr val="FF5F7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34" name="Freeform 12">
                <a:extLst>
                  <a:ext uri="{FF2B5EF4-FFF2-40B4-BE49-F238E27FC236}">
                    <a16:creationId xmlns:a16="http://schemas.microsoft.com/office/drawing/2014/main" id="{11CAA514-9FFB-D981-C51F-F4D3D0C4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2441"/>
                <a:ext cx="2910" cy="321"/>
              </a:xfrm>
              <a:custGeom>
                <a:avLst/>
                <a:gdLst>
                  <a:gd name="T0" fmla="*/ 0 w 2910"/>
                  <a:gd name="T1" fmla="*/ 321 h 321"/>
                  <a:gd name="T2" fmla="*/ 2635 w 2910"/>
                  <a:gd name="T3" fmla="*/ 321 h 321"/>
                  <a:gd name="T4" fmla="*/ 2910 w 2910"/>
                  <a:gd name="T5" fmla="*/ 0 h 321"/>
                  <a:gd name="T6" fmla="*/ 521 w 2910"/>
                  <a:gd name="T7" fmla="*/ 1 h 321"/>
                  <a:gd name="T8" fmla="*/ 0 w 2910"/>
                  <a:gd name="T9" fmla="*/ 321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0"/>
                  <a:gd name="T16" fmla="*/ 0 h 321"/>
                  <a:gd name="T17" fmla="*/ 2910 w 2910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0" h="321">
                    <a:moveTo>
                      <a:pt x="0" y="321"/>
                    </a:moveTo>
                    <a:lnTo>
                      <a:pt x="2635" y="321"/>
                    </a:lnTo>
                    <a:lnTo>
                      <a:pt x="2910" y="0"/>
                    </a:lnTo>
                    <a:lnTo>
                      <a:pt x="521" y="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800000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35" name="Freeform 13">
                <a:extLst>
                  <a:ext uri="{FF2B5EF4-FFF2-40B4-BE49-F238E27FC236}">
                    <a16:creationId xmlns:a16="http://schemas.microsoft.com/office/drawing/2014/main" id="{B7C36171-0809-FFA3-202B-69B1F959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2761"/>
                <a:ext cx="3378" cy="592"/>
              </a:xfrm>
              <a:custGeom>
                <a:avLst/>
                <a:gdLst>
                  <a:gd name="T0" fmla="*/ 0 w 3378"/>
                  <a:gd name="T1" fmla="*/ 592 h 592"/>
                  <a:gd name="T2" fmla="*/ 3378 w 3378"/>
                  <a:gd name="T3" fmla="*/ 592 h 592"/>
                  <a:gd name="T4" fmla="*/ 3003 w 3378"/>
                  <a:gd name="T5" fmla="*/ 0 h 592"/>
                  <a:gd name="T6" fmla="*/ 371 w 3378"/>
                  <a:gd name="T7" fmla="*/ 0 h 592"/>
                  <a:gd name="T8" fmla="*/ 0 w 3378"/>
                  <a:gd name="T9" fmla="*/ 592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8"/>
                  <a:gd name="T16" fmla="*/ 0 h 592"/>
                  <a:gd name="T17" fmla="*/ 3378 w 3378"/>
                  <a:gd name="T18" fmla="*/ 592 h 5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8" h="592">
                    <a:moveTo>
                      <a:pt x="0" y="592"/>
                    </a:moveTo>
                    <a:lnTo>
                      <a:pt x="3378" y="592"/>
                    </a:lnTo>
                    <a:lnTo>
                      <a:pt x="3003" y="0"/>
                    </a:lnTo>
                    <a:lnTo>
                      <a:pt x="371" y="0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FF001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16422" name="Group 14">
              <a:extLst>
                <a:ext uri="{FF2B5EF4-FFF2-40B4-BE49-F238E27FC236}">
                  <a16:creationId xmlns:a16="http://schemas.microsoft.com/office/drawing/2014/main" id="{BF6B1545-3277-3513-C65D-EE152672A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0" y="1667"/>
              <a:ext cx="901" cy="337"/>
              <a:chOff x="1382" y="1876"/>
              <a:chExt cx="2777" cy="793"/>
            </a:xfrm>
          </p:grpSpPr>
          <p:sp>
            <p:nvSpPr>
              <p:cNvPr id="16430" name="Freeform 15">
                <a:extLst>
                  <a:ext uri="{FF2B5EF4-FFF2-40B4-BE49-F238E27FC236}">
                    <a16:creationId xmlns:a16="http://schemas.microsoft.com/office/drawing/2014/main" id="{8A402F8B-DA5A-2601-B90C-FFDD29506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1876"/>
                <a:ext cx="641" cy="791"/>
              </a:xfrm>
              <a:custGeom>
                <a:avLst/>
                <a:gdLst>
                  <a:gd name="T0" fmla="*/ 0 w 641"/>
                  <a:gd name="T1" fmla="*/ 215 h 791"/>
                  <a:gd name="T2" fmla="*/ 380 w 641"/>
                  <a:gd name="T3" fmla="*/ 791 h 791"/>
                  <a:gd name="T4" fmla="*/ 641 w 641"/>
                  <a:gd name="T5" fmla="*/ 496 h 791"/>
                  <a:gd name="T6" fmla="*/ 184 w 641"/>
                  <a:gd name="T7" fmla="*/ 0 h 791"/>
                  <a:gd name="T8" fmla="*/ 0 w 641"/>
                  <a:gd name="T9" fmla="*/ 215 h 7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1"/>
                  <a:gd name="T16" fmla="*/ 0 h 791"/>
                  <a:gd name="T17" fmla="*/ 641 w 641"/>
                  <a:gd name="T18" fmla="*/ 791 h 7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1" h="791">
                    <a:moveTo>
                      <a:pt x="0" y="215"/>
                    </a:moveTo>
                    <a:lnTo>
                      <a:pt x="380" y="791"/>
                    </a:lnTo>
                    <a:lnTo>
                      <a:pt x="641" y="496"/>
                    </a:lnTo>
                    <a:lnTo>
                      <a:pt x="184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BF5FF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31" name="Freeform 16">
                <a:extLst>
                  <a:ext uri="{FF2B5EF4-FFF2-40B4-BE49-F238E27FC236}">
                    <a16:creationId xmlns:a16="http://schemas.microsoft.com/office/drawing/2014/main" id="{2881530A-B088-0766-0ADF-EE32B9AB2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876"/>
                <a:ext cx="1943" cy="213"/>
              </a:xfrm>
              <a:custGeom>
                <a:avLst/>
                <a:gdLst>
                  <a:gd name="T0" fmla="*/ 0 w 1943"/>
                  <a:gd name="T1" fmla="*/ 213 h 213"/>
                  <a:gd name="T2" fmla="*/ 1759 w 1943"/>
                  <a:gd name="T3" fmla="*/ 213 h 213"/>
                  <a:gd name="T4" fmla="*/ 1943 w 1943"/>
                  <a:gd name="T5" fmla="*/ 0 h 213"/>
                  <a:gd name="T6" fmla="*/ 491 w 1943"/>
                  <a:gd name="T7" fmla="*/ 0 h 213"/>
                  <a:gd name="T8" fmla="*/ 0 w 1943"/>
                  <a:gd name="T9" fmla="*/ 213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3"/>
                  <a:gd name="T16" fmla="*/ 0 h 213"/>
                  <a:gd name="T17" fmla="*/ 1943 w 1943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3" h="213">
                    <a:moveTo>
                      <a:pt x="0" y="213"/>
                    </a:moveTo>
                    <a:lnTo>
                      <a:pt x="1759" y="213"/>
                    </a:lnTo>
                    <a:lnTo>
                      <a:pt x="1943" y="0"/>
                    </a:lnTo>
                    <a:lnTo>
                      <a:pt x="491" y="0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5F009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32" name="Freeform 17">
                <a:extLst>
                  <a:ext uri="{FF2B5EF4-FFF2-40B4-BE49-F238E27FC236}">
                    <a16:creationId xmlns:a16="http://schemas.microsoft.com/office/drawing/2014/main" id="{BE5D716B-B2E5-8B40-8C28-603885AC7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089"/>
                <a:ext cx="2514" cy="580"/>
              </a:xfrm>
              <a:custGeom>
                <a:avLst/>
                <a:gdLst>
                  <a:gd name="T0" fmla="*/ 0 w 2514"/>
                  <a:gd name="T1" fmla="*/ 580 h 580"/>
                  <a:gd name="T2" fmla="*/ 2514 w 2514"/>
                  <a:gd name="T3" fmla="*/ 580 h 580"/>
                  <a:gd name="T4" fmla="*/ 2134 w 2514"/>
                  <a:gd name="T5" fmla="*/ 0 h 580"/>
                  <a:gd name="T6" fmla="*/ 375 w 2514"/>
                  <a:gd name="T7" fmla="*/ 0 h 580"/>
                  <a:gd name="T8" fmla="*/ 0 w 2514"/>
                  <a:gd name="T9" fmla="*/ 58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4"/>
                  <a:gd name="T16" fmla="*/ 0 h 580"/>
                  <a:gd name="T17" fmla="*/ 2514 w 2514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4" h="580">
                    <a:moveTo>
                      <a:pt x="0" y="580"/>
                    </a:moveTo>
                    <a:lnTo>
                      <a:pt x="2514" y="580"/>
                    </a:lnTo>
                    <a:lnTo>
                      <a:pt x="2134" y="0"/>
                    </a:lnTo>
                    <a:lnTo>
                      <a:pt x="375" y="0"/>
                    </a:lnTo>
                    <a:lnTo>
                      <a:pt x="0" y="580"/>
                    </a:lnTo>
                    <a:close/>
                  </a:path>
                </a:pathLst>
              </a:custGeom>
              <a:solidFill>
                <a:srgbClr val="9F3FD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16423" name="Group 18">
              <a:extLst>
                <a:ext uri="{FF2B5EF4-FFF2-40B4-BE49-F238E27FC236}">
                  <a16:creationId xmlns:a16="http://schemas.microsoft.com/office/drawing/2014/main" id="{44AFBD5C-92FE-F3E8-9F8C-E3AEA8132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2" y="1423"/>
              <a:ext cx="587" cy="294"/>
              <a:chOff x="1822" y="1301"/>
              <a:chExt cx="1809" cy="692"/>
            </a:xfrm>
          </p:grpSpPr>
          <p:sp>
            <p:nvSpPr>
              <p:cNvPr id="16427" name="Freeform 19">
                <a:extLst>
                  <a:ext uri="{FF2B5EF4-FFF2-40B4-BE49-F238E27FC236}">
                    <a16:creationId xmlns:a16="http://schemas.microsoft.com/office/drawing/2014/main" id="{CFDCB704-D515-1F58-98BD-A7C48B424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302"/>
                <a:ext cx="552" cy="691"/>
              </a:xfrm>
              <a:custGeom>
                <a:avLst/>
                <a:gdLst>
                  <a:gd name="T0" fmla="*/ 378 w 552"/>
                  <a:gd name="T1" fmla="*/ 691 h 691"/>
                  <a:gd name="T2" fmla="*/ 552 w 552"/>
                  <a:gd name="T3" fmla="*/ 493 h 691"/>
                  <a:gd name="T4" fmla="*/ 95 w 552"/>
                  <a:gd name="T5" fmla="*/ 0 h 691"/>
                  <a:gd name="T6" fmla="*/ 0 w 552"/>
                  <a:gd name="T7" fmla="*/ 104 h 691"/>
                  <a:gd name="T8" fmla="*/ 378 w 552"/>
                  <a:gd name="T9" fmla="*/ 691 h 6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"/>
                  <a:gd name="T16" fmla="*/ 0 h 691"/>
                  <a:gd name="T17" fmla="*/ 552 w 552"/>
                  <a:gd name="T18" fmla="*/ 691 h 6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" h="691">
                    <a:moveTo>
                      <a:pt x="378" y="691"/>
                    </a:moveTo>
                    <a:lnTo>
                      <a:pt x="552" y="493"/>
                    </a:lnTo>
                    <a:lnTo>
                      <a:pt x="95" y="0"/>
                    </a:lnTo>
                    <a:lnTo>
                      <a:pt x="0" y="104"/>
                    </a:lnTo>
                    <a:lnTo>
                      <a:pt x="378" y="691"/>
                    </a:lnTo>
                    <a:close/>
                  </a:path>
                </a:pathLst>
              </a:custGeom>
              <a:solidFill>
                <a:srgbClr val="FF9F7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28" name="Freeform 20">
                <a:extLst>
                  <a:ext uri="{FF2B5EF4-FFF2-40B4-BE49-F238E27FC236}">
                    <a16:creationId xmlns:a16="http://schemas.microsoft.com/office/drawing/2014/main" id="{0BDBCD18-3D4A-E137-E9F6-80E4E8CD5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301"/>
                <a:ext cx="969" cy="104"/>
              </a:xfrm>
              <a:custGeom>
                <a:avLst/>
                <a:gdLst>
                  <a:gd name="T0" fmla="*/ 0 w 969"/>
                  <a:gd name="T1" fmla="*/ 104 h 104"/>
                  <a:gd name="T2" fmla="*/ 874 w 969"/>
                  <a:gd name="T3" fmla="*/ 104 h 104"/>
                  <a:gd name="T4" fmla="*/ 969 w 969"/>
                  <a:gd name="T5" fmla="*/ 0 h 104"/>
                  <a:gd name="T6" fmla="*/ 303 w 969"/>
                  <a:gd name="T7" fmla="*/ 0 h 104"/>
                  <a:gd name="T8" fmla="*/ 0 w 969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9"/>
                  <a:gd name="T16" fmla="*/ 0 h 104"/>
                  <a:gd name="T17" fmla="*/ 969 w 96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9" h="104">
                    <a:moveTo>
                      <a:pt x="0" y="104"/>
                    </a:moveTo>
                    <a:lnTo>
                      <a:pt x="874" y="104"/>
                    </a:lnTo>
                    <a:lnTo>
                      <a:pt x="969" y="0"/>
                    </a:lnTo>
                    <a:lnTo>
                      <a:pt x="303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F3F00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29" name="Freeform 21">
                <a:extLst>
                  <a:ext uri="{FF2B5EF4-FFF2-40B4-BE49-F238E27FC236}">
                    <a16:creationId xmlns:a16="http://schemas.microsoft.com/office/drawing/2014/main" id="{7DB6C3F3-0A20-56F3-6579-49B9A1618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1405"/>
                <a:ext cx="1635" cy="588"/>
              </a:xfrm>
              <a:custGeom>
                <a:avLst/>
                <a:gdLst>
                  <a:gd name="T0" fmla="*/ 0 w 1635"/>
                  <a:gd name="T1" fmla="*/ 588 h 588"/>
                  <a:gd name="T2" fmla="*/ 1635 w 1635"/>
                  <a:gd name="T3" fmla="*/ 588 h 588"/>
                  <a:gd name="T4" fmla="*/ 1255 w 1635"/>
                  <a:gd name="T5" fmla="*/ 0 h 588"/>
                  <a:gd name="T6" fmla="*/ 380 w 1635"/>
                  <a:gd name="T7" fmla="*/ 0 h 588"/>
                  <a:gd name="T8" fmla="*/ 0 w 1635"/>
                  <a:gd name="T9" fmla="*/ 588 h 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5"/>
                  <a:gd name="T16" fmla="*/ 0 h 588"/>
                  <a:gd name="T17" fmla="*/ 1635 w 1635"/>
                  <a:gd name="T18" fmla="*/ 588 h 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5" h="588">
                    <a:moveTo>
                      <a:pt x="0" y="588"/>
                    </a:moveTo>
                    <a:lnTo>
                      <a:pt x="1635" y="588"/>
                    </a:lnTo>
                    <a:lnTo>
                      <a:pt x="1255" y="0"/>
                    </a:lnTo>
                    <a:lnTo>
                      <a:pt x="380" y="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F5F00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16424" name="Group 22">
              <a:extLst>
                <a:ext uri="{FF2B5EF4-FFF2-40B4-BE49-F238E27FC236}">
                  <a16:creationId xmlns:a16="http://schemas.microsoft.com/office/drawing/2014/main" id="{A0CBCB7E-D977-0E19-56F7-1855A214C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2" y="1181"/>
              <a:ext cx="274" cy="248"/>
              <a:chOff x="2258" y="730"/>
              <a:chExt cx="845" cy="585"/>
            </a:xfrm>
          </p:grpSpPr>
          <p:sp>
            <p:nvSpPr>
              <p:cNvPr id="16425" name="Freeform 23">
                <a:extLst>
                  <a:ext uri="{FF2B5EF4-FFF2-40B4-BE49-F238E27FC236}">
                    <a16:creationId xmlns:a16="http://schemas.microsoft.com/office/drawing/2014/main" id="{E7B9EBE6-A367-C878-8F0F-FAB0FDE57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730"/>
                <a:ext cx="465" cy="585"/>
              </a:xfrm>
              <a:custGeom>
                <a:avLst/>
                <a:gdLst>
                  <a:gd name="T0" fmla="*/ 378 w 465"/>
                  <a:gd name="T1" fmla="*/ 585 h 585"/>
                  <a:gd name="T2" fmla="*/ 465 w 465"/>
                  <a:gd name="T3" fmla="*/ 494 h 585"/>
                  <a:gd name="T4" fmla="*/ 0 w 465"/>
                  <a:gd name="T5" fmla="*/ 0 h 585"/>
                  <a:gd name="T6" fmla="*/ 378 w 465"/>
                  <a:gd name="T7" fmla="*/ 585 h 5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5"/>
                  <a:gd name="T13" fmla="*/ 0 h 585"/>
                  <a:gd name="T14" fmla="*/ 465 w 465"/>
                  <a:gd name="T15" fmla="*/ 585 h 5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5" h="585">
                    <a:moveTo>
                      <a:pt x="378" y="585"/>
                    </a:moveTo>
                    <a:lnTo>
                      <a:pt x="465" y="494"/>
                    </a:lnTo>
                    <a:lnTo>
                      <a:pt x="0" y="0"/>
                    </a:lnTo>
                    <a:lnTo>
                      <a:pt x="378" y="585"/>
                    </a:lnTo>
                    <a:close/>
                  </a:path>
                </a:pathLst>
              </a:custGeom>
              <a:solidFill>
                <a:srgbClr val="FFBF1F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6426" name="Freeform 24">
                <a:extLst>
                  <a:ext uri="{FF2B5EF4-FFF2-40B4-BE49-F238E27FC236}">
                    <a16:creationId xmlns:a16="http://schemas.microsoft.com/office/drawing/2014/main" id="{F5428186-33A1-4F76-544B-614376152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730"/>
                <a:ext cx="758" cy="585"/>
              </a:xfrm>
              <a:custGeom>
                <a:avLst/>
                <a:gdLst>
                  <a:gd name="T0" fmla="*/ 0 w 758"/>
                  <a:gd name="T1" fmla="*/ 585 h 585"/>
                  <a:gd name="T2" fmla="*/ 758 w 758"/>
                  <a:gd name="T3" fmla="*/ 585 h 585"/>
                  <a:gd name="T4" fmla="*/ 380 w 758"/>
                  <a:gd name="T5" fmla="*/ 0 h 585"/>
                  <a:gd name="T6" fmla="*/ 0 w 758"/>
                  <a:gd name="T7" fmla="*/ 585 h 5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8"/>
                  <a:gd name="T13" fmla="*/ 0 h 585"/>
                  <a:gd name="T14" fmla="*/ 758 w 758"/>
                  <a:gd name="T15" fmla="*/ 585 h 5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8" h="585">
                    <a:moveTo>
                      <a:pt x="0" y="585"/>
                    </a:moveTo>
                    <a:lnTo>
                      <a:pt x="758" y="585"/>
                    </a:lnTo>
                    <a:lnTo>
                      <a:pt x="380" y="0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FF9F00"/>
              </a:solidFill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</p:grpSp>
      <p:sp>
        <p:nvSpPr>
          <p:cNvPr id="16389" name="Text Box 25">
            <a:extLst>
              <a:ext uri="{FF2B5EF4-FFF2-40B4-BE49-F238E27FC236}">
                <a16:creationId xmlns:a16="http://schemas.microsoft.com/office/drawing/2014/main" id="{D3FDA747-8B42-5F4E-428F-8079AEF1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6" y="2447596"/>
            <a:ext cx="1672253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11 (บส/ชช/วช)</a:t>
            </a:r>
          </a:p>
        </p:txBody>
      </p:sp>
      <p:sp>
        <p:nvSpPr>
          <p:cNvPr id="16390" name="Text Box 26">
            <a:extLst>
              <a:ext uri="{FF2B5EF4-FFF2-40B4-BE49-F238E27FC236}">
                <a16:creationId xmlns:a16="http://schemas.microsoft.com/office/drawing/2014/main" id="{B1EA003E-916A-7E02-5676-A9BF8B75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4" y="2832136"/>
            <a:ext cx="16722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10 (บส/ชช/วช)</a:t>
            </a:r>
          </a:p>
        </p:txBody>
      </p:sp>
      <p:sp>
        <p:nvSpPr>
          <p:cNvPr id="16391" name="Text Box 27">
            <a:extLst>
              <a:ext uri="{FF2B5EF4-FFF2-40B4-BE49-F238E27FC236}">
                <a16:creationId xmlns:a16="http://schemas.microsoft.com/office/drawing/2014/main" id="{8C033C1E-4C91-7CF1-6B2D-40B858F6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3216311"/>
            <a:ext cx="158729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9 (บส/ชช/วช)</a:t>
            </a:r>
          </a:p>
        </p:txBody>
      </p:sp>
      <p:sp>
        <p:nvSpPr>
          <p:cNvPr id="16392" name="Text Box 28">
            <a:extLst>
              <a:ext uri="{FF2B5EF4-FFF2-40B4-BE49-F238E27FC236}">
                <a16:creationId xmlns:a16="http://schemas.microsoft.com/office/drawing/2014/main" id="{386B2489-121D-3071-8A4D-978EF6D7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3590596"/>
            <a:ext cx="1459054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8 (บก/ว/วช)</a:t>
            </a:r>
          </a:p>
        </p:txBody>
      </p:sp>
      <p:sp>
        <p:nvSpPr>
          <p:cNvPr id="16393" name="Text Box 29">
            <a:extLst>
              <a:ext uri="{FF2B5EF4-FFF2-40B4-BE49-F238E27FC236}">
                <a16:creationId xmlns:a16="http://schemas.microsoft.com/office/drawing/2014/main" id="{1BA4031A-1ED3-FBED-2CAD-36F5F8506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081133"/>
            <a:ext cx="1196161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7 (ว/วช)</a:t>
            </a:r>
          </a:p>
        </p:txBody>
      </p:sp>
      <p:sp>
        <p:nvSpPr>
          <p:cNvPr id="16394" name="Text Box 30">
            <a:extLst>
              <a:ext uri="{FF2B5EF4-FFF2-40B4-BE49-F238E27FC236}">
                <a16:creationId xmlns:a16="http://schemas.microsoft.com/office/drawing/2014/main" id="{0FC90569-2932-C22D-4C86-A01C798D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561479"/>
            <a:ext cx="111280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3-5/6ว</a:t>
            </a:r>
          </a:p>
          <a:p>
            <a:pPr eaLnBrk="1" hangingPunct="1">
              <a:lnSpc>
                <a:spcPct val="8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2-4/5/6</a:t>
            </a:r>
          </a:p>
          <a:p>
            <a:pPr eaLnBrk="1" hangingPunct="1">
              <a:lnSpc>
                <a:spcPct val="80000"/>
              </a:lnSpc>
            </a:pPr>
            <a:r>
              <a:rPr lang="th-TH" altLang="th-TH" sz="2000">
                <a:solidFill>
                  <a:srgbClr val="A5002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 1-3/4/5</a:t>
            </a:r>
          </a:p>
          <a:p>
            <a:pPr eaLnBrk="1" hangingPunct="1">
              <a:lnSpc>
                <a:spcPct val="80000"/>
              </a:lnSpc>
            </a:pPr>
            <a:endParaRPr lang="th-TH" altLang="th-TH" sz="2000">
              <a:solidFill>
                <a:srgbClr val="A5002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95" name="Text Box 31">
            <a:extLst>
              <a:ext uri="{FF2B5EF4-FFF2-40B4-BE49-F238E27FC236}">
                <a16:creationId xmlns:a16="http://schemas.microsoft.com/office/drawing/2014/main" id="{E26D0DFF-1ED8-470C-3CE8-EB0927EE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1" y="5410200"/>
            <a:ext cx="1508125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วิชาการ</a:t>
            </a:r>
          </a:p>
        </p:txBody>
      </p:sp>
      <p:sp>
        <p:nvSpPr>
          <p:cNvPr id="16396" name="Text Box 32">
            <a:extLst>
              <a:ext uri="{FF2B5EF4-FFF2-40B4-BE49-F238E27FC236}">
                <a16:creationId xmlns:a16="http://schemas.microsoft.com/office/drawing/2014/main" id="{314E77EB-12C4-028F-5772-96C0D34E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5422900"/>
            <a:ext cx="1352550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ทั่วไป</a:t>
            </a:r>
          </a:p>
        </p:txBody>
      </p:sp>
      <p:sp>
        <p:nvSpPr>
          <p:cNvPr id="16397" name="Text Box 33">
            <a:extLst>
              <a:ext uri="{FF2B5EF4-FFF2-40B4-BE49-F238E27FC236}">
                <a16:creationId xmlns:a16="http://schemas.microsoft.com/office/drawing/2014/main" id="{BF9A9417-EF26-1DB5-5C62-8CB8BD0F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1" y="4876800"/>
            <a:ext cx="1281113" cy="458788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ระดับปฏิบัติงาน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1-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 เดิม)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98" name="Text Box 34">
            <a:extLst>
              <a:ext uri="{FF2B5EF4-FFF2-40B4-BE49-F238E27FC236}">
                <a16:creationId xmlns:a16="http://schemas.microsoft.com/office/drawing/2014/main" id="{738FBE4C-CF4A-FA63-AE0F-27FA71D26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9" y="5402263"/>
            <a:ext cx="1354137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อำนวยการ</a:t>
            </a:r>
          </a:p>
        </p:txBody>
      </p:sp>
      <p:sp>
        <p:nvSpPr>
          <p:cNvPr id="16399" name="Text Box 35">
            <a:extLst>
              <a:ext uri="{FF2B5EF4-FFF2-40B4-BE49-F238E27FC236}">
                <a16:creationId xmlns:a16="http://schemas.microsoft.com/office/drawing/2014/main" id="{2CEE8DA0-E47F-0977-4E1C-35D9C18D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5422900"/>
            <a:ext cx="1349375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th-TH" altLang="th-TH" sz="200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บริหาร</a:t>
            </a:r>
          </a:p>
        </p:txBody>
      </p:sp>
      <p:sp>
        <p:nvSpPr>
          <p:cNvPr id="16400" name="Rectangle 37">
            <a:extLst>
              <a:ext uri="{FF2B5EF4-FFF2-40B4-BE49-F238E27FC236}">
                <a16:creationId xmlns:a16="http://schemas.microsoft.com/office/drawing/2014/main" id="{E41E1D41-708C-91E5-781B-F800A819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447801"/>
            <a:ext cx="93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u="sng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ปัจจุบัน</a:t>
            </a:r>
          </a:p>
        </p:txBody>
      </p:sp>
      <p:sp>
        <p:nvSpPr>
          <p:cNvPr id="16401" name="Rectangle 38">
            <a:extLst>
              <a:ext uri="{FF2B5EF4-FFF2-40B4-BE49-F238E27FC236}">
                <a16:creationId xmlns:a16="http://schemas.microsoft.com/office/drawing/2014/main" id="{507CC2D7-5C54-C5B5-7460-FB904809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1447801"/>
            <a:ext cx="123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u="sng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ใหม่</a:t>
            </a:r>
          </a:p>
        </p:txBody>
      </p:sp>
      <p:sp>
        <p:nvSpPr>
          <p:cNvPr id="16402" name="Text Box 39">
            <a:extLst>
              <a:ext uri="{FF2B5EF4-FFF2-40B4-BE49-F238E27FC236}">
                <a16:creationId xmlns:a16="http://schemas.microsoft.com/office/drawing/2014/main" id="{37EE0E58-9BD2-187D-22F8-EF3B45E5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4410075"/>
            <a:ext cx="1281112" cy="458788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ระดับชำนาญงาน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 เดิม)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3" name="Text Box 40">
            <a:extLst>
              <a:ext uri="{FF2B5EF4-FFF2-40B4-BE49-F238E27FC236}">
                <a16:creationId xmlns:a16="http://schemas.microsoft.com/office/drawing/2014/main" id="{3B8DA413-10E0-809A-1B1E-2DE6AD2B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927475"/>
            <a:ext cx="1281112" cy="477838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ระดับอาวุโส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7, 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C8 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เดิม)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4" name="Text Box 41">
            <a:extLst>
              <a:ext uri="{FF2B5EF4-FFF2-40B4-BE49-F238E27FC236}">
                <a16:creationId xmlns:a16="http://schemas.microsoft.com/office/drawing/2014/main" id="{2BD8898B-6270-3D7B-0ED2-498AA19E8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1" y="2819401"/>
            <a:ext cx="1281113" cy="307975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ระดับทักษะพิเศษ</a:t>
            </a:r>
          </a:p>
        </p:txBody>
      </p:sp>
      <p:sp>
        <p:nvSpPr>
          <p:cNvPr id="16405" name="Text Box 42">
            <a:extLst>
              <a:ext uri="{FF2B5EF4-FFF2-40B4-BE49-F238E27FC236}">
                <a16:creationId xmlns:a16="http://schemas.microsoft.com/office/drawing/2014/main" id="{42BD5913-EEE8-F79C-27FB-2ADD3D9E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4418014"/>
            <a:ext cx="1365250" cy="458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ระดับปฏิบัติการ</a:t>
            </a:r>
            <a:br>
              <a:rPr lang="en-US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3-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 เดิม)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6" name="Text Box 43">
            <a:extLst>
              <a:ext uri="{FF2B5EF4-FFF2-40B4-BE49-F238E27FC236}">
                <a16:creationId xmlns:a16="http://schemas.microsoft.com/office/drawing/2014/main" id="{CF436C9F-9CEB-2875-D72E-18C17CBC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941764"/>
            <a:ext cx="1363662" cy="496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ระดับชำนาญการ</a:t>
            </a:r>
            <a:br>
              <a:rPr lang="en-US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 เดิม) ว/วช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7" name="Text Box 44">
            <a:extLst>
              <a:ext uri="{FF2B5EF4-FFF2-40B4-BE49-F238E27FC236}">
                <a16:creationId xmlns:a16="http://schemas.microsoft.com/office/drawing/2014/main" id="{A81E9203-4D08-EAD8-B644-B5B776D6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429000"/>
            <a:ext cx="1363662" cy="509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ระดับชำนาญพิเศษ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เดิม) ว/วช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8" name="Text Box 45">
            <a:extLst>
              <a:ext uri="{FF2B5EF4-FFF2-40B4-BE49-F238E27FC236}">
                <a16:creationId xmlns:a16="http://schemas.microsoft.com/office/drawing/2014/main" id="{974B2370-7170-FDB8-8FA1-E0F445E5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2819401"/>
            <a:ext cx="1363662" cy="5318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ระดับเชี่ยวชาญ</a:t>
            </a:r>
            <a:br>
              <a:rPr lang="en-US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 เดิม) วช/ชช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09" name="Text Box 46">
            <a:extLst>
              <a:ext uri="{FF2B5EF4-FFF2-40B4-BE49-F238E27FC236}">
                <a16:creationId xmlns:a16="http://schemas.microsoft.com/office/drawing/2014/main" id="{89620011-D617-1C44-70FA-2D6BF076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1828800"/>
            <a:ext cx="1363662" cy="5159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ระดับทรงคุณวุฒิ</a:t>
            </a:r>
            <a:b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10, </a:t>
            </a:r>
            <a: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 เดิม) วช/ชช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10" name="Text Box 47">
            <a:extLst>
              <a:ext uri="{FF2B5EF4-FFF2-40B4-BE49-F238E27FC236}">
                <a16:creationId xmlns:a16="http://schemas.microsoft.com/office/drawing/2014/main" id="{AC77C707-8B04-826B-09AD-25800D5A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3422650"/>
            <a:ext cx="1238250" cy="5397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ระดับต้น</a:t>
            </a:r>
          </a:p>
          <a:p>
            <a:pPr algn="ctr" eaLnBrk="1" hangingPunct="1">
              <a:lnSpc>
                <a:spcPct val="6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บก.เดิม)</a:t>
            </a:r>
            <a:endParaRPr lang="en-US" altLang="th-TH" sz="12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>
              <a:lnSpc>
                <a:spcPct val="6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ผอ.กองหรือเทียบเท่า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11" name="Text Box 48">
            <a:extLst>
              <a:ext uri="{FF2B5EF4-FFF2-40B4-BE49-F238E27FC236}">
                <a16:creationId xmlns:a16="http://schemas.microsoft.com/office/drawing/2014/main" id="{F4CB4559-7D54-570C-7E76-4D1382D7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2808915"/>
            <a:ext cx="1238250" cy="59247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3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ระดับสูง</a:t>
            </a:r>
            <a:endParaRPr lang="en-US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>
              <a:lnSpc>
                <a:spcPct val="7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 บส.เดิม)</a:t>
            </a:r>
            <a:endParaRPr lang="en-US" altLang="th-TH" sz="12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>
              <a:lnSpc>
                <a:spcPct val="7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ผอ.สำนัก/เทียบเท่า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12" name="Text Box 49">
            <a:extLst>
              <a:ext uri="{FF2B5EF4-FFF2-40B4-BE49-F238E27FC236}">
                <a16:creationId xmlns:a16="http://schemas.microsoft.com/office/drawing/2014/main" id="{7ADB51A7-E25D-A46A-725E-6994278A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2357438"/>
            <a:ext cx="1238250" cy="53816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ระดับต้น</a:t>
            </a:r>
          </a:p>
          <a:p>
            <a:pPr algn="ctr" eaLnBrk="1" hangingPunct="1">
              <a:lnSpc>
                <a:spcPct val="6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(ระดับ 9 เดิม) บส.</a:t>
            </a:r>
          </a:p>
          <a:p>
            <a:pPr algn="ctr" eaLnBrk="1" hangingPunct="1">
              <a:lnSpc>
                <a:spcPct val="60000"/>
              </a:lnSpc>
              <a:spcBef>
                <a:spcPts val="3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รองหน.สรก.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413" name="Text Box 50">
            <a:extLst>
              <a:ext uri="{FF2B5EF4-FFF2-40B4-BE49-F238E27FC236}">
                <a16:creationId xmlns:a16="http://schemas.microsoft.com/office/drawing/2014/main" id="{6842ABF8-9E4F-1188-518B-ED4A6E84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1687170"/>
            <a:ext cx="1238250" cy="68172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14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ระดับสูง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</a:t>
            </a:r>
            <a: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C</a:t>
            </a: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</a:t>
            </a:r>
            <a:r>
              <a:rPr lang="en-US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11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บส.เดิม)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1200">
                <a:solidFill>
                  <a:srgbClr val="0033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หน.สรก.</a:t>
            </a:r>
            <a:endParaRPr lang="th-TH" altLang="th-TH" sz="1400">
              <a:solidFill>
                <a:srgbClr val="003399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B1C25018-41BF-670E-5C16-415D941D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3086100"/>
            <a:ext cx="330200" cy="8001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B27ABCFB-A959-7C1A-1912-0CB6177B1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B44397-7A01-4D44-AD8B-0B7E26064A0B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grpSp>
        <p:nvGrpSpPr>
          <p:cNvPr id="17411" name="Group 59">
            <a:extLst>
              <a:ext uri="{FF2B5EF4-FFF2-40B4-BE49-F238E27FC236}">
                <a16:creationId xmlns:a16="http://schemas.microsoft.com/office/drawing/2014/main" id="{5DBBCDDD-AF71-5AE7-EBAA-00C59883CCE5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1676400"/>
            <a:ext cx="2476500" cy="4343400"/>
            <a:chOff x="4128" y="1296"/>
            <a:chExt cx="1440" cy="2400"/>
          </a:xfrm>
        </p:grpSpPr>
        <p:grpSp>
          <p:nvGrpSpPr>
            <p:cNvPr id="17432" name="Group 49">
              <a:extLst>
                <a:ext uri="{FF2B5EF4-FFF2-40B4-BE49-F238E27FC236}">
                  <a16:creationId xmlns:a16="http://schemas.microsoft.com/office/drawing/2014/main" id="{900E9825-C552-A125-FAA0-6442F96C2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96"/>
              <a:ext cx="1440" cy="2400"/>
              <a:chOff x="4376" y="1558"/>
              <a:chExt cx="1192" cy="1800"/>
            </a:xfrm>
          </p:grpSpPr>
          <p:sp>
            <p:nvSpPr>
              <p:cNvPr id="17435" name="AutoShape 16">
                <a:extLst>
                  <a:ext uri="{FF2B5EF4-FFF2-40B4-BE49-F238E27FC236}">
                    <a16:creationId xmlns:a16="http://schemas.microsoft.com/office/drawing/2014/main" id="{9295AB36-9FE5-7233-0314-08476DCDDD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6" y="1558"/>
                <a:ext cx="1192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>
                <a:noFill/>
              </a:ln>
              <a:effectLst>
                <a:prstShdw prst="shdw11">
                  <a:srgbClr val="B2B2B2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36" name="AutoShape 17">
                <a:extLst>
                  <a:ext uri="{FF2B5EF4-FFF2-40B4-BE49-F238E27FC236}">
                    <a16:creationId xmlns:a16="http://schemas.microsoft.com/office/drawing/2014/main" id="{7B97F0F0-92FA-8182-4F19-B0DB0BC300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92" y="1563"/>
                <a:ext cx="1156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37" name="AutoShape 18">
                <a:extLst>
                  <a:ext uri="{FF2B5EF4-FFF2-40B4-BE49-F238E27FC236}">
                    <a16:creationId xmlns:a16="http://schemas.microsoft.com/office/drawing/2014/main" id="{F245B69D-1E14-3728-5A90-C1201B2800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01" y="2863"/>
                <a:ext cx="1140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38" name="AutoShape 19">
                <a:extLst>
                  <a:ext uri="{FF2B5EF4-FFF2-40B4-BE49-F238E27FC236}">
                    <a16:creationId xmlns:a16="http://schemas.microsoft.com/office/drawing/2014/main" id="{6910514B-7522-066B-850D-575A014171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01" y="1577"/>
                <a:ext cx="1140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7433" name="Text Box 53">
              <a:extLst>
                <a:ext uri="{FF2B5EF4-FFF2-40B4-BE49-F238E27FC236}">
                  <a16:creationId xmlns:a16="http://schemas.microsoft.com/office/drawing/2014/main" id="{239CF39B-B285-5428-1C44-EFDB2791D0A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28" y="1566"/>
              <a:ext cx="139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th-TH" altLang="th-TH" sz="26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ระบบรองรับ</a:t>
              </a:r>
              <a:endParaRPr lang="th-TH" altLang="th-TH" sz="2600" b="1">
                <a:solidFill>
                  <a:srgbClr val="993300"/>
                </a:solidFill>
                <a:cs typeface="FreesiaUPC" panose="020B0604020202020204" pitchFamily="34" charset="-34"/>
              </a:endParaRPr>
            </a:p>
          </p:txBody>
        </p:sp>
        <p:sp>
          <p:nvSpPr>
            <p:cNvPr id="17434" name="Text Box 54">
              <a:extLst>
                <a:ext uri="{FF2B5EF4-FFF2-40B4-BE49-F238E27FC236}">
                  <a16:creationId xmlns:a16="http://schemas.microsoft.com/office/drawing/2014/main" id="{900EB1A7-EE64-5794-548F-6D5ECD0F07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6" y="2064"/>
              <a:ext cx="139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indent="-109538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chemeClr val="tx2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การประเมินผลงานและบริหารผลงาน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chemeClr val="tx2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การกำหนดดัชนีชี้วัดผลงาน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chemeClr val="tx2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การประเมินสมรรถนะ</a:t>
              </a:r>
              <a:endParaRPr lang="th-TH" altLang="th-TH" sz="2200" b="1">
                <a:solidFill>
                  <a:schemeClr val="tx2"/>
                </a:solidFill>
                <a:cs typeface="FreesiaUPC" panose="020B0604020202020204" pitchFamily="34" charset="-34"/>
              </a:endParaRPr>
            </a:p>
          </p:txBody>
        </p:sp>
      </p:grpSp>
      <p:sp>
        <p:nvSpPr>
          <p:cNvPr id="17412" name="Rectangle 2">
            <a:extLst>
              <a:ext uri="{FF2B5EF4-FFF2-40B4-BE49-F238E27FC236}">
                <a16:creationId xmlns:a16="http://schemas.microsoft.com/office/drawing/2014/main" id="{C1940FA8-25BF-7162-614F-749B7E9F7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cs typeface="FreesiaUPC" panose="020B0604020202020204" pitchFamily="34" charset="-34"/>
              </a:rPr>
              <a:t>การปรับปรุงระบบค่าตอบแทน</a:t>
            </a:r>
            <a:endParaRPr lang="th-TH" altLang="th-TH" sz="2000">
              <a:cs typeface="FreesiaUPC" panose="020B0604020202020204" pitchFamily="34" charset="-34"/>
            </a:endParaRPr>
          </a:p>
        </p:txBody>
      </p:sp>
      <p:grpSp>
        <p:nvGrpSpPr>
          <p:cNvPr id="17413" name="Group 57">
            <a:extLst>
              <a:ext uri="{FF2B5EF4-FFF2-40B4-BE49-F238E27FC236}">
                <a16:creationId xmlns:a16="http://schemas.microsoft.com/office/drawing/2014/main" id="{809B011C-E606-B848-C957-530D19DA3A4F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1676400"/>
            <a:ext cx="3709988" cy="4343400"/>
            <a:chOff x="192" y="1296"/>
            <a:chExt cx="2157" cy="2400"/>
          </a:xfrm>
        </p:grpSpPr>
        <p:grpSp>
          <p:nvGrpSpPr>
            <p:cNvPr id="17425" name="Group 45">
              <a:extLst>
                <a:ext uri="{FF2B5EF4-FFF2-40B4-BE49-F238E27FC236}">
                  <a16:creationId xmlns:a16="http://schemas.microsoft.com/office/drawing/2014/main" id="{6CB512EA-1F81-9EED-30A0-691540D93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296"/>
              <a:ext cx="2112" cy="2400"/>
              <a:chOff x="192" y="1560"/>
              <a:chExt cx="1716" cy="1800"/>
            </a:xfrm>
          </p:grpSpPr>
          <p:sp>
            <p:nvSpPr>
              <p:cNvPr id="17428" name="AutoShape 3">
                <a:extLst>
                  <a:ext uri="{FF2B5EF4-FFF2-40B4-BE49-F238E27FC236}">
                    <a16:creationId xmlns:a16="http://schemas.microsoft.com/office/drawing/2014/main" id="{0BDA860E-999F-494B-10D6-4E31372090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560"/>
                <a:ext cx="1716" cy="1800"/>
              </a:xfrm>
              <a:prstGeom prst="roundRect">
                <a:avLst>
                  <a:gd name="adj" fmla="val 17509"/>
                </a:avLst>
              </a:prstGeom>
              <a:solidFill>
                <a:srgbClr val="99CCFF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2">
                  <a:srgbClr val="B2B2B2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29" name="AutoShape 4">
                <a:extLst>
                  <a:ext uri="{FF2B5EF4-FFF2-40B4-BE49-F238E27FC236}">
                    <a16:creationId xmlns:a16="http://schemas.microsoft.com/office/drawing/2014/main" id="{FDD47870-1615-2DD4-68AF-47F653F7B4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3" y="1565"/>
                <a:ext cx="1665" cy="1766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30" name="AutoShape 5">
                <a:extLst>
                  <a:ext uri="{FF2B5EF4-FFF2-40B4-BE49-F238E27FC236}">
                    <a16:creationId xmlns:a16="http://schemas.microsoft.com/office/drawing/2014/main" id="{4ED3C9C1-FC5F-29E5-6E1E-E7A1CF778A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" y="2865"/>
                <a:ext cx="1642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FF">
                      <a:alpha val="0"/>
                    </a:srgbClr>
                  </a:gs>
                  <a:gs pos="100000">
                    <a:srgbClr val="CBE5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31" name="AutoShape 6">
                <a:extLst>
                  <a:ext uri="{FF2B5EF4-FFF2-40B4-BE49-F238E27FC236}">
                    <a16:creationId xmlns:a16="http://schemas.microsoft.com/office/drawing/2014/main" id="{12C50BB9-99D7-9F64-1894-2D103AB5C4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" y="1579"/>
                <a:ext cx="1642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DEEFF"/>
                  </a:gs>
                  <a:gs pos="100000">
                    <a:srgbClr val="99CC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7426" name="Text Box 14">
              <a:extLst>
                <a:ext uri="{FF2B5EF4-FFF2-40B4-BE49-F238E27FC236}">
                  <a16:creationId xmlns:a16="http://schemas.microsoft.com/office/drawing/2014/main" id="{F41DCCC3-D9DB-D653-DBC4-D4DB8881A70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" y="1354"/>
              <a:ext cx="201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2200"/>
                </a:lnSpc>
              </a:pPr>
              <a:r>
                <a:rPr lang="th-TH" altLang="th-TH" sz="26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เพิ่มความคล่องตัวในการปรับค่าตอบแทนให้สอดคล้องกับ </a:t>
              </a:r>
              <a:br>
                <a:rPr lang="th-TH" altLang="th-TH" sz="26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</a:br>
              <a:r>
                <a:rPr lang="th-TH" altLang="th-TH" sz="26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ค่างานและอัตราตลาด</a:t>
              </a:r>
              <a:endParaRPr lang="th-TH" altLang="th-TH" sz="2600" b="1">
                <a:solidFill>
                  <a:srgbClr val="993300"/>
                </a:solidFill>
                <a:cs typeface="FreesiaUPC" panose="020B0604020202020204" pitchFamily="34" charset="-34"/>
              </a:endParaRPr>
            </a:p>
          </p:txBody>
        </p:sp>
        <p:sp>
          <p:nvSpPr>
            <p:cNvPr id="17427" name="Text Box 50">
              <a:extLst>
                <a:ext uri="{FF2B5EF4-FFF2-40B4-BE49-F238E27FC236}">
                  <a16:creationId xmlns:a16="http://schemas.microsoft.com/office/drawing/2014/main" id="{C728EAB9-2917-49CE-4E1A-0BCCF16B0A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" y="2022"/>
              <a:ext cx="2157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indent="-109538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rgbClr val="0000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จากเงินเดือนบัญชีเดียวเป็น ๔ บัญชี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rgbClr val="0000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มีเงินเพิ่มใหม่อีก ๒ ประเภท คือ ตามพื้นที่และตามสายงาน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rgbClr val="0000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ก.พ. อาจกำหนดเงินเดือนขั้นต่ำและขั้นสูงของสายงานที่อยู่ในประเภทเดียวกันให้ต่างกันได้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rgbClr val="0000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ก.พ. อาจกำหนดให้เงินเดือนแรกบรรจุของวุฒิเดียวกันให้ต่างกันได้</a:t>
              </a:r>
              <a:endParaRPr lang="th-TH" altLang="th-TH" sz="2200" b="1">
                <a:cs typeface="FreesiaUPC" panose="020B0604020202020204" pitchFamily="34" charset="-34"/>
              </a:endParaRPr>
            </a:p>
          </p:txBody>
        </p:sp>
      </p:grpSp>
      <p:grpSp>
        <p:nvGrpSpPr>
          <p:cNvPr id="17414" name="Group 58">
            <a:extLst>
              <a:ext uri="{FF2B5EF4-FFF2-40B4-BE49-F238E27FC236}">
                <a16:creationId xmlns:a16="http://schemas.microsoft.com/office/drawing/2014/main" id="{05E00364-709B-CD10-DDF4-16D904C4BA5B}"/>
              </a:ext>
            </a:extLst>
          </p:cNvPr>
          <p:cNvGrpSpPr>
            <a:grpSpLocks/>
          </p:cNvGrpSpPr>
          <p:nvPr/>
        </p:nvGrpSpPr>
        <p:grpSpPr bwMode="auto">
          <a:xfrm>
            <a:off x="5492751" y="1676400"/>
            <a:ext cx="2409825" cy="4343400"/>
            <a:chOff x="2529" y="1296"/>
            <a:chExt cx="1401" cy="2400"/>
          </a:xfrm>
        </p:grpSpPr>
        <p:grpSp>
          <p:nvGrpSpPr>
            <p:cNvPr id="17418" name="Group 47">
              <a:extLst>
                <a:ext uri="{FF2B5EF4-FFF2-40B4-BE49-F238E27FC236}">
                  <a16:creationId xmlns:a16="http://schemas.microsoft.com/office/drawing/2014/main" id="{C2F99F3C-6D99-CE2F-E83D-F7EBB5FA1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296"/>
              <a:ext cx="1401" cy="2400"/>
              <a:chOff x="1959" y="1560"/>
              <a:chExt cx="1161" cy="1800"/>
            </a:xfrm>
          </p:grpSpPr>
          <p:sp>
            <p:nvSpPr>
              <p:cNvPr id="17421" name="AutoShape 29">
                <a:extLst>
                  <a:ext uri="{FF2B5EF4-FFF2-40B4-BE49-F238E27FC236}">
                    <a16:creationId xmlns:a16="http://schemas.microsoft.com/office/drawing/2014/main" id="{31061954-A2B0-932F-6516-AE93069ECC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59" y="1560"/>
                <a:ext cx="1161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22" name="AutoShape 30">
                <a:extLst>
                  <a:ext uri="{FF2B5EF4-FFF2-40B4-BE49-F238E27FC236}">
                    <a16:creationId xmlns:a16="http://schemas.microsoft.com/office/drawing/2014/main" id="{5A6E654D-29B3-9C72-561D-0EF461F8DE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80" y="1565"/>
                <a:ext cx="1126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23" name="AutoShape 31">
                <a:extLst>
                  <a:ext uri="{FF2B5EF4-FFF2-40B4-BE49-F238E27FC236}">
                    <a16:creationId xmlns:a16="http://schemas.microsoft.com/office/drawing/2014/main" id="{A4E95142-2B0C-3A11-924D-7ADD83F35D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1" y="2865"/>
                <a:ext cx="1110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7424" name="AutoShape 32">
                <a:extLst>
                  <a:ext uri="{FF2B5EF4-FFF2-40B4-BE49-F238E27FC236}">
                    <a16:creationId xmlns:a16="http://schemas.microsoft.com/office/drawing/2014/main" id="{48F7156D-17FF-E4E9-A951-CF29241232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1" y="1579"/>
                <a:ext cx="1110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</p:grpSp>
        <p:sp>
          <p:nvSpPr>
            <p:cNvPr id="17419" name="Text Box 51">
              <a:extLst>
                <a:ext uri="{FF2B5EF4-FFF2-40B4-BE49-F238E27FC236}">
                  <a16:creationId xmlns:a16="http://schemas.microsoft.com/office/drawing/2014/main" id="{492DB839-1F9B-ECB9-AF41-6141419C16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38" y="1380"/>
              <a:ext cx="139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th-TH" altLang="th-TH" sz="26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เพิ่มความยืดหยุ่นในการให้ค่าตอบแทนตามผลงาน</a:t>
              </a:r>
              <a:endParaRPr lang="th-TH" altLang="th-TH" sz="2600" b="1">
                <a:solidFill>
                  <a:srgbClr val="993300"/>
                </a:solidFill>
                <a:cs typeface="FreesiaUPC" panose="020B0604020202020204" pitchFamily="34" charset="-34"/>
              </a:endParaRPr>
            </a:p>
          </p:txBody>
        </p:sp>
        <p:sp>
          <p:nvSpPr>
            <p:cNvPr id="17420" name="Text Box 52">
              <a:extLst>
                <a:ext uri="{FF2B5EF4-FFF2-40B4-BE49-F238E27FC236}">
                  <a16:creationId xmlns:a16="http://schemas.microsoft.com/office/drawing/2014/main" id="{A0A465B6-098E-8BEB-8AC7-FA4D5EFC79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34" y="2102"/>
              <a:ext cx="1296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indent="-109538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th-TH" altLang="th-TH" sz="2200" b="1">
                  <a:solidFill>
                    <a:schemeClr val="tx2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นำโครงสร้างบัญชีเงินเดือนแบบ </a:t>
              </a:r>
              <a:r>
                <a:rPr lang="th-TH" altLang="th-TH" sz="2200" b="1">
                  <a:solidFill>
                    <a:srgbClr val="993300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“</a:t>
              </a:r>
              <a:r>
                <a:rPr lang="th-TH" altLang="th-TH" sz="22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ช่วง</a:t>
              </a:r>
              <a:r>
                <a:rPr lang="th-TH" altLang="th-TH" sz="2200" b="1">
                  <a:solidFill>
                    <a:srgbClr val="993300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”</a:t>
              </a:r>
              <a:r>
                <a:rPr lang="th-TH" altLang="th-TH" sz="2200" b="1">
                  <a:solidFill>
                    <a:schemeClr val="tx2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 มาใช้แทนแบบ </a:t>
              </a:r>
              <a:r>
                <a:rPr lang="th-TH" altLang="th-TH" sz="2200" b="1">
                  <a:solidFill>
                    <a:srgbClr val="993300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“</a:t>
              </a:r>
              <a:r>
                <a:rPr lang="th-TH" altLang="th-TH" sz="2200" b="1">
                  <a:solidFill>
                    <a:srgbClr val="993300"/>
                  </a:solidFill>
                  <a:latin typeface="Verdana" panose="020B0604030504040204" pitchFamily="34" charset="0"/>
                  <a:cs typeface="FreesiaUPC" panose="020B0604020202020204" pitchFamily="34" charset="-34"/>
                </a:rPr>
                <a:t>ขั้น</a:t>
              </a:r>
              <a:r>
                <a:rPr lang="th-TH" altLang="th-TH" sz="2200" b="1">
                  <a:solidFill>
                    <a:srgbClr val="993300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”</a:t>
              </a:r>
              <a:endParaRPr lang="en-US" altLang="th-TH" sz="2200" b="1">
                <a:solidFill>
                  <a:srgbClr val="993300"/>
                </a:solidFill>
                <a:cs typeface="FreesiaUPC" panose="020B0604020202020204" pitchFamily="34" charset="-34"/>
              </a:endParaRPr>
            </a:p>
          </p:txBody>
        </p:sp>
      </p:grpSp>
      <p:sp>
        <p:nvSpPr>
          <p:cNvPr id="17415" name="AutoShape 55">
            <a:extLst>
              <a:ext uri="{FF2B5EF4-FFF2-40B4-BE49-F238E27FC236}">
                <a16:creationId xmlns:a16="http://schemas.microsoft.com/office/drawing/2014/main" id="{093AF734-992C-E963-19E3-73E4CCDA76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1" y="3733801"/>
            <a:ext cx="403225" cy="42386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7416" name="AutoShape 56">
            <a:extLst>
              <a:ext uri="{FF2B5EF4-FFF2-40B4-BE49-F238E27FC236}">
                <a16:creationId xmlns:a16="http://schemas.microsoft.com/office/drawing/2014/main" id="{BA2EB59A-9130-B7B9-A182-5C1B90B09E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72414" y="3746501"/>
            <a:ext cx="403225" cy="423863"/>
          </a:xfrm>
          <a:prstGeom prst="chevron">
            <a:avLst>
              <a:gd name="adj" fmla="val 52514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7417" name="Slide Number Placeholder 29">
            <a:extLst>
              <a:ext uri="{FF2B5EF4-FFF2-40B4-BE49-F238E27FC236}">
                <a16:creationId xmlns:a16="http://schemas.microsoft.com/office/drawing/2014/main" id="{F876F6BD-DA3D-67F9-593D-AC51D1751F9E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F78B43-47D4-8B43-BEA4-540DC37CD830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24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187E33E5-C053-A9AB-87A7-784E4CCBC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F2465-1BDA-EE4B-AA30-A5E23599924D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5A0F501-E839-C3C5-C0CD-AEE7A1AD6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>
                <a:cs typeface="FreesiaUPC" panose="020B0604020202020204" pitchFamily="34" charset="-34"/>
              </a:rPr>
              <a:t>การต่ออายุราชการ</a:t>
            </a:r>
          </a:p>
        </p:txBody>
      </p:sp>
      <p:sp>
        <p:nvSpPr>
          <p:cNvPr id="18436" name="AutoShape 11">
            <a:extLst>
              <a:ext uri="{FF2B5EF4-FFF2-40B4-BE49-F238E27FC236}">
                <a16:creationId xmlns:a16="http://schemas.microsoft.com/office/drawing/2014/main" id="{2591B243-4FC9-A755-E894-DD549BCFF93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702050" y="1524000"/>
            <a:ext cx="5861050" cy="533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h-TH" altLang="th-TH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เป็นมาตรการหนึ่งในการแก้ปัญหาโครงสร้างอายุ</a:t>
            </a:r>
          </a:p>
        </p:txBody>
      </p:sp>
      <p:grpSp>
        <p:nvGrpSpPr>
          <p:cNvPr id="18437" name="Group 24">
            <a:extLst>
              <a:ext uri="{FF2B5EF4-FFF2-40B4-BE49-F238E27FC236}">
                <a16:creationId xmlns:a16="http://schemas.microsoft.com/office/drawing/2014/main" id="{826E32B1-E188-FE19-8EAC-094C02E1639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572000"/>
            <a:ext cx="4953000" cy="1600200"/>
            <a:chOff x="2352" y="2832"/>
            <a:chExt cx="2880" cy="1008"/>
          </a:xfrm>
        </p:grpSpPr>
        <p:sp>
          <p:nvSpPr>
            <p:cNvPr id="18453" name="AutoShape 16">
              <a:extLst>
                <a:ext uri="{FF2B5EF4-FFF2-40B4-BE49-F238E27FC236}">
                  <a16:creationId xmlns:a16="http://schemas.microsoft.com/office/drawing/2014/main" id="{BA774DAE-BC4D-CB3F-67E8-C62E890167B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600" y="3024"/>
              <a:ext cx="1632" cy="816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177800" indent="-1778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Char char="•"/>
              </a:pPr>
              <a:endParaRPr lang="th-TH" altLang="th-TH" sz="1800" b="1">
                <a:solidFill>
                  <a:schemeClr val="tx2"/>
                </a:solidFill>
                <a:cs typeface="FreesiaUPC" panose="020B0604020202020204" pitchFamily="34" charset="-34"/>
              </a:endParaRP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มีความรู้หรือทักษะ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มีสมรรถนะ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มีผลงานเป็นที่ประจักษ์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อื่นๆ เช่น สุขภาพ</a:t>
              </a:r>
            </a:p>
          </p:txBody>
        </p:sp>
        <p:sp>
          <p:nvSpPr>
            <p:cNvPr id="23574" name="AutoShape 13">
              <a:extLst>
                <a:ext uri="{FF2B5EF4-FFF2-40B4-BE49-F238E27FC236}">
                  <a16:creationId xmlns:a16="http://schemas.microsoft.com/office/drawing/2014/main" id="{C84D12AD-CC27-B401-BE5F-350E1D48FAB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352" y="2832"/>
              <a:ext cx="2880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2800" b="1">
                  <a:solidFill>
                    <a:schemeClr val="bg1"/>
                  </a:solidFill>
                  <a:latin typeface="Arial" charset="0"/>
                  <a:cs typeface="FreesiaUPC" pitchFamily="34" charset="-34"/>
                </a:rPr>
                <a:t>คุณสมบัติของผู้มีสิทธิ์ได้รับพิจารณา</a:t>
              </a:r>
            </a:p>
          </p:txBody>
        </p:sp>
      </p:grpSp>
      <p:sp>
        <p:nvSpPr>
          <p:cNvPr id="18438" name="AutoShape 15">
            <a:extLst>
              <a:ext uri="{FF2B5EF4-FFF2-40B4-BE49-F238E27FC236}">
                <a16:creationId xmlns:a16="http://schemas.microsoft.com/office/drawing/2014/main" id="{447EBA47-0B5C-E19A-D838-87110D8161B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124200" y="5562600"/>
            <a:ext cx="3797300" cy="533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h-TH" altLang="th-TH" b="1">
                <a:solidFill>
                  <a:schemeClr val="bg1"/>
                </a:solidFill>
                <a:cs typeface="FreesiaUPC" panose="020B0604020202020204" pitchFamily="34" charset="-34"/>
              </a:rPr>
              <a:t>ระยะเวลาต่อสูงสุด ๑๐ ปี</a:t>
            </a:r>
          </a:p>
        </p:txBody>
      </p:sp>
      <p:grpSp>
        <p:nvGrpSpPr>
          <p:cNvPr id="18439" name="Group 25">
            <a:extLst>
              <a:ext uri="{FF2B5EF4-FFF2-40B4-BE49-F238E27FC236}">
                <a16:creationId xmlns:a16="http://schemas.microsoft.com/office/drawing/2014/main" id="{9B19DA0F-CCA5-F7B4-A62D-558BC35267D1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2209800"/>
            <a:ext cx="5035550" cy="2209800"/>
            <a:chOff x="1728" y="1392"/>
            <a:chExt cx="2928" cy="1392"/>
          </a:xfrm>
        </p:grpSpPr>
        <p:sp>
          <p:nvSpPr>
            <p:cNvPr id="18446" name="AutoShape 18">
              <a:extLst>
                <a:ext uri="{FF2B5EF4-FFF2-40B4-BE49-F238E27FC236}">
                  <a16:creationId xmlns:a16="http://schemas.microsoft.com/office/drawing/2014/main" id="{3559ABBB-03EC-1163-4306-435D7C89777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264" y="1968"/>
              <a:ext cx="1344" cy="816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177800" indent="-1778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Char char="•"/>
              </a:pPr>
              <a:endParaRPr lang="th-TH" altLang="th-TH" sz="1800" b="1">
                <a:solidFill>
                  <a:schemeClr val="tx2"/>
                </a:solidFill>
                <a:cs typeface="FreesiaUPC" panose="020B0604020202020204" pitchFamily="34" charset="-34"/>
              </a:endParaRP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วิชาการ (ระดับเชี่ยวชาญ</a:t>
              </a:r>
            </a:p>
            <a:p>
              <a:pPr>
                <a:lnSpc>
                  <a:spcPct val="90000"/>
                </a:lnSpc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	ระดับทรงคุณวุฒิ)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ทั่วไป (ระดับอาวุโส </a:t>
              </a:r>
            </a:p>
            <a:p>
              <a:pPr>
                <a:lnSpc>
                  <a:spcPct val="90000"/>
                </a:lnSpc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	ระดับทักษะพิเศษ)</a:t>
              </a:r>
            </a:p>
          </p:txBody>
        </p:sp>
        <p:sp>
          <p:nvSpPr>
            <p:cNvPr id="23567" name="AutoShape 12">
              <a:extLst>
                <a:ext uri="{FF2B5EF4-FFF2-40B4-BE49-F238E27FC236}">
                  <a16:creationId xmlns:a16="http://schemas.microsoft.com/office/drawing/2014/main" id="{33B27267-4387-46CD-4CE4-388F5B2407F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728" y="1392"/>
              <a:ext cx="2928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2800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เงื่อนไข</a:t>
              </a:r>
            </a:p>
          </p:txBody>
        </p:sp>
        <p:sp>
          <p:nvSpPr>
            <p:cNvPr id="18448" name="AutoShape 20">
              <a:extLst>
                <a:ext uri="{FF2B5EF4-FFF2-40B4-BE49-F238E27FC236}">
                  <a16:creationId xmlns:a16="http://schemas.microsoft.com/office/drawing/2014/main" id="{B88B7C47-22D2-8A5E-4C43-9CA1EF30FE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360" y="1872"/>
              <a:ext cx="1104" cy="240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h-TH" altLang="th-TH" sz="2000" b="1">
                  <a:solidFill>
                    <a:schemeClr val="bg1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ตำแหน่ง</a:t>
              </a:r>
            </a:p>
          </p:txBody>
        </p:sp>
        <p:sp>
          <p:nvSpPr>
            <p:cNvPr id="18449" name="AutoShape 21">
              <a:extLst>
                <a:ext uri="{FF2B5EF4-FFF2-40B4-BE49-F238E27FC236}">
                  <a16:creationId xmlns:a16="http://schemas.microsoft.com/office/drawing/2014/main" id="{D8A257B0-DF45-C35A-6F5A-FFF144B3A53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776" y="1968"/>
              <a:ext cx="1344" cy="576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177800" indent="-1778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Char char="•"/>
              </a:pPr>
              <a:endParaRPr lang="th-TH" altLang="th-TH" sz="1800" b="1">
                <a:solidFill>
                  <a:schemeClr val="tx2"/>
                </a:solidFill>
                <a:cs typeface="FreesiaUPC" panose="020B0604020202020204" pitchFamily="34" charset="-34"/>
              </a:endParaRP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สายงานขาดแคลน</a:t>
              </a:r>
            </a:p>
            <a:p>
              <a:pPr>
                <a:lnSpc>
                  <a:spcPct val="90000"/>
                </a:lnSpc>
              </a:pPr>
              <a:r>
                <a:rPr lang="th-TH" altLang="th-TH" sz="1800" b="1">
                  <a:solidFill>
                    <a:schemeClr val="tx2"/>
                  </a:solidFill>
                  <a:cs typeface="FreesiaUPC" panose="020B0604020202020204" pitchFamily="34" charset="-34"/>
                </a:rPr>
                <a:t>	(จำนวนหรือคุณภาพ)</a:t>
              </a:r>
            </a:p>
          </p:txBody>
        </p:sp>
        <p:sp>
          <p:nvSpPr>
            <p:cNvPr id="18450" name="AutoShape 19">
              <a:extLst>
                <a:ext uri="{FF2B5EF4-FFF2-40B4-BE49-F238E27FC236}">
                  <a16:creationId xmlns:a16="http://schemas.microsoft.com/office/drawing/2014/main" id="{C938DB1D-5462-E87A-C357-B5FE4CEF719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872" y="1872"/>
              <a:ext cx="1104" cy="240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h-TH" altLang="th-TH" sz="2000" b="1">
                  <a:solidFill>
                    <a:schemeClr val="bg1"/>
                  </a:solidFill>
                  <a:latin typeface="Browallia New" panose="020B0604020202020204" pitchFamily="34" charset="-34"/>
                  <a:cs typeface="FreesiaUPC" panose="020B0604020202020204" pitchFamily="34" charset="-34"/>
                </a:rPr>
                <a:t>ราชการมีความจำเป็น</a:t>
              </a:r>
            </a:p>
          </p:txBody>
        </p:sp>
        <p:sp>
          <p:nvSpPr>
            <p:cNvPr id="124950" name="AutoShape 22">
              <a:extLst>
                <a:ext uri="{FF2B5EF4-FFF2-40B4-BE49-F238E27FC236}">
                  <a16:creationId xmlns:a16="http://schemas.microsoft.com/office/drawing/2014/main" id="{D87030A5-3603-A296-1D03-5518E91C8C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0" y="1680"/>
              <a:ext cx="626" cy="192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951" name="AutoShape 23">
              <a:extLst>
                <a:ext uri="{FF2B5EF4-FFF2-40B4-BE49-F238E27FC236}">
                  <a16:creationId xmlns:a16="http://schemas.microsoft.com/office/drawing/2014/main" id="{4F84D3D8-36AF-B81A-A737-1D3EAC6210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98" y="1680"/>
              <a:ext cx="626" cy="192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8440" name="Freeform 26">
            <a:extLst>
              <a:ext uri="{FF2B5EF4-FFF2-40B4-BE49-F238E27FC236}">
                <a16:creationId xmlns:a16="http://schemas.microsoft.com/office/drawing/2014/main" id="{30CF319C-CB20-F2A5-8386-7441B0D3D734}"/>
              </a:ext>
            </a:extLst>
          </p:cNvPr>
          <p:cNvSpPr>
            <a:spLocks/>
          </p:cNvSpPr>
          <p:nvPr/>
        </p:nvSpPr>
        <p:spPr bwMode="gray">
          <a:xfrm rot="481775">
            <a:off x="2463800" y="1600200"/>
            <a:ext cx="1238250" cy="15240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8441" name="Freeform 27">
            <a:extLst>
              <a:ext uri="{FF2B5EF4-FFF2-40B4-BE49-F238E27FC236}">
                <a16:creationId xmlns:a16="http://schemas.microsoft.com/office/drawing/2014/main" id="{04863EAD-0F24-2FC0-38BE-6AAAE017EC49}"/>
              </a:ext>
            </a:extLst>
          </p:cNvPr>
          <p:cNvSpPr>
            <a:spLocks/>
          </p:cNvSpPr>
          <p:nvPr/>
        </p:nvSpPr>
        <p:spPr bwMode="gray">
          <a:xfrm rot="1934788">
            <a:off x="2876550" y="2057400"/>
            <a:ext cx="1898650" cy="18288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8442" name="Freeform 28">
            <a:extLst>
              <a:ext uri="{FF2B5EF4-FFF2-40B4-BE49-F238E27FC236}">
                <a16:creationId xmlns:a16="http://schemas.microsoft.com/office/drawing/2014/main" id="{CEB35559-B5F7-946F-6467-44E540C905AE}"/>
              </a:ext>
            </a:extLst>
          </p:cNvPr>
          <p:cNvSpPr>
            <a:spLocks/>
          </p:cNvSpPr>
          <p:nvPr/>
        </p:nvSpPr>
        <p:spPr bwMode="gray">
          <a:xfrm rot="20138656" flipV="1">
            <a:off x="2959100" y="3505200"/>
            <a:ext cx="1898650" cy="18288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18443" name="Freeform 29">
            <a:extLst>
              <a:ext uri="{FF2B5EF4-FFF2-40B4-BE49-F238E27FC236}">
                <a16:creationId xmlns:a16="http://schemas.microsoft.com/office/drawing/2014/main" id="{07778A36-78DD-F0D0-A185-F375D037ACAB}"/>
              </a:ext>
            </a:extLst>
          </p:cNvPr>
          <p:cNvSpPr>
            <a:spLocks/>
          </p:cNvSpPr>
          <p:nvPr/>
        </p:nvSpPr>
        <p:spPr bwMode="gray">
          <a:xfrm rot="955935" flipV="1">
            <a:off x="2298700" y="4267200"/>
            <a:ext cx="1320800" cy="14478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pic>
        <p:nvPicPr>
          <p:cNvPr id="18444" name="Picture 60" descr="j0411440">
            <a:extLst>
              <a:ext uri="{FF2B5EF4-FFF2-40B4-BE49-F238E27FC236}">
                <a16:creationId xmlns:a16="http://schemas.microsoft.com/office/drawing/2014/main" id="{13C3DB90-8FEE-BE31-49F3-2AB4BADBD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14" y="2286000"/>
            <a:ext cx="1430337" cy="2667000"/>
          </a:xfrm>
          <a:noFill/>
        </p:spPr>
      </p:pic>
      <p:sp>
        <p:nvSpPr>
          <p:cNvPr id="18445" name="Slide Number Placeholder 21">
            <a:extLst>
              <a:ext uri="{FF2B5EF4-FFF2-40B4-BE49-F238E27FC236}">
                <a16:creationId xmlns:a16="http://schemas.microsoft.com/office/drawing/2014/main" id="{D683B523-3B27-97B6-E810-0239E650011E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B8EBEF6-A590-F74C-8128-CF2D030C9DE2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25</a:t>
            </a:fld>
            <a:endParaRPr lang="en-US" altLang="th-TH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6">
            <a:extLst>
              <a:ext uri="{FF2B5EF4-FFF2-40B4-BE49-F238E27FC236}">
                <a16:creationId xmlns:a16="http://schemas.microsoft.com/office/drawing/2014/main" id="{DEF7AF64-8792-78B9-7528-F86F486A1E3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838200"/>
            <a:ext cx="3200400" cy="5257800"/>
            <a:chOff x="336" y="1920"/>
            <a:chExt cx="1750" cy="1615"/>
          </a:xfrm>
        </p:grpSpPr>
        <p:sp>
          <p:nvSpPr>
            <p:cNvPr id="19576" name="Oval 7">
              <a:extLst>
                <a:ext uri="{FF2B5EF4-FFF2-40B4-BE49-F238E27FC236}">
                  <a16:creationId xmlns:a16="http://schemas.microsoft.com/office/drawing/2014/main" id="{1D139325-9A85-73F2-E90B-831A41B6CA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1920"/>
              <a:ext cx="1750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4700" name="Oval 8">
              <a:extLst>
                <a:ext uri="{FF2B5EF4-FFF2-40B4-BE49-F238E27FC236}">
                  <a16:creationId xmlns:a16="http://schemas.microsoft.com/office/drawing/2014/main" id="{F519E795-6B99-D1F5-319C-042B63A12B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6" y="2011"/>
              <a:ext cx="1549" cy="143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</p:grpSp>
      <p:sp>
        <p:nvSpPr>
          <p:cNvPr id="19459" name="Rectangle 6">
            <a:extLst>
              <a:ext uri="{FF2B5EF4-FFF2-40B4-BE49-F238E27FC236}">
                <a16:creationId xmlns:a16="http://schemas.microsoft.com/office/drawing/2014/main" id="{28537649-9673-B18E-39D7-6A36CF95C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326586-CAAE-D748-A303-593803613E72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70D78D1-E400-009A-EDAF-C5A6CD85527C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CD03A8-CD58-3543-A652-832E18D2F3C8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26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grpSp>
        <p:nvGrpSpPr>
          <p:cNvPr id="19461" name="Group 50">
            <a:extLst>
              <a:ext uri="{FF2B5EF4-FFF2-40B4-BE49-F238E27FC236}">
                <a16:creationId xmlns:a16="http://schemas.microsoft.com/office/drawing/2014/main" id="{6DCDA10F-C9A8-84CB-E99B-594DBF6E2C4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981200"/>
            <a:ext cx="2895600" cy="2590800"/>
            <a:chOff x="1865" y="0"/>
            <a:chExt cx="2215" cy="2256"/>
          </a:xfrm>
        </p:grpSpPr>
        <p:sp>
          <p:nvSpPr>
            <p:cNvPr id="19551" name="AutoShape 14">
              <a:extLst>
                <a:ext uri="{FF2B5EF4-FFF2-40B4-BE49-F238E27FC236}">
                  <a16:creationId xmlns:a16="http://schemas.microsoft.com/office/drawing/2014/main" id="{762B6369-A550-75B8-BCD2-64376D8F4D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5" y="0"/>
              <a:ext cx="2215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552" name="Freeform 16">
              <a:extLst>
                <a:ext uri="{FF2B5EF4-FFF2-40B4-BE49-F238E27FC236}">
                  <a16:creationId xmlns:a16="http://schemas.microsoft.com/office/drawing/2014/main" id="{8D67B2EE-C95E-2A83-7533-5A24841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227"/>
              <a:ext cx="647" cy="232"/>
            </a:xfrm>
            <a:custGeom>
              <a:avLst/>
              <a:gdLst>
                <a:gd name="T0" fmla="*/ 300 w 647"/>
                <a:gd name="T1" fmla="*/ 1 h 232"/>
                <a:gd name="T2" fmla="*/ 287 w 647"/>
                <a:gd name="T3" fmla="*/ 1 h 232"/>
                <a:gd name="T4" fmla="*/ 264 w 647"/>
                <a:gd name="T5" fmla="*/ 0 h 232"/>
                <a:gd name="T6" fmla="*/ 232 w 647"/>
                <a:gd name="T7" fmla="*/ 1 h 232"/>
                <a:gd name="T8" fmla="*/ 197 w 647"/>
                <a:gd name="T9" fmla="*/ 3 h 232"/>
                <a:gd name="T10" fmla="*/ 161 w 647"/>
                <a:gd name="T11" fmla="*/ 6 h 232"/>
                <a:gd name="T12" fmla="*/ 126 w 647"/>
                <a:gd name="T13" fmla="*/ 13 h 232"/>
                <a:gd name="T14" fmla="*/ 97 w 647"/>
                <a:gd name="T15" fmla="*/ 22 h 232"/>
                <a:gd name="T16" fmla="*/ 72 w 647"/>
                <a:gd name="T17" fmla="*/ 36 h 232"/>
                <a:gd name="T18" fmla="*/ 61 w 647"/>
                <a:gd name="T19" fmla="*/ 53 h 232"/>
                <a:gd name="T20" fmla="*/ 59 w 647"/>
                <a:gd name="T21" fmla="*/ 68 h 232"/>
                <a:gd name="T22" fmla="*/ 63 w 647"/>
                <a:gd name="T23" fmla="*/ 77 h 232"/>
                <a:gd name="T24" fmla="*/ 61 w 647"/>
                <a:gd name="T25" fmla="*/ 80 h 232"/>
                <a:gd name="T26" fmla="*/ 40 w 647"/>
                <a:gd name="T27" fmla="*/ 93 h 232"/>
                <a:gd name="T28" fmla="*/ 15 w 647"/>
                <a:gd name="T29" fmla="*/ 116 h 232"/>
                <a:gd name="T30" fmla="*/ 0 w 647"/>
                <a:gd name="T31" fmla="*/ 147 h 232"/>
                <a:gd name="T32" fmla="*/ 9 w 647"/>
                <a:gd name="T33" fmla="*/ 175 h 232"/>
                <a:gd name="T34" fmla="*/ 47 w 647"/>
                <a:gd name="T35" fmla="*/ 197 h 232"/>
                <a:gd name="T36" fmla="*/ 111 w 647"/>
                <a:gd name="T37" fmla="*/ 215 h 232"/>
                <a:gd name="T38" fmla="*/ 194 w 647"/>
                <a:gd name="T39" fmla="*/ 226 h 232"/>
                <a:gd name="T40" fmla="*/ 290 w 647"/>
                <a:gd name="T41" fmla="*/ 232 h 232"/>
                <a:gd name="T42" fmla="*/ 393 w 647"/>
                <a:gd name="T43" fmla="*/ 228 h 232"/>
                <a:gd name="T44" fmla="*/ 499 w 647"/>
                <a:gd name="T45" fmla="*/ 217 h 232"/>
                <a:gd name="T46" fmla="*/ 600 w 647"/>
                <a:gd name="T47" fmla="*/ 197 h 232"/>
                <a:gd name="T48" fmla="*/ 640 w 647"/>
                <a:gd name="T49" fmla="*/ 183 h 232"/>
                <a:gd name="T50" fmla="*/ 588 w 647"/>
                <a:gd name="T51" fmla="*/ 188 h 232"/>
                <a:gd name="T52" fmla="*/ 502 w 647"/>
                <a:gd name="T53" fmla="*/ 193 h 232"/>
                <a:gd name="T54" fmla="*/ 396 w 647"/>
                <a:gd name="T55" fmla="*/ 197 h 232"/>
                <a:gd name="T56" fmla="*/ 288 w 647"/>
                <a:gd name="T57" fmla="*/ 194 h 232"/>
                <a:gd name="T58" fmla="*/ 195 w 647"/>
                <a:gd name="T59" fmla="*/ 185 h 232"/>
                <a:gd name="T60" fmla="*/ 132 w 647"/>
                <a:gd name="T61" fmla="*/ 163 h 232"/>
                <a:gd name="T62" fmla="*/ 117 w 647"/>
                <a:gd name="T63" fmla="*/ 127 h 232"/>
                <a:gd name="T64" fmla="*/ 133 w 647"/>
                <a:gd name="T65" fmla="*/ 100 h 232"/>
                <a:gd name="T66" fmla="*/ 130 w 647"/>
                <a:gd name="T67" fmla="*/ 89 h 232"/>
                <a:gd name="T68" fmla="*/ 135 w 647"/>
                <a:gd name="T69" fmla="*/ 75 h 232"/>
                <a:gd name="T70" fmla="*/ 153 w 647"/>
                <a:gd name="T71" fmla="*/ 65 h 232"/>
                <a:gd name="T72" fmla="*/ 173 w 647"/>
                <a:gd name="T73" fmla="*/ 66 h 232"/>
                <a:gd name="T74" fmla="*/ 195 w 647"/>
                <a:gd name="T75" fmla="*/ 69 h 232"/>
                <a:gd name="T76" fmla="*/ 233 w 647"/>
                <a:gd name="T77" fmla="*/ 76 h 232"/>
                <a:gd name="T78" fmla="*/ 285 w 647"/>
                <a:gd name="T79" fmla="*/ 81 h 232"/>
                <a:gd name="T80" fmla="*/ 347 w 647"/>
                <a:gd name="T81" fmla="*/ 85 h 232"/>
                <a:gd name="T82" fmla="*/ 414 w 647"/>
                <a:gd name="T83" fmla="*/ 83 h 232"/>
                <a:gd name="T84" fmla="*/ 481 w 647"/>
                <a:gd name="T85" fmla="*/ 74 h 232"/>
                <a:gd name="T86" fmla="*/ 547 w 647"/>
                <a:gd name="T87" fmla="*/ 56 h 232"/>
                <a:gd name="T88" fmla="*/ 574 w 647"/>
                <a:gd name="T89" fmla="*/ 42 h 232"/>
                <a:gd name="T90" fmla="*/ 559 w 647"/>
                <a:gd name="T91" fmla="*/ 45 h 232"/>
                <a:gd name="T92" fmla="*/ 530 w 647"/>
                <a:gd name="T93" fmla="*/ 50 h 232"/>
                <a:gd name="T94" fmla="*/ 488 w 647"/>
                <a:gd name="T95" fmla="*/ 54 h 232"/>
                <a:gd name="T96" fmla="*/ 436 w 647"/>
                <a:gd name="T97" fmla="*/ 58 h 232"/>
                <a:gd name="T98" fmla="*/ 375 w 647"/>
                <a:gd name="T99" fmla="*/ 58 h 232"/>
                <a:gd name="T100" fmla="*/ 306 w 647"/>
                <a:gd name="T101" fmla="*/ 53 h 232"/>
                <a:gd name="T102" fmla="*/ 232 w 647"/>
                <a:gd name="T103" fmla="*/ 42 h 232"/>
                <a:gd name="T104" fmla="*/ 180 w 647"/>
                <a:gd name="T105" fmla="*/ 28 h 232"/>
                <a:gd name="T106" fmla="*/ 200 w 647"/>
                <a:gd name="T107" fmla="*/ 18 h 232"/>
                <a:gd name="T108" fmla="*/ 251 w 647"/>
                <a:gd name="T109" fmla="*/ 8 h 232"/>
                <a:gd name="T110" fmla="*/ 295 w 647"/>
                <a:gd name="T111" fmla="*/ 3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7"/>
                <a:gd name="T169" fmla="*/ 0 h 232"/>
                <a:gd name="T170" fmla="*/ 647 w 647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7" h="232">
                  <a:moveTo>
                    <a:pt x="302" y="1"/>
                  </a:moveTo>
                  <a:lnTo>
                    <a:pt x="300" y="1"/>
                  </a:lnTo>
                  <a:lnTo>
                    <a:pt x="295" y="1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49" y="0"/>
                  </a:lnTo>
                  <a:lnTo>
                    <a:pt x="232" y="1"/>
                  </a:lnTo>
                  <a:lnTo>
                    <a:pt x="215" y="1"/>
                  </a:lnTo>
                  <a:lnTo>
                    <a:pt x="197" y="3"/>
                  </a:lnTo>
                  <a:lnTo>
                    <a:pt x="179" y="5"/>
                  </a:lnTo>
                  <a:lnTo>
                    <a:pt x="161" y="6"/>
                  </a:lnTo>
                  <a:lnTo>
                    <a:pt x="143" y="9"/>
                  </a:lnTo>
                  <a:lnTo>
                    <a:pt x="126" y="13"/>
                  </a:lnTo>
                  <a:lnTo>
                    <a:pt x="110" y="16"/>
                  </a:lnTo>
                  <a:lnTo>
                    <a:pt x="97" y="22"/>
                  </a:lnTo>
                  <a:lnTo>
                    <a:pt x="84" y="27"/>
                  </a:lnTo>
                  <a:lnTo>
                    <a:pt x="72" y="36"/>
                  </a:lnTo>
                  <a:lnTo>
                    <a:pt x="64" y="45"/>
                  </a:lnTo>
                  <a:lnTo>
                    <a:pt x="61" y="53"/>
                  </a:lnTo>
                  <a:lnTo>
                    <a:pt x="59" y="61"/>
                  </a:lnTo>
                  <a:lnTo>
                    <a:pt x="59" y="68"/>
                  </a:lnTo>
                  <a:lnTo>
                    <a:pt x="62" y="74"/>
                  </a:lnTo>
                  <a:lnTo>
                    <a:pt x="63" y="77"/>
                  </a:lnTo>
                  <a:lnTo>
                    <a:pt x="64" y="78"/>
                  </a:lnTo>
                  <a:lnTo>
                    <a:pt x="61" y="80"/>
                  </a:lnTo>
                  <a:lnTo>
                    <a:pt x="53" y="85"/>
                  </a:lnTo>
                  <a:lnTo>
                    <a:pt x="40" y="93"/>
                  </a:lnTo>
                  <a:lnTo>
                    <a:pt x="28" y="104"/>
                  </a:lnTo>
                  <a:lnTo>
                    <a:pt x="15" y="116"/>
                  </a:lnTo>
                  <a:lnTo>
                    <a:pt x="5" y="131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5"/>
                  </a:lnTo>
                  <a:lnTo>
                    <a:pt x="24" y="186"/>
                  </a:lnTo>
                  <a:lnTo>
                    <a:pt x="47" y="197"/>
                  </a:lnTo>
                  <a:lnTo>
                    <a:pt x="76" y="207"/>
                  </a:lnTo>
                  <a:lnTo>
                    <a:pt x="111" y="215"/>
                  </a:lnTo>
                  <a:lnTo>
                    <a:pt x="151" y="221"/>
                  </a:lnTo>
                  <a:lnTo>
                    <a:pt x="194" y="226"/>
                  </a:lnTo>
                  <a:lnTo>
                    <a:pt x="241" y="229"/>
                  </a:lnTo>
                  <a:lnTo>
                    <a:pt x="290" y="232"/>
                  </a:lnTo>
                  <a:lnTo>
                    <a:pt x="341" y="230"/>
                  </a:lnTo>
                  <a:lnTo>
                    <a:pt x="393" y="228"/>
                  </a:lnTo>
                  <a:lnTo>
                    <a:pt x="446" y="224"/>
                  </a:lnTo>
                  <a:lnTo>
                    <a:pt x="499" y="217"/>
                  </a:lnTo>
                  <a:lnTo>
                    <a:pt x="550" y="208"/>
                  </a:lnTo>
                  <a:lnTo>
                    <a:pt x="600" y="197"/>
                  </a:lnTo>
                  <a:lnTo>
                    <a:pt x="647" y="182"/>
                  </a:lnTo>
                  <a:lnTo>
                    <a:pt x="640" y="183"/>
                  </a:lnTo>
                  <a:lnTo>
                    <a:pt x="620" y="184"/>
                  </a:lnTo>
                  <a:lnTo>
                    <a:pt x="588" y="188"/>
                  </a:lnTo>
                  <a:lnTo>
                    <a:pt x="549" y="190"/>
                  </a:lnTo>
                  <a:lnTo>
                    <a:pt x="502" y="193"/>
                  </a:lnTo>
                  <a:lnTo>
                    <a:pt x="450" y="195"/>
                  </a:lnTo>
                  <a:lnTo>
                    <a:pt x="396" y="197"/>
                  </a:lnTo>
                  <a:lnTo>
                    <a:pt x="341" y="197"/>
                  </a:lnTo>
                  <a:lnTo>
                    <a:pt x="288" y="194"/>
                  </a:lnTo>
                  <a:lnTo>
                    <a:pt x="239" y="191"/>
                  </a:lnTo>
                  <a:lnTo>
                    <a:pt x="195" y="185"/>
                  </a:lnTo>
                  <a:lnTo>
                    <a:pt x="159" y="176"/>
                  </a:lnTo>
                  <a:lnTo>
                    <a:pt x="132" y="163"/>
                  </a:lnTo>
                  <a:lnTo>
                    <a:pt x="118" y="147"/>
                  </a:lnTo>
                  <a:lnTo>
                    <a:pt x="117" y="127"/>
                  </a:lnTo>
                  <a:lnTo>
                    <a:pt x="133" y="102"/>
                  </a:lnTo>
                  <a:lnTo>
                    <a:pt x="133" y="100"/>
                  </a:lnTo>
                  <a:lnTo>
                    <a:pt x="132" y="95"/>
                  </a:lnTo>
                  <a:lnTo>
                    <a:pt x="130" y="89"/>
                  </a:lnTo>
                  <a:lnTo>
                    <a:pt x="132" y="81"/>
                  </a:lnTo>
                  <a:lnTo>
                    <a:pt x="135" y="75"/>
                  </a:lnTo>
                  <a:lnTo>
                    <a:pt x="142" y="68"/>
                  </a:lnTo>
                  <a:lnTo>
                    <a:pt x="153" y="65"/>
                  </a:lnTo>
                  <a:lnTo>
                    <a:pt x="170" y="65"/>
                  </a:lnTo>
                  <a:lnTo>
                    <a:pt x="173" y="66"/>
                  </a:lnTo>
                  <a:lnTo>
                    <a:pt x="181" y="67"/>
                  </a:lnTo>
                  <a:lnTo>
                    <a:pt x="195" y="69"/>
                  </a:lnTo>
                  <a:lnTo>
                    <a:pt x="212" y="72"/>
                  </a:lnTo>
                  <a:lnTo>
                    <a:pt x="233" y="76"/>
                  </a:lnTo>
                  <a:lnTo>
                    <a:pt x="258" y="78"/>
                  </a:lnTo>
                  <a:lnTo>
                    <a:pt x="285" y="81"/>
                  </a:lnTo>
                  <a:lnTo>
                    <a:pt x="315" y="84"/>
                  </a:lnTo>
                  <a:lnTo>
                    <a:pt x="347" y="85"/>
                  </a:lnTo>
                  <a:lnTo>
                    <a:pt x="380" y="85"/>
                  </a:lnTo>
                  <a:lnTo>
                    <a:pt x="414" y="83"/>
                  </a:lnTo>
                  <a:lnTo>
                    <a:pt x="447" y="79"/>
                  </a:lnTo>
                  <a:lnTo>
                    <a:pt x="481" y="74"/>
                  </a:lnTo>
                  <a:lnTo>
                    <a:pt x="514" y="66"/>
                  </a:lnTo>
                  <a:lnTo>
                    <a:pt x="547" y="56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68" y="43"/>
                  </a:lnTo>
                  <a:lnTo>
                    <a:pt x="559" y="45"/>
                  </a:lnTo>
                  <a:lnTo>
                    <a:pt x="546" y="48"/>
                  </a:lnTo>
                  <a:lnTo>
                    <a:pt x="530" y="50"/>
                  </a:lnTo>
                  <a:lnTo>
                    <a:pt x="511" y="52"/>
                  </a:lnTo>
                  <a:lnTo>
                    <a:pt x="488" y="54"/>
                  </a:lnTo>
                  <a:lnTo>
                    <a:pt x="464" y="57"/>
                  </a:lnTo>
                  <a:lnTo>
                    <a:pt x="436" y="58"/>
                  </a:lnTo>
                  <a:lnTo>
                    <a:pt x="407" y="58"/>
                  </a:lnTo>
                  <a:lnTo>
                    <a:pt x="375" y="58"/>
                  </a:lnTo>
                  <a:lnTo>
                    <a:pt x="341" y="56"/>
                  </a:lnTo>
                  <a:lnTo>
                    <a:pt x="306" y="53"/>
                  </a:lnTo>
                  <a:lnTo>
                    <a:pt x="270" y="49"/>
                  </a:lnTo>
                  <a:lnTo>
                    <a:pt x="232" y="42"/>
                  </a:lnTo>
                  <a:lnTo>
                    <a:pt x="193" y="34"/>
                  </a:lnTo>
                  <a:lnTo>
                    <a:pt x="180" y="28"/>
                  </a:lnTo>
                  <a:lnTo>
                    <a:pt x="183" y="23"/>
                  </a:lnTo>
                  <a:lnTo>
                    <a:pt x="200" y="18"/>
                  </a:lnTo>
                  <a:lnTo>
                    <a:pt x="224" y="13"/>
                  </a:lnTo>
                  <a:lnTo>
                    <a:pt x="251" y="8"/>
                  </a:lnTo>
                  <a:lnTo>
                    <a:pt x="276" y="5"/>
                  </a:lnTo>
                  <a:lnTo>
                    <a:pt x="295" y="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3" name="Freeform 17">
              <a:extLst>
                <a:ext uri="{FF2B5EF4-FFF2-40B4-BE49-F238E27FC236}">
                  <a16:creationId xmlns:a16="http://schemas.microsoft.com/office/drawing/2014/main" id="{4FFD7BAE-AD43-A4E1-124D-1F16BD1D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1228"/>
              <a:ext cx="219" cy="38"/>
            </a:xfrm>
            <a:custGeom>
              <a:avLst/>
              <a:gdLst>
                <a:gd name="T0" fmla="*/ 0 w 219"/>
                <a:gd name="T1" fmla="*/ 2 h 38"/>
                <a:gd name="T2" fmla="*/ 2 w 219"/>
                <a:gd name="T3" fmla="*/ 2 h 38"/>
                <a:gd name="T4" fmla="*/ 7 w 219"/>
                <a:gd name="T5" fmla="*/ 2 h 38"/>
                <a:gd name="T6" fmla="*/ 15 w 219"/>
                <a:gd name="T7" fmla="*/ 2 h 38"/>
                <a:gd name="T8" fmla="*/ 25 w 219"/>
                <a:gd name="T9" fmla="*/ 0 h 38"/>
                <a:gd name="T10" fmla="*/ 37 w 219"/>
                <a:gd name="T11" fmla="*/ 0 h 38"/>
                <a:gd name="T12" fmla="*/ 51 w 219"/>
                <a:gd name="T13" fmla="*/ 2 h 38"/>
                <a:gd name="T14" fmla="*/ 67 w 219"/>
                <a:gd name="T15" fmla="*/ 2 h 38"/>
                <a:gd name="T16" fmla="*/ 84 w 219"/>
                <a:gd name="T17" fmla="*/ 3 h 38"/>
                <a:gd name="T18" fmla="*/ 102 w 219"/>
                <a:gd name="T19" fmla="*/ 4 h 38"/>
                <a:gd name="T20" fmla="*/ 120 w 219"/>
                <a:gd name="T21" fmla="*/ 6 h 38"/>
                <a:gd name="T22" fmla="*/ 138 w 219"/>
                <a:gd name="T23" fmla="*/ 8 h 38"/>
                <a:gd name="T24" fmla="*/ 156 w 219"/>
                <a:gd name="T25" fmla="*/ 11 h 38"/>
                <a:gd name="T26" fmla="*/ 173 w 219"/>
                <a:gd name="T27" fmla="*/ 15 h 38"/>
                <a:gd name="T28" fmla="*/ 190 w 219"/>
                <a:gd name="T29" fmla="*/ 20 h 38"/>
                <a:gd name="T30" fmla="*/ 205 w 219"/>
                <a:gd name="T31" fmla="*/ 25 h 38"/>
                <a:gd name="T32" fmla="*/ 219 w 219"/>
                <a:gd name="T33" fmla="*/ 32 h 38"/>
                <a:gd name="T34" fmla="*/ 218 w 219"/>
                <a:gd name="T35" fmla="*/ 32 h 38"/>
                <a:gd name="T36" fmla="*/ 216 w 219"/>
                <a:gd name="T37" fmla="*/ 33 h 38"/>
                <a:gd name="T38" fmla="*/ 212 w 219"/>
                <a:gd name="T39" fmla="*/ 35 h 38"/>
                <a:gd name="T40" fmla="*/ 207 w 219"/>
                <a:gd name="T41" fmla="*/ 36 h 38"/>
                <a:gd name="T42" fmla="*/ 200 w 219"/>
                <a:gd name="T43" fmla="*/ 38 h 38"/>
                <a:gd name="T44" fmla="*/ 191 w 219"/>
                <a:gd name="T45" fmla="*/ 38 h 38"/>
                <a:gd name="T46" fmla="*/ 181 w 219"/>
                <a:gd name="T47" fmla="*/ 38 h 38"/>
                <a:gd name="T48" fmla="*/ 169 w 219"/>
                <a:gd name="T49" fmla="*/ 35 h 38"/>
                <a:gd name="T50" fmla="*/ 158 w 219"/>
                <a:gd name="T51" fmla="*/ 32 h 38"/>
                <a:gd name="T52" fmla="*/ 149 w 219"/>
                <a:gd name="T53" fmla="*/ 27 h 38"/>
                <a:gd name="T54" fmla="*/ 139 w 219"/>
                <a:gd name="T55" fmla="*/ 23 h 38"/>
                <a:gd name="T56" fmla="*/ 127 w 219"/>
                <a:gd name="T57" fmla="*/ 17 h 38"/>
                <a:gd name="T58" fmla="*/ 108 w 219"/>
                <a:gd name="T59" fmla="*/ 13 h 38"/>
                <a:gd name="T60" fmla="*/ 84 w 219"/>
                <a:gd name="T61" fmla="*/ 8 h 38"/>
                <a:gd name="T62" fmla="*/ 48 w 219"/>
                <a:gd name="T63" fmla="*/ 4 h 38"/>
                <a:gd name="T64" fmla="*/ 0 w 219"/>
                <a:gd name="T65" fmla="*/ 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9"/>
                <a:gd name="T100" fmla="*/ 0 h 38"/>
                <a:gd name="T101" fmla="*/ 219 w 21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9" h="38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1" y="2"/>
                  </a:lnTo>
                  <a:lnTo>
                    <a:pt x="67" y="2"/>
                  </a:lnTo>
                  <a:lnTo>
                    <a:pt x="84" y="3"/>
                  </a:lnTo>
                  <a:lnTo>
                    <a:pt x="102" y="4"/>
                  </a:lnTo>
                  <a:lnTo>
                    <a:pt x="120" y="6"/>
                  </a:lnTo>
                  <a:lnTo>
                    <a:pt x="138" y="8"/>
                  </a:lnTo>
                  <a:lnTo>
                    <a:pt x="156" y="11"/>
                  </a:lnTo>
                  <a:lnTo>
                    <a:pt x="173" y="15"/>
                  </a:lnTo>
                  <a:lnTo>
                    <a:pt x="190" y="20"/>
                  </a:lnTo>
                  <a:lnTo>
                    <a:pt x="205" y="25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6" y="33"/>
                  </a:lnTo>
                  <a:lnTo>
                    <a:pt x="212" y="35"/>
                  </a:lnTo>
                  <a:lnTo>
                    <a:pt x="207" y="36"/>
                  </a:lnTo>
                  <a:lnTo>
                    <a:pt x="200" y="38"/>
                  </a:lnTo>
                  <a:lnTo>
                    <a:pt x="191" y="38"/>
                  </a:lnTo>
                  <a:lnTo>
                    <a:pt x="181" y="38"/>
                  </a:lnTo>
                  <a:lnTo>
                    <a:pt x="169" y="35"/>
                  </a:lnTo>
                  <a:lnTo>
                    <a:pt x="158" y="32"/>
                  </a:lnTo>
                  <a:lnTo>
                    <a:pt x="149" y="27"/>
                  </a:lnTo>
                  <a:lnTo>
                    <a:pt x="139" y="23"/>
                  </a:lnTo>
                  <a:lnTo>
                    <a:pt x="127" y="17"/>
                  </a:lnTo>
                  <a:lnTo>
                    <a:pt x="108" y="13"/>
                  </a:lnTo>
                  <a:lnTo>
                    <a:pt x="84" y="8"/>
                  </a:lnTo>
                  <a:lnTo>
                    <a:pt x="4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4" name="Freeform 18">
              <a:extLst>
                <a:ext uri="{FF2B5EF4-FFF2-40B4-BE49-F238E27FC236}">
                  <a16:creationId xmlns:a16="http://schemas.microsoft.com/office/drawing/2014/main" id="{7EB70B8B-F2CF-BC28-E3BD-C206BEAB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278"/>
              <a:ext cx="355" cy="114"/>
            </a:xfrm>
            <a:custGeom>
              <a:avLst/>
              <a:gdLst>
                <a:gd name="T0" fmla="*/ 281 w 355"/>
                <a:gd name="T1" fmla="*/ 0 h 114"/>
                <a:gd name="T2" fmla="*/ 282 w 355"/>
                <a:gd name="T3" fmla="*/ 5 h 114"/>
                <a:gd name="T4" fmla="*/ 285 w 355"/>
                <a:gd name="T5" fmla="*/ 16 h 114"/>
                <a:gd name="T6" fmla="*/ 291 w 355"/>
                <a:gd name="T7" fmla="*/ 30 h 114"/>
                <a:gd name="T8" fmla="*/ 299 w 355"/>
                <a:gd name="T9" fmla="*/ 42 h 114"/>
                <a:gd name="T10" fmla="*/ 304 w 355"/>
                <a:gd name="T11" fmla="*/ 46 h 114"/>
                <a:gd name="T12" fmla="*/ 312 w 355"/>
                <a:gd name="T13" fmla="*/ 50 h 114"/>
                <a:gd name="T14" fmla="*/ 321 w 355"/>
                <a:gd name="T15" fmla="*/ 54 h 114"/>
                <a:gd name="T16" fmla="*/ 331 w 355"/>
                <a:gd name="T17" fmla="*/ 61 h 114"/>
                <a:gd name="T18" fmla="*/ 340 w 355"/>
                <a:gd name="T19" fmla="*/ 69 h 114"/>
                <a:gd name="T20" fmla="*/ 347 w 355"/>
                <a:gd name="T21" fmla="*/ 80 h 114"/>
                <a:gd name="T22" fmla="*/ 353 w 355"/>
                <a:gd name="T23" fmla="*/ 95 h 114"/>
                <a:gd name="T24" fmla="*/ 355 w 355"/>
                <a:gd name="T25" fmla="*/ 114 h 114"/>
                <a:gd name="T26" fmla="*/ 354 w 355"/>
                <a:gd name="T27" fmla="*/ 112 h 114"/>
                <a:gd name="T28" fmla="*/ 349 w 355"/>
                <a:gd name="T29" fmla="*/ 106 h 114"/>
                <a:gd name="T30" fmla="*/ 344 w 355"/>
                <a:gd name="T31" fmla="*/ 97 h 114"/>
                <a:gd name="T32" fmla="*/ 335 w 355"/>
                <a:gd name="T33" fmla="*/ 87 h 114"/>
                <a:gd name="T34" fmla="*/ 323 w 355"/>
                <a:gd name="T35" fmla="*/ 78 h 114"/>
                <a:gd name="T36" fmla="*/ 311 w 355"/>
                <a:gd name="T37" fmla="*/ 70 h 114"/>
                <a:gd name="T38" fmla="*/ 295 w 355"/>
                <a:gd name="T39" fmla="*/ 65 h 114"/>
                <a:gd name="T40" fmla="*/ 278 w 355"/>
                <a:gd name="T41" fmla="*/ 64 h 114"/>
                <a:gd name="T42" fmla="*/ 269 w 355"/>
                <a:gd name="T43" fmla="*/ 65 h 114"/>
                <a:gd name="T44" fmla="*/ 259 w 355"/>
                <a:gd name="T45" fmla="*/ 67 h 114"/>
                <a:gd name="T46" fmla="*/ 250 w 355"/>
                <a:gd name="T47" fmla="*/ 69 h 114"/>
                <a:gd name="T48" fmla="*/ 240 w 355"/>
                <a:gd name="T49" fmla="*/ 70 h 114"/>
                <a:gd name="T50" fmla="*/ 229 w 355"/>
                <a:gd name="T51" fmla="*/ 72 h 114"/>
                <a:gd name="T52" fmla="*/ 216 w 355"/>
                <a:gd name="T53" fmla="*/ 74 h 114"/>
                <a:gd name="T54" fmla="*/ 204 w 355"/>
                <a:gd name="T55" fmla="*/ 77 h 114"/>
                <a:gd name="T56" fmla="*/ 189 w 355"/>
                <a:gd name="T57" fmla="*/ 78 h 114"/>
                <a:gd name="T58" fmla="*/ 173 w 355"/>
                <a:gd name="T59" fmla="*/ 80 h 114"/>
                <a:gd name="T60" fmla="*/ 155 w 355"/>
                <a:gd name="T61" fmla="*/ 81 h 114"/>
                <a:gd name="T62" fmla="*/ 136 w 355"/>
                <a:gd name="T63" fmla="*/ 82 h 114"/>
                <a:gd name="T64" fmla="*/ 114 w 355"/>
                <a:gd name="T65" fmla="*/ 83 h 114"/>
                <a:gd name="T66" fmla="*/ 90 w 355"/>
                <a:gd name="T67" fmla="*/ 83 h 114"/>
                <a:gd name="T68" fmla="*/ 63 w 355"/>
                <a:gd name="T69" fmla="*/ 82 h 114"/>
                <a:gd name="T70" fmla="*/ 32 w 355"/>
                <a:gd name="T71" fmla="*/ 81 h 114"/>
                <a:gd name="T72" fmla="*/ 0 w 355"/>
                <a:gd name="T73" fmla="*/ 79 h 114"/>
                <a:gd name="T74" fmla="*/ 2 w 355"/>
                <a:gd name="T75" fmla="*/ 79 h 114"/>
                <a:gd name="T76" fmla="*/ 10 w 355"/>
                <a:gd name="T77" fmla="*/ 79 h 114"/>
                <a:gd name="T78" fmla="*/ 22 w 355"/>
                <a:gd name="T79" fmla="*/ 78 h 114"/>
                <a:gd name="T80" fmla="*/ 38 w 355"/>
                <a:gd name="T81" fmla="*/ 78 h 114"/>
                <a:gd name="T82" fmla="*/ 56 w 355"/>
                <a:gd name="T83" fmla="*/ 77 h 114"/>
                <a:gd name="T84" fmla="*/ 78 w 355"/>
                <a:gd name="T85" fmla="*/ 76 h 114"/>
                <a:gd name="T86" fmla="*/ 100 w 355"/>
                <a:gd name="T87" fmla="*/ 74 h 114"/>
                <a:gd name="T88" fmla="*/ 124 w 355"/>
                <a:gd name="T89" fmla="*/ 72 h 114"/>
                <a:gd name="T90" fmla="*/ 147 w 355"/>
                <a:gd name="T91" fmla="*/ 70 h 114"/>
                <a:gd name="T92" fmla="*/ 172 w 355"/>
                <a:gd name="T93" fmla="*/ 68 h 114"/>
                <a:gd name="T94" fmla="*/ 195 w 355"/>
                <a:gd name="T95" fmla="*/ 64 h 114"/>
                <a:gd name="T96" fmla="*/ 216 w 355"/>
                <a:gd name="T97" fmla="*/ 61 h 114"/>
                <a:gd name="T98" fmla="*/ 237 w 355"/>
                <a:gd name="T99" fmla="*/ 56 h 114"/>
                <a:gd name="T100" fmla="*/ 253 w 355"/>
                <a:gd name="T101" fmla="*/ 51 h 114"/>
                <a:gd name="T102" fmla="*/ 267 w 355"/>
                <a:gd name="T103" fmla="*/ 46 h 114"/>
                <a:gd name="T104" fmla="*/ 276 w 355"/>
                <a:gd name="T105" fmla="*/ 40 h 114"/>
                <a:gd name="T106" fmla="*/ 275 w 355"/>
                <a:gd name="T107" fmla="*/ 35 h 114"/>
                <a:gd name="T108" fmla="*/ 274 w 355"/>
                <a:gd name="T109" fmla="*/ 25 h 114"/>
                <a:gd name="T110" fmla="*/ 274 w 355"/>
                <a:gd name="T111" fmla="*/ 12 h 114"/>
                <a:gd name="T112" fmla="*/ 281 w 355"/>
                <a:gd name="T113" fmla="*/ 0 h 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5"/>
                <a:gd name="T172" fmla="*/ 0 h 114"/>
                <a:gd name="T173" fmla="*/ 355 w 355"/>
                <a:gd name="T174" fmla="*/ 114 h 1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5" h="114">
                  <a:moveTo>
                    <a:pt x="281" y="0"/>
                  </a:moveTo>
                  <a:lnTo>
                    <a:pt x="282" y="5"/>
                  </a:lnTo>
                  <a:lnTo>
                    <a:pt x="285" y="16"/>
                  </a:lnTo>
                  <a:lnTo>
                    <a:pt x="291" y="30"/>
                  </a:lnTo>
                  <a:lnTo>
                    <a:pt x="299" y="42"/>
                  </a:lnTo>
                  <a:lnTo>
                    <a:pt x="304" y="46"/>
                  </a:lnTo>
                  <a:lnTo>
                    <a:pt x="312" y="50"/>
                  </a:lnTo>
                  <a:lnTo>
                    <a:pt x="321" y="54"/>
                  </a:lnTo>
                  <a:lnTo>
                    <a:pt x="331" y="61"/>
                  </a:lnTo>
                  <a:lnTo>
                    <a:pt x="340" y="69"/>
                  </a:lnTo>
                  <a:lnTo>
                    <a:pt x="347" y="80"/>
                  </a:lnTo>
                  <a:lnTo>
                    <a:pt x="353" y="95"/>
                  </a:lnTo>
                  <a:lnTo>
                    <a:pt x="355" y="114"/>
                  </a:lnTo>
                  <a:lnTo>
                    <a:pt x="354" y="112"/>
                  </a:lnTo>
                  <a:lnTo>
                    <a:pt x="349" y="106"/>
                  </a:lnTo>
                  <a:lnTo>
                    <a:pt x="344" y="97"/>
                  </a:lnTo>
                  <a:lnTo>
                    <a:pt x="335" y="87"/>
                  </a:lnTo>
                  <a:lnTo>
                    <a:pt x="323" y="78"/>
                  </a:lnTo>
                  <a:lnTo>
                    <a:pt x="311" y="70"/>
                  </a:lnTo>
                  <a:lnTo>
                    <a:pt x="295" y="65"/>
                  </a:lnTo>
                  <a:lnTo>
                    <a:pt x="278" y="64"/>
                  </a:lnTo>
                  <a:lnTo>
                    <a:pt x="269" y="65"/>
                  </a:lnTo>
                  <a:lnTo>
                    <a:pt x="259" y="67"/>
                  </a:lnTo>
                  <a:lnTo>
                    <a:pt x="250" y="69"/>
                  </a:lnTo>
                  <a:lnTo>
                    <a:pt x="240" y="70"/>
                  </a:lnTo>
                  <a:lnTo>
                    <a:pt x="229" y="72"/>
                  </a:lnTo>
                  <a:lnTo>
                    <a:pt x="216" y="74"/>
                  </a:lnTo>
                  <a:lnTo>
                    <a:pt x="204" y="77"/>
                  </a:lnTo>
                  <a:lnTo>
                    <a:pt x="189" y="78"/>
                  </a:lnTo>
                  <a:lnTo>
                    <a:pt x="173" y="80"/>
                  </a:lnTo>
                  <a:lnTo>
                    <a:pt x="155" y="81"/>
                  </a:lnTo>
                  <a:lnTo>
                    <a:pt x="136" y="82"/>
                  </a:lnTo>
                  <a:lnTo>
                    <a:pt x="114" y="83"/>
                  </a:lnTo>
                  <a:lnTo>
                    <a:pt x="90" y="83"/>
                  </a:lnTo>
                  <a:lnTo>
                    <a:pt x="63" y="82"/>
                  </a:lnTo>
                  <a:lnTo>
                    <a:pt x="32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10" y="79"/>
                  </a:lnTo>
                  <a:lnTo>
                    <a:pt x="22" y="78"/>
                  </a:lnTo>
                  <a:lnTo>
                    <a:pt x="38" y="78"/>
                  </a:lnTo>
                  <a:lnTo>
                    <a:pt x="56" y="77"/>
                  </a:lnTo>
                  <a:lnTo>
                    <a:pt x="78" y="76"/>
                  </a:lnTo>
                  <a:lnTo>
                    <a:pt x="100" y="74"/>
                  </a:lnTo>
                  <a:lnTo>
                    <a:pt x="124" y="72"/>
                  </a:lnTo>
                  <a:lnTo>
                    <a:pt x="147" y="70"/>
                  </a:lnTo>
                  <a:lnTo>
                    <a:pt x="172" y="68"/>
                  </a:lnTo>
                  <a:lnTo>
                    <a:pt x="195" y="64"/>
                  </a:lnTo>
                  <a:lnTo>
                    <a:pt x="216" y="61"/>
                  </a:lnTo>
                  <a:lnTo>
                    <a:pt x="237" y="56"/>
                  </a:lnTo>
                  <a:lnTo>
                    <a:pt x="253" y="51"/>
                  </a:lnTo>
                  <a:lnTo>
                    <a:pt x="267" y="46"/>
                  </a:lnTo>
                  <a:lnTo>
                    <a:pt x="276" y="40"/>
                  </a:lnTo>
                  <a:lnTo>
                    <a:pt x="275" y="35"/>
                  </a:lnTo>
                  <a:lnTo>
                    <a:pt x="274" y="25"/>
                  </a:lnTo>
                  <a:lnTo>
                    <a:pt x="274" y="1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5" name="Freeform 19">
              <a:extLst>
                <a:ext uri="{FF2B5EF4-FFF2-40B4-BE49-F238E27FC236}">
                  <a16:creationId xmlns:a16="http://schemas.microsoft.com/office/drawing/2014/main" id="{528663A3-1C9B-AD59-3B2B-F578ECBB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"/>
              <a:ext cx="881" cy="751"/>
            </a:xfrm>
            <a:custGeom>
              <a:avLst/>
              <a:gdLst>
                <a:gd name="T0" fmla="*/ 270 w 881"/>
                <a:gd name="T1" fmla="*/ 53 h 751"/>
                <a:gd name="T2" fmla="*/ 232 w 881"/>
                <a:gd name="T3" fmla="*/ 62 h 751"/>
                <a:gd name="T4" fmla="*/ 192 w 881"/>
                <a:gd name="T5" fmla="*/ 78 h 751"/>
                <a:gd name="T6" fmla="*/ 148 w 881"/>
                <a:gd name="T7" fmla="*/ 103 h 751"/>
                <a:gd name="T8" fmla="*/ 104 w 881"/>
                <a:gd name="T9" fmla="*/ 135 h 751"/>
                <a:gd name="T10" fmla="*/ 76 w 881"/>
                <a:gd name="T11" fmla="*/ 161 h 751"/>
                <a:gd name="T12" fmla="*/ 89 w 881"/>
                <a:gd name="T13" fmla="*/ 146 h 751"/>
                <a:gd name="T14" fmla="*/ 118 w 881"/>
                <a:gd name="T15" fmla="*/ 115 h 751"/>
                <a:gd name="T16" fmla="*/ 161 w 881"/>
                <a:gd name="T17" fmla="*/ 78 h 751"/>
                <a:gd name="T18" fmla="*/ 219 w 881"/>
                <a:gd name="T19" fmla="*/ 41 h 751"/>
                <a:gd name="T20" fmla="*/ 289 w 881"/>
                <a:gd name="T21" fmla="*/ 9 h 751"/>
                <a:gd name="T22" fmla="*/ 311 w 881"/>
                <a:gd name="T23" fmla="*/ 2 h 751"/>
                <a:gd name="T24" fmla="*/ 333 w 881"/>
                <a:gd name="T25" fmla="*/ 0 h 751"/>
                <a:gd name="T26" fmla="*/ 369 w 881"/>
                <a:gd name="T27" fmla="*/ 5 h 751"/>
                <a:gd name="T28" fmla="*/ 412 w 881"/>
                <a:gd name="T29" fmla="*/ 44 h 751"/>
                <a:gd name="T30" fmla="*/ 423 w 881"/>
                <a:gd name="T31" fmla="*/ 81 h 751"/>
                <a:gd name="T32" fmla="*/ 538 w 881"/>
                <a:gd name="T33" fmla="*/ 207 h 751"/>
                <a:gd name="T34" fmla="*/ 566 w 881"/>
                <a:gd name="T35" fmla="*/ 214 h 751"/>
                <a:gd name="T36" fmla="*/ 588 w 881"/>
                <a:gd name="T37" fmla="*/ 246 h 751"/>
                <a:gd name="T38" fmla="*/ 722 w 881"/>
                <a:gd name="T39" fmla="*/ 420 h 751"/>
                <a:gd name="T40" fmla="*/ 753 w 881"/>
                <a:gd name="T41" fmla="*/ 424 h 751"/>
                <a:gd name="T42" fmla="*/ 780 w 881"/>
                <a:gd name="T43" fmla="*/ 458 h 751"/>
                <a:gd name="T44" fmla="*/ 757 w 881"/>
                <a:gd name="T45" fmla="*/ 521 h 751"/>
                <a:gd name="T46" fmla="*/ 742 w 881"/>
                <a:gd name="T47" fmla="*/ 540 h 751"/>
                <a:gd name="T48" fmla="*/ 703 w 881"/>
                <a:gd name="T49" fmla="*/ 588 h 751"/>
                <a:gd name="T50" fmla="*/ 644 w 881"/>
                <a:gd name="T51" fmla="*/ 648 h 751"/>
                <a:gd name="T52" fmla="*/ 570 w 881"/>
                <a:gd name="T53" fmla="*/ 705 h 751"/>
                <a:gd name="T54" fmla="*/ 487 w 881"/>
                <a:gd name="T55" fmla="*/ 745 h 751"/>
                <a:gd name="T56" fmla="*/ 468 w 881"/>
                <a:gd name="T57" fmla="*/ 746 h 751"/>
                <a:gd name="T58" fmla="*/ 510 w 881"/>
                <a:gd name="T59" fmla="*/ 719 h 751"/>
                <a:gd name="T60" fmla="*/ 571 w 881"/>
                <a:gd name="T61" fmla="*/ 670 h 751"/>
                <a:gd name="T62" fmla="*/ 634 w 881"/>
                <a:gd name="T63" fmla="*/ 606 h 751"/>
                <a:gd name="T64" fmla="*/ 680 w 881"/>
                <a:gd name="T65" fmla="*/ 528 h 751"/>
                <a:gd name="T66" fmla="*/ 553 w 881"/>
                <a:gd name="T67" fmla="*/ 299 h 751"/>
                <a:gd name="T68" fmla="*/ 540 w 881"/>
                <a:gd name="T69" fmla="*/ 318 h 751"/>
                <a:gd name="T70" fmla="*/ 504 w 881"/>
                <a:gd name="T71" fmla="*/ 363 h 751"/>
                <a:gd name="T72" fmla="*/ 447 w 881"/>
                <a:gd name="T73" fmla="*/ 422 h 751"/>
                <a:gd name="T74" fmla="*/ 368 w 881"/>
                <a:gd name="T75" fmla="*/ 477 h 751"/>
                <a:gd name="T76" fmla="*/ 270 w 881"/>
                <a:gd name="T77" fmla="*/ 514 h 751"/>
                <a:gd name="T78" fmla="*/ 242 w 881"/>
                <a:gd name="T79" fmla="*/ 516 h 751"/>
                <a:gd name="T80" fmla="*/ 284 w 881"/>
                <a:gd name="T81" fmla="*/ 493 h 751"/>
                <a:gd name="T82" fmla="*/ 346 w 881"/>
                <a:gd name="T83" fmla="*/ 451 h 751"/>
                <a:gd name="T84" fmla="*/ 415 w 881"/>
                <a:gd name="T85" fmla="*/ 392 h 751"/>
                <a:gd name="T86" fmla="*/ 475 w 881"/>
                <a:gd name="T87" fmla="*/ 313 h 751"/>
                <a:gd name="T88" fmla="*/ 403 w 881"/>
                <a:gd name="T89" fmla="*/ 147 h 751"/>
                <a:gd name="T90" fmla="*/ 385 w 881"/>
                <a:gd name="T91" fmla="*/ 167 h 751"/>
                <a:gd name="T92" fmla="*/ 337 w 881"/>
                <a:gd name="T93" fmla="*/ 217 h 751"/>
                <a:gd name="T94" fmla="*/ 270 w 881"/>
                <a:gd name="T95" fmla="*/ 280 h 751"/>
                <a:gd name="T96" fmla="*/ 189 w 881"/>
                <a:gd name="T97" fmla="*/ 339 h 751"/>
                <a:gd name="T98" fmla="*/ 107 w 881"/>
                <a:gd name="T99" fmla="*/ 377 h 751"/>
                <a:gd name="T100" fmla="*/ 14 w 881"/>
                <a:gd name="T101" fmla="*/ 364 h 751"/>
                <a:gd name="T102" fmla="*/ 4 w 881"/>
                <a:gd name="T103" fmla="*/ 286 h 751"/>
                <a:gd name="T104" fmla="*/ 23 w 881"/>
                <a:gd name="T105" fmla="*/ 235 h 751"/>
                <a:gd name="T106" fmla="*/ 25 w 881"/>
                <a:gd name="T107" fmla="*/ 253 h 751"/>
                <a:gd name="T108" fmla="*/ 37 w 881"/>
                <a:gd name="T109" fmla="*/ 288 h 751"/>
                <a:gd name="T110" fmla="*/ 70 w 881"/>
                <a:gd name="T111" fmla="*/ 316 h 751"/>
                <a:gd name="T112" fmla="*/ 132 w 881"/>
                <a:gd name="T113" fmla="*/ 310 h 751"/>
                <a:gd name="T114" fmla="*/ 231 w 881"/>
                <a:gd name="T115" fmla="*/ 247 h 751"/>
                <a:gd name="T116" fmla="*/ 332 w 881"/>
                <a:gd name="T117" fmla="*/ 143 h 751"/>
                <a:gd name="T118" fmla="*/ 344 w 881"/>
                <a:gd name="T119" fmla="*/ 76 h 751"/>
                <a:gd name="T120" fmla="*/ 292 w 881"/>
                <a:gd name="T121" fmla="*/ 52 h 7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1"/>
                <a:gd name="T184" fmla="*/ 0 h 751"/>
                <a:gd name="T185" fmla="*/ 881 w 881"/>
                <a:gd name="T186" fmla="*/ 751 h 7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1" h="751">
                  <a:moveTo>
                    <a:pt x="292" y="52"/>
                  </a:moveTo>
                  <a:lnTo>
                    <a:pt x="282" y="52"/>
                  </a:lnTo>
                  <a:lnTo>
                    <a:pt x="270" y="53"/>
                  </a:lnTo>
                  <a:lnTo>
                    <a:pt x="258" y="55"/>
                  </a:lnTo>
                  <a:lnTo>
                    <a:pt x="246" y="59"/>
                  </a:lnTo>
                  <a:lnTo>
                    <a:pt x="232" y="62"/>
                  </a:lnTo>
                  <a:lnTo>
                    <a:pt x="220" y="67"/>
                  </a:lnTo>
                  <a:lnTo>
                    <a:pt x="205" y="72"/>
                  </a:lnTo>
                  <a:lnTo>
                    <a:pt x="192" y="78"/>
                  </a:lnTo>
                  <a:lnTo>
                    <a:pt x="177" y="86"/>
                  </a:lnTo>
                  <a:lnTo>
                    <a:pt x="162" y="94"/>
                  </a:lnTo>
                  <a:lnTo>
                    <a:pt x="148" y="103"/>
                  </a:lnTo>
                  <a:lnTo>
                    <a:pt x="133" y="113"/>
                  </a:lnTo>
                  <a:lnTo>
                    <a:pt x="118" y="124"/>
                  </a:lnTo>
                  <a:lnTo>
                    <a:pt x="104" y="135"/>
                  </a:lnTo>
                  <a:lnTo>
                    <a:pt x="89" y="149"/>
                  </a:lnTo>
                  <a:lnTo>
                    <a:pt x="74" y="163"/>
                  </a:lnTo>
                  <a:lnTo>
                    <a:pt x="76" y="161"/>
                  </a:lnTo>
                  <a:lnTo>
                    <a:pt x="78" y="158"/>
                  </a:lnTo>
                  <a:lnTo>
                    <a:pt x="82" y="152"/>
                  </a:lnTo>
                  <a:lnTo>
                    <a:pt x="89" y="146"/>
                  </a:lnTo>
                  <a:lnTo>
                    <a:pt x="97" y="137"/>
                  </a:lnTo>
                  <a:lnTo>
                    <a:pt x="106" y="126"/>
                  </a:lnTo>
                  <a:lnTo>
                    <a:pt x="118" y="115"/>
                  </a:lnTo>
                  <a:lnTo>
                    <a:pt x="131" y="103"/>
                  </a:lnTo>
                  <a:lnTo>
                    <a:pt x="145" y="90"/>
                  </a:lnTo>
                  <a:lnTo>
                    <a:pt x="161" y="78"/>
                  </a:lnTo>
                  <a:lnTo>
                    <a:pt x="179" y="66"/>
                  </a:lnTo>
                  <a:lnTo>
                    <a:pt x="198" y="53"/>
                  </a:lnTo>
                  <a:lnTo>
                    <a:pt x="219" y="41"/>
                  </a:lnTo>
                  <a:lnTo>
                    <a:pt x="240" y="29"/>
                  </a:lnTo>
                  <a:lnTo>
                    <a:pt x="264" y="18"/>
                  </a:lnTo>
                  <a:lnTo>
                    <a:pt x="289" y="9"/>
                  </a:lnTo>
                  <a:lnTo>
                    <a:pt x="297" y="7"/>
                  </a:lnTo>
                  <a:lnTo>
                    <a:pt x="304" y="5"/>
                  </a:lnTo>
                  <a:lnTo>
                    <a:pt x="311" y="2"/>
                  </a:lnTo>
                  <a:lnTo>
                    <a:pt x="319" y="1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69" y="5"/>
                  </a:lnTo>
                  <a:lnTo>
                    <a:pt x="388" y="15"/>
                  </a:lnTo>
                  <a:lnTo>
                    <a:pt x="401" y="28"/>
                  </a:lnTo>
                  <a:lnTo>
                    <a:pt x="412" y="44"/>
                  </a:lnTo>
                  <a:lnTo>
                    <a:pt x="417" y="59"/>
                  </a:lnTo>
                  <a:lnTo>
                    <a:pt x="421" y="72"/>
                  </a:lnTo>
                  <a:lnTo>
                    <a:pt x="423" y="81"/>
                  </a:lnTo>
                  <a:lnTo>
                    <a:pt x="423" y="8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6" y="208"/>
                  </a:lnTo>
                  <a:lnTo>
                    <a:pt x="555" y="210"/>
                  </a:lnTo>
                  <a:lnTo>
                    <a:pt x="566" y="214"/>
                  </a:lnTo>
                  <a:lnTo>
                    <a:pt x="576" y="221"/>
                  </a:lnTo>
                  <a:lnTo>
                    <a:pt x="584" y="231"/>
                  </a:lnTo>
                  <a:lnTo>
                    <a:pt x="588" y="246"/>
                  </a:lnTo>
                  <a:lnTo>
                    <a:pt x="586" y="265"/>
                  </a:lnTo>
                  <a:lnTo>
                    <a:pt x="718" y="420"/>
                  </a:lnTo>
                  <a:lnTo>
                    <a:pt x="722" y="420"/>
                  </a:lnTo>
                  <a:lnTo>
                    <a:pt x="730" y="420"/>
                  </a:lnTo>
                  <a:lnTo>
                    <a:pt x="741" y="421"/>
                  </a:lnTo>
                  <a:lnTo>
                    <a:pt x="753" y="424"/>
                  </a:lnTo>
                  <a:lnTo>
                    <a:pt x="765" y="432"/>
                  </a:lnTo>
                  <a:lnTo>
                    <a:pt x="775" y="442"/>
                  </a:lnTo>
                  <a:lnTo>
                    <a:pt x="780" y="458"/>
                  </a:lnTo>
                  <a:lnTo>
                    <a:pt x="779" y="481"/>
                  </a:lnTo>
                  <a:lnTo>
                    <a:pt x="881" y="628"/>
                  </a:lnTo>
                  <a:lnTo>
                    <a:pt x="757" y="521"/>
                  </a:lnTo>
                  <a:lnTo>
                    <a:pt x="756" y="524"/>
                  </a:lnTo>
                  <a:lnTo>
                    <a:pt x="750" y="530"/>
                  </a:lnTo>
                  <a:lnTo>
                    <a:pt x="742" y="540"/>
                  </a:lnTo>
                  <a:lnTo>
                    <a:pt x="732" y="554"/>
                  </a:lnTo>
                  <a:lnTo>
                    <a:pt x="718" y="570"/>
                  </a:lnTo>
                  <a:lnTo>
                    <a:pt x="703" y="588"/>
                  </a:lnTo>
                  <a:lnTo>
                    <a:pt x="685" y="607"/>
                  </a:lnTo>
                  <a:lnTo>
                    <a:pt x="665" y="627"/>
                  </a:lnTo>
                  <a:lnTo>
                    <a:pt x="644" y="648"/>
                  </a:lnTo>
                  <a:lnTo>
                    <a:pt x="620" y="668"/>
                  </a:lnTo>
                  <a:lnTo>
                    <a:pt x="595" y="687"/>
                  </a:lnTo>
                  <a:lnTo>
                    <a:pt x="570" y="705"/>
                  </a:lnTo>
                  <a:lnTo>
                    <a:pt x="542" y="721"/>
                  </a:lnTo>
                  <a:lnTo>
                    <a:pt x="515" y="734"/>
                  </a:lnTo>
                  <a:lnTo>
                    <a:pt x="487" y="745"/>
                  </a:lnTo>
                  <a:lnTo>
                    <a:pt x="458" y="751"/>
                  </a:lnTo>
                  <a:lnTo>
                    <a:pt x="460" y="750"/>
                  </a:lnTo>
                  <a:lnTo>
                    <a:pt x="468" y="746"/>
                  </a:lnTo>
                  <a:lnTo>
                    <a:pt x="478" y="739"/>
                  </a:lnTo>
                  <a:lnTo>
                    <a:pt x="493" y="730"/>
                  </a:lnTo>
                  <a:lnTo>
                    <a:pt x="510" y="719"/>
                  </a:lnTo>
                  <a:lnTo>
                    <a:pt x="529" y="704"/>
                  </a:lnTo>
                  <a:lnTo>
                    <a:pt x="549" y="688"/>
                  </a:lnTo>
                  <a:lnTo>
                    <a:pt x="571" y="670"/>
                  </a:lnTo>
                  <a:lnTo>
                    <a:pt x="592" y="651"/>
                  </a:lnTo>
                  <a:lnTo>
                    <a:pt x="613" y="630"/>
                  </a:lnTo>
                  <a:lnTo>
                    <a:pt x="634" y="606"/>
                  </a:lnTo>
                  <a:lnTo>
                    <a:pt x="652" y="581"/>
                  </a:lnTo>
                  <a:lnTo>
                    <a:pt x="668" y="555"/>
                  </a:lnTo>
                  <a:lnTo>
                    <a:pt x="680" y="528"/>
                  </a:lnTo>
                  <a:lnTo>
                    <a:pt x="689" y="500"/>
                  </a:lnTo>
                  <a:lnTo>
                    <a:pt x="694" y="471"/>
                  </a:lnTo>
                  <a:lnTo>
                    <a:pt x="553" y="299"/>
                  </a:lnTo>
                  <a:lnTo>
                    <a:pt x="551" y="301"/>
                  </a:lnTo>
                  <a:lnTo>
                    <a:pt x="547" y="308"/>
                  </a:lnTo>
                  <a:lnTo>
                    <a:pt x="540" y="318"/>
                  </a:lnTo>
                  <a:lnTo>
                    <a:pt x="531" y="331"/>
                  </a:lnTo>
                  <a:lnTo>
                    <a:pt x="519" y="346"/>
                  </a:lnTo>
                  <a:lnTo>
                    <a:pt x="504" y="363"/>
                  </a:lnTo>
                  <a:lnTo>
                    <a:pt x="487" y="383"/>
                  </a:lnTo>
                  <a:lnTo>
                    <a:pt x="468" y="402"/>
                  </a:lnTo>
                  <a:lnTo>
                    <a:pt x="447" y="422"/>
                  </a:lnTo>
                  <a:lnTo>
                    <a:pt x="422" y="441"/>
                  </a:lnTo>
                  <a:lnTo>
                    <a:pt x="396" y="460"/>
                  </a:lnTo>
                  <a:lnTo>
                    <a:pt x="368" y="477"/>
                  </a:lnTo>
                  <a:lnTo>
                    <a:pt x="337" y="492"/>
                  </a:lnTo>
                  <a:lnTo>
                    <a:pt x="304" y="504"/>
                  </a:lnTo>
                  <a:lnTo>
                    <a:pt x="270" y="514"/>
                  </a:lnTo>
                  <a:lnTo>
                    <a:pt x="233" y="520"/>
                  </a:lnTo>
                  <a:lnTo>
                    <a:pt x="236" y="519"/>
                  </a:lnTo>
                  <a:lnTo>
                    <a:pt x="242" y="516"/>
                  </a:lnTo>
                  <a:lnTo>
                    <a:pt x="254" y="510"/>
                  </a:lnTo>
                  <a:lnTo>
                    <a:pt x="267" y="503"/>
                  </a:lnTo>
                  <a:lnTo>
                    <a:pt x="284" y="493"/>
                  </a:lnTo>
                  <a:lnTo>
                    <a:pt x="303" y="482"/>
                  </a:lnTo>
                  <a:lnTo>
                    <a:pt x="324" y="468"/>
                  </a:lnTo>
                  <a:lnTo>
                    <a:pt x="346" y="451"/>
                  </a:lnTo>
                  <a:lnTo>
                    <a:pt x="369" y="433"/>
                  </a:lnTo>
                  <a:lnTo>
                    <a:pt x="392" y="414"/>
                  </a:lnTo>
                  <a:lnTo>
                    <a:pt x="415" y="392"/>
                  </a:lnTo>
                  <a:lnTo>
                    <a:pt x="436" y="368"/>
                  </a:lnTo>
                  <a:lnTo>
                    <a:pt x="457" y="341"/>
                  </a:lnTo>
                  <a:lnTo>
                    <a:pt x="475" y="313"/>
                  </a:lnTo>
                  <a:lnTo>
                    <a:pt x="491" y="283"/>
                  </a:lnTo>
                  <a:lnTo>
                    <a:pt x="503" y="251"/>
                  </a:lnTo>
                  <a:lnTo>
                    <a:pt x="403" y="147"/>
                  </a:lnTo>
                  <a:lnTo>
                    <a:pt x="400" y="149"/>
                  </a:lnTo>
                  <a:lnTo>
                    <a:pt x="395" y="156"/>
                  </a:lnTo>
                  <a:lnTo>
                    <a:pt x="385" y="167"/>
                  </a:lnTo>
                  <a:lnTo>
                    <a:pt x="372" y="182"/>
                  </a:lnTo>
                  <a:lnTo>
                    <a:pt x="356" y="199"/>
                  </a:lnTo>
                  <a:lnTo>
                    <a:pt x="337" y="217"/>
                  </a:lnTo>
                  <a:lnTo>
                    <a:pt x="317" y="237"/>
                  </a:lnTo>
                  <a:lnTo>
                    <a:pt x="294" y="258"/>
                  </a:lnTo>
                  <a:lnTo>
                    <a:pt x="270" y="280"/>
                  </a:lnTo>
                  <a:lnTo>
                    <a:pt x="244" y="300"/>
                  </a:lnTo>
                  <a:lnTo>
                    <a:pt x="218" y="320"/>
                  </a:lnTo>
                  <a:lnTo>
                    <a:pt x="189" y="339"/>
                  </a:lnTo>
                  <a:lnTo>
                    <a:pt x="162" y="354"/>
                  </a:lnTo>
                  <a:lnTo>
                    <a:pt x="135" y="367"/>
                  </a:lnTo>
                  <a:lnTo>
                    <a:pt x="107" y="377"/>
                  </a:lnTo>
                  <a:lnTo>
                    <a:pt x="81" y="381"/>
                  </a:lnTo>
                  <a:lnTo>
                    <a:pt x="39" y="379"/>
                  </a:lnTo>
                  <a:lnTo>
                    <a:pt x="14" y="364"/>
                  </a:lnTo>
                  <a:lnTo>
                    <a:pt x="2" y="342"/>
                  </a:lnTo>
                  <a:lnTo>
                    <a:pt x="0" y="314"/>
                  </a:lnTo>
                  <a:lnTo>
                    <a:pt x="4" y="286"/>
                  </a:lnTo>
                  <a:lnTo>
                    <a:pt x="12" y="260"/>
                  </a:lnTo>
                  <a:lnTo>
                    <a:pt x="19" y="242"/>
                  </a:lnTo>
                  <a:lnTo>
                    <a:pt x="23" y="235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53"/>
                  </a:lnTo>
                  <a:lnTo>
                    <a:pt x="27" y="263"/>
                  </a:lnTo>
                  <a:lnTo>
                    <a:pt x="32" y="275"/>
                  </a:lnTo>
                  <a:lnTo>
                    <a:pt x="37" y="288"/>
                  </a:lnTo>
                  <a:lnTo>
                    <a:pt x="45" y="299"/>
                  </a:lnTo>
                  <a:lnTo>
                    <a:pt x="56" y="309"/>
                  </a:lnTo>
                  <a:lnTo>
                    <a:pt x="70" y="316"/>
                  </a:lnTo>
                  <a:lnTo>
                    <a:pt x="87" y="319"/>
                  </a:lnTo>
                  <a:lnTo>
                    <a:pt x="107" y="318"/>
                  </a:lnTo>
                  <a:lnTo>
                    <a:pt x="132" y="310"/>
                  </a:lnTo>
                  <a:lnTo>
                    <a:pt x="160" y="298"/>
                  </a:lnTo>
                  <a:lnTo>
                    <a:pt x="193" y="276"/>
                  </a:lnTo>
                  <a:lnTo>
                    <a:pt x="231" y="247"/>
                  </a:lnTo>
                  <a:lnTo>
                    <a:pt x="275" y="209"/>
                  </a:lnTo>
                  <a:lnTo>
                    <a:pt x="309" y="174"/>
                  </a:lnTo>
                  <a:lnTo>
                    <a:pt x="332" y="143"/>
                  </a:lnTo>
                  <a:lnTo>
                    <a:pt x="344" y="116"/>
                  </a:lnTo>
                  <a:lnTo>
                    <a:pt x="348" y="94"/>
                  </a:lnTo>
                  <a:lnTo>
                    <a:pt x="344" y="76"/>
                  </a:lnTo>
                  <a:lnTo>
                    <a:pt x="333" y="63"/>
                  </a:lnTo>
                  <a:lnTo>
                    <a:pt x="315" y="55"/>
                  </a:lnTo>
                  <a:lnTo>
                    <a:pt x="292" y="52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6" name="Freeform 20">
              <a:extLst>
                <a:ext uri="{FF2B5EF4-FFF2-40B4-BE49-F238E27FC236}">
                  <a16:creationId xmlns:a16="http://schemas.microsoft.com/office/drawing/2014/main" id="{1D9A2C7E-530D-88E2-D63E-BE27A916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638"/>
              <a:ext cx="404" cy="368"/>
            </a:xfrm>
            <a:custGeom>
              <a:avLst/>
              <a:gdLst>
                <a:gd name="T0" fmla="*/ 337 w 404"/>
                <a:gd name="T1" fmla="*/ 0 h 368"/>
                <a:gd name="T2" fmla="*/ 341 w 404"/>
                <a:gd name="T3" fmla="*/ 0 h 368"/>
                <a:gd name="T4" fmla="*/ 350 w 404"/>
                <a:gd name="T5" fmla="*/ 0 h 368"/>
                <a:gd name="T6" fmla="*/ 362 w 404"/>
                <a:gd name="T7" fmla="*/ 3 h 368"/>
                <a:gd name="T8" fmla="*/ 377 w 404"/>
                <a:gd name="T9" fmla="*/ 7 h 368"/>
                <a:gd name="T10" fmla="*/ 389 w 404"/>
                <a:gd name="T11" fmla="*/ 16 h 368"/>
                <a:gd name="T12" fmla="*/ 399 w 404"/>
                <a:gd name="T13" fmla="*/ 30 h 368"/>
                <a:gd name="T14" fmla="*/ 404 w 404"/>
                <a:gd name="T15" fmla="*/ 49 h 368"/>
                <a:gd name="T16" fmla="*/ 402 w 404"/>
                <a:gd name="T17" fmla="*/ 75 h 368"/>
                <a:gd name="T18" fmla="*/ 397 w 404"/>
                <a:gd name="T19" fmla="*/ 92 h 368"/>
                <a:gd name="T20" fmla="*/ 389 w 404"/>
                <a:gd name="T21" fmla="*/ 111 h 368"/>
                <a:gd name="T22" fmla="*/ 378 w 404"/>
                <a:gd name="T23" fmla="*/ 134 h 368"/>
                <a:gd name="T24" fmla="*/ 364 w 404"/>
                <a:gd name="T25" fmla="*/ 157 h 368"/>
                <a:gd name="T26" fmla="*/ 347 w 404"/>
                <a:gd name="T27" fmla="*/ 182 h 368"/>
                <a:gd name="T28" fmla="*/ 329 w 404"/>
                <a:gd name="T29" fmla="*/ 208 h 368"/>
                <a:gd name="T30" fmla="*/ 308 w 404"/>
                <a:gd name="T31" fmla="*/ 234 h 368"/>
                <a:gd name="T32" fmla="*/ 285 w 404"/>
                <a:gd name="T33" fmla="*/ 259 h 368"/>
                <a:gd name="T34" fmla="*/ 260 w 404"/>
                <a:gd name="T35" fmla="*/ 282 h 368"/>
                <a:gd name="T36" fmla="*/ 234 w 404"/>
                <a:gd name="T37" fmla="*/ 305 h 368"/>
                <a:gd name="T38" fmla="*/ 205 w 404"/>
                <a:gd name="T39" fmla="*/ 325 h 368"/>
                <a:gd name="T40" fmla="*/ 176 w 404"/>
                <a:gd name="T41" fmla="*/ 342 h 368"/>
                <a:gd name="T42" fmla="*/ 144 w 404"/>
                <a:gd name="T43" fmla="*/ 355 h 368"/>
                <a:gd name="T44" fmla="*/ 113 w 404"/>
                <a:gd name="T45" fmla="*/ 364 h 368"/>
                <a:gd name="T46" fmla="*/ 80 w 404"/>
                <a:gd name="T47" fmla="*/ 368 h 368"/>
                <a:gd name="T48" fmla="*/ 47 w 404"/>
                <a:gd name="T49" fmla="*/ 367 h 368"/>
                <a:gd name="T50" fmla="*/ 44 w 404"/>
                <a:gd name="T51" fmla="*/ 366 h 368"/>
                <a:gd name="T52" fmla="*/ 37 w 404"/>
                <a:gd name="T53" fmla="*/ 364 h 368"/>
                <a:gd name="T54" fmla="*/ 27 w 404"/>
                <a:gd name="T55" fmla="*/ 358 h 368"/>
                <a:gd name="T56" fmla="*/ 17 w 404"/>
                <a:gd name="T57" fmla="*/ 351 h 368"/>
                <a:gd name="T58" fmla="*/ 8 w 404"/>
                <a:gd name="T59" fmla="*/ 342 h 368"/>
                <a:gd name="T60" fmla="*/ 1 w 404"/>
                <a:gd name="T61" fmla="*/ 331 h 368"/>
                <a:gd name="T62" fmla="*/ 0 w 404"/>
                <a:gd name="T63" fmla="*/ 316 h 368"/>
                <a:gd name="T64" fmla="*/ 6 w 404"/>
                <a:gd name="T65" fmla="*/ 299 h 368"/>
                <a:gd name="T66" fmla="*/ 8 w 404"/>
                <a:gd name="T67" fmla="*/ 303 h 368"/>
                <a:gd name="T68" fmla="*/ 13 w 404"/>
                <a:gd name="T69" fmla="*/ 310 h 368"/>
                <a:gd name="T70" fmla="*/ 23 w 404"/>
                <a:gd name="T71" fmla="*/ 320 h 368"/>
                <a:gd name="T72" fmla="*/ 36 w 404"/>
                <a:gd name="T73" fmla="*/ 330 h 368"/>
                <a:gd name="T74" fmla="*/ 54 w 404"/>
                <a:gd name="T75" fmla="*/ 338 h 368"/>
                <a:gd name="T76" fmla="*/ 78 w 404"/>
                <a:gd name="T77" fmla="*/ 341 h 368"/>
                <a:gd name="T78" fmla="*/ 106 w 404"/>
                <a:gd name="T79" fmla="*/ 338 h 368"/>
                <a:gd name="T80" fmla="*/ 139 w 404"/>
                <a:gd name="T81" fmla="*/ 326 h 368"/>
                <a:gd name="T82" fmla="*/ 168 w 404"/>
                <a:gd name="T83" fmla="*/ 312 h 368"/>
                <a:gd name="T84" fmla="*/ 195 w 404"/>
                <a:gd name="T85" fmla="*/ 294 h 368"/>
                <a:gd name="T86" fmla="*/ 219 w 404"/>
                <a:gd name="T87" fmla="*/ 275 h 368"/>
                <a:gd name="T88" fmla="*/ 241 w 404"/>
                <a:gd name="T89" fmla="*/ 254 h 368"/>
                <a:gd name="T90" fmla="*/ 261 w 404"/>
                <a:gd name="T91" fmla="*/ 232 h 368"/>
                <a:gd name="T92" fmla="*/ 278 w 404"/>
                <a:gd name="T93" fmla="*/ 209 h 368"/>
                <a:gd name="T94" fmla="*/ 293 w 404"/>
                <a:gd name="T95" fmla="*/ 185 h 368"/>
                <a:gd name="T96" fmla="*/ 306 w 404"/>
                <a:gd name="T97" fmla="*/ 162 h 368"/>
                <a:gd name="T98" fmla="*/ 317 w 404"/>
                <a:gd name="T99" fmla="*/ 138 h 368"/>
                <a:gd name="T100" fmla="*/ 325 w 404"/>
                <a:gd name="T101" fmla="*/ 116 h 368"/>
                <a:gd name="T102" fmla="*/ 332 w 404"/>
                <a:gd name="T103" fmla="*/ 93 h 368"/>
                <a:gd name="T104" fmla="*/ 337 w 404"/>
                <a:gd name="T105" fmla="*/ 70 h 368"/>
                <a:gd name="T106" fmla="*/ 340 w 404"/>
                <a:gd name="T107" fmla="*/ 50 h 368"/>
                <a:gd name="T108" fmla="*/ 341 w 404"/>
                <a:gd name="T109" fmla="*/ 32 h 368"/>
                <a:gd name="T110" fmla="*/ 340 w 404"/>
                <a:gd name="T111" fmla="*/ 15 h 368"/>
                <a:gd name="T112" fmla="*/ 337 w 404"/>
                <a:gd name="T113" fmla="*/ 0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368"/>
                <a:gd name="T173" fmla="*/ 404 w 404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368">
                  <a:moveTo>
                    <a:pt x="337" y="0"/>
                  </a:moveTo>
                  <a:lnTo>
                    <a:pt x="341" y="0"/>
                  </a:lnTo>
                  <a:lnTo>
                    <a:pt x="350" y="0"/>
                  </a:lnTo>
                  <a:lnTo>
                    <a:pt x="362" y="3"/>
                  </a:lnTo>
                  <a:lnTo>
                    <a:pt x="377" y="7"/>
                  </a:lnTo>
                  <a:lnTo>
                    <a:pt x="389" y="16"/>
                  </a:lnTo>
                  <a:lnTo>
                    <a:pt x="399" y="30"/>
                  </a:lnTo>
                  <a:lnTo>
                    <a:pt x="404" y="49"/>
                  </a:lnTo>
                  <a:lnTo>
                    <a:pt x="402" y="75"/>
                  </a:lnTo>
                  <a:lnTo>
                    <a:pt x="397" y="92"/>
                  </a:lnTo>
                  <a:lnTo>
                    <a:pt x="389" y="111"/>
                  </a:lnTo>
                  <a:lnTo>
                    <a:pt x="378" y="134"/>
                  </a:lnTo>
                  <a:lnTo>
                    <a:pt x="364" y="157"/>
                  </a:lnTo>
                  <a:lnTo>
                    <a:pt x="347" y="182"/>
                  </a:lnTo>
                  <a:lnTo>
                    <a:pt x="329" y="208"/>
                  </a:lnTo>
                  <a:lnTo>
                    <a:pt x="308" y="234"/>
                  </a:lnTo>
                  <a:lnTo>
                    <a:pt x="285" y="259"/>
                  </a:lnTo>
                  <a:lnTo>
                    <a:pt x="260" y="282"/>
                  </a:lnTo>
                  <a:lnTo>
                    <a:pt x="234" y="305"/>
                  </a:lnTo>
                  <a:lnTo>
                    <a:pt x="205" y="325"/>
                  </a:lnTo>
                  <a:lnTo>
                    <a:pt x="176" y="342"/>
                  </a:lnTo>
                  <a:lnTo>
                    <a:pt x="144" y="355"/>
                  </a:lnTo>
                  <a:lnTo>
                    <a:pt x="113" y="364"/>
                  </a:lnTo>
                  <a:lnTo>
                    <a:pt x="80" y="368"/>
                  </a:lnTo>
                  <a:lnTo>
                    <a:pt x="47" y="367"/>
                  </a:lnTo>
                  <a:lnTo>
                    <a:pt x="44" y="366"/>
                  </a:lnTo>
                  <a:lnTo>
                    <a:pt x="37" y="364"/>
                  </a:lnTo>
                  <a:lnTo>
                    <a:pt x="27" y="358"/>
                  </a:lnTo>
                  <a:lnTo>
                    <a:pt x="17" y="351"/>
                  </a:lnTo>
                  <a:lnTo>
                    <a:pt x="8" y="342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6" y="299"/>
                  </a:lnTo>
                  <a:lnTo>
                    <a:pt x="8" y="303"/>
                  </a:lnTo>
                  <a:lnTo>
                    <a:pt x="13" y="310"/>
                  </a:lnTo>
                  <a:lnTo>
                    <a:pt x="23" y="320"/>
                  </a:lnTo>
                  <a:lnTo>
                    <a:pt x="36" y="330"/>
                  </a:lnTo>
                  <a:lnTo>
                    <a:pt x="54" y="338"/>
                  </a:lnTo>
                  <a:lnTo>
                    <a:pt x="78" y="341"/>
                  </a:lnTo>
                  <a:lnTo>
                    <a:pt x="106" y="338"/>
                  </a:lnTo>
                  <a:lnTo>
                    <a:pt x="139" y="326"/>
                  </a:lnTo>
                  <a:lnTo>
                    <a:pt x="168" y="312"/>
                  </a:lnTo>
                  <a:lnTo>
                    <a:pt x="195" y="294"/>
                  </a:lnTo>
                  <a:lnTo>
                    <a:pt x="219" y="275"/>
                  </a:lnTo>
                  <a:lnTo>
                    <a:pt x="241" y="254"/>
                  </a:lnTo>
                  <a:lnTo>
                    <a:pt x="261" y="232"/>
                  </a:lnTo>
                  <a:lnTo>
                    <a:pt x="278" y="209"/>
                  </a:lnTo>
                  <a:lnTo>
                    <a:pt x="293" y="185"/>
                  </a:lnTo>
                  <a:lnTo>
                    <a:pt x="306" y="162"/>
                  </a:lnTo>
                  <a:lnTo>
                    <a:pt x="317" y="138"/>
                  </a:lnTo>
                  <a:lnTo>
                    <a:pt x="325" y="116"/>
                  </a:lnTo>
                  <a:lnTo>
                    <a:pt x="332" y="93"/>
                  </a:lnTo>
                  <a:lnTo>
                    <a:pt x="337" y="70"/>
                  </a:lnTo>
                  <a:lnTo>
                    <a:pt x="340" y="50"/>
                  </a:lnTo>
                  <a:lnTo>
                    <a:pt x="341" y="32"/>
                  </a:lnTo>
                  <a:lnTo>
                    <a:pt x="340" y="1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7" name="Freeform 21">
              <a:extLst>
                <a:ext uri="{FF2B5EF4-FFF2-40B4-BE49-F238E27FC236}">
                  <a16:creationId xmlns:a16="http://schemas.microsoft.com/office/drawing/2014/main" id="{7CFD2458-1824-CB39-4D75-05AE51F0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461"/>
              <a:ext cx="643" cy="463"/>
            </a:xfrm>
            <a:custGeom>
              <a:avLst/>
              <a:gdLst>
                <a:gd name="T0" fmla="*/ 643 w 643"/>
                <a:gd name="T1" fmla="*/ 321 h 463"/>
                <a:gd name="T2" fmla="*/ 642 w 643"/>
                <a:gd name="T3" fmla="*/ 323 h 463"/>
                <a:gd name="T4" fmla="*/ 640 w 643"/>
                <a:gd name="T5" fmla="*/ 327 h 463"/>
                <a:gd name="T6" fmla="*/ 634 w 643"/>
                <a:gd name="T7" fmla="*/ 335 h 463"/>
                <a:gd name="T8" fmla="*/ 627 w 643"/>
                <a:gd name="T9" fmla="*/ 346 h 463"/>
                <a:gd name="T10" fmla="*/ 620 w 643"/>
                <a:gd name="T11" fmla="*/ 357 h 463"/>
                <a:gd name="T12" fmla="*/ 609 w 643"/>
                <a:gd name="T13" fmla="*/ 370 h 463"/>
                <a:gd name="T14" fmla="*/ 597 w 643"/>
                <a:gd name="T15" fmla="*/ 384 h 463"/>
                <a:gd name="T16" fmla="*/ 583 w 643"/>
                <a:gd name="T17" fmla="*/ 397 h 463"/>
                <a:gd name="T18" fmla="*/ 569 w 643"/>
                <a:gd name="T19" fmla="*/ 411 h 463"/>
                <a:gd name="T20" fmla="*/ 552 w 643"/>
                <a:gd name="T21" fmla="*/ 424 h 463"/>
                <a:gd name="T22" fmla="*/ 534 w 643"/>
                <a:gd name="T23" fmla="*/ 437 h 463"/>
                <a:gd name="T24" fmla="*/ 514 w 643"/>
                <a:gd name="T25" fmla="*/ 447 h 463"/>
                <a:gd name="T26" fmla="*/ 492 w 643"/>
                <a:gd name="T27" fmla="*/ 455 h 463"/>
                <a:gd name="T28" fmla="*/ 470 w 643"/>
                <a:gd name="T29" fmla="*/ 461 h 463"/>
                <a:gd name="T30" fmla="*/ 446 w 643"/>
                <a:gd name="T31" fmla="*/ 463 h 463"/>
                <a:gd name="T32" fmla="*/ 421 w 643"/>
                <a:gd name="T33" fmla="*/ 462 h 463"/>
                <a:gd name="T34" fmla="*/ 0 w 643"/>
                <a:gd name="T35" fmla="*/ 0 h 463"/>
                <a:gd name="T36" fmla="*/ 5 w 643"/>
                <a:gd name="T37" fmla="*/ 4 h 463"/>
                <a:gd name="T38" fmla="*/ 16 w 643"/>
                <a:gd name="T39" fmla="*/ 15 h 463"/>
                <a:gd name="T40" fmla="*/ 34 w 643"/>
                <a:gd name="T41" fmla="*/ 33 h 463"/>
                <a:gd name="T42" fmla="*/ 57 w 643"/>
                <a:gd name="T43" fmla="*/ 56 h 463"/>
                <a:gd name="T44" fmla="*/ 85 w 643"/>
                <a:gd name="T45" fmla="*/ 83 h 463"/>
                <a:gd name="T46" fmla="*/ 115 w 643"/>
                <a:gd name="T47" fmla="*/ 112 h 463"/>
                <a:gd name="T48" fmla="*/ 149 w 643"/>
                <a:gd name="T49" fmla="*/ 145 h 463"/>
                <a:gd name="T50" fmla="*/ 184 w 643"/>
                <a:gd name="T51" fmla="*/ 179 h 463"/>
                <a:gd name="T52" fmla="*/ 220 w 643"/>
                <a:gd name="T53" fmla="*/ 212 h 463"/>
                <a:gd name="T54" fmla="*/ 255 w 643"/>
                <a:gd name="T55" fmla="*/ 245 h 463"/>
                <a:gd name="T56" fmla="*/ 289 w 643"/>
                <a:gd name="T57" fmla="*/ 277 h 463"/>
                <a:gd name="T58" fmla="*/ 321 w 643"/>
                <a:gd name="T59" fmla="*/ 305 h 463"/>
                <a:gd name="T60" fmla="*/ 349 w 643"/>
                <a:gd name="T61" fmla="*/ 331 h 463"/>
                <a:gd name="T62" fmla="*/ 373 w 643"/>
                <a:gd name="T63" fmla="*/ 351 h 463"/>
                <a:gd name="T64" fmla="*/ 391 w 643"/>
                <a:gd name="T65" fmla="*/ 366 h 463"/>
                <a:gd name="T66" fmla="*/ 402 w 643"/>
                <a:gd name="T67" fmla="*/ 374 h 463"/>
                <a:gd name="T68" fmla="*/ 411 w 643"/>
                <a:gd name="T69" fmla="*/ 378 h 463"/>
                <a:gd name="T70" fmla="*/ 420 w 643"/>
                <a:gd name="T71" fmla="*/ 383 h 463"/>
                <a:gd name="T72" fmla="*/ 430 w 643"/>
                <a:gd name="T73" fmla="*/ 387 h 463"/>
                <a:gd name="T74" fmla="*/ 441 w 643"/>
                <a:gd name="T75" fmla="*/ 391 h 463"/>
                <a:gd name="T76" fmla="*/ 454 w 643"/>
                <a:gd name="T77" fmla="*/ 394 h 463"/>
                <a:gd name="T78" fmla="*/ 467 w 643"/>
                <a:gd name="T79" fmla="*/ 396 h 463"/>
                <a:gd name="T80" fmla="*/ 482 w 643"/>
                <a:gd name="T81" fmla="*/ 397 h 463"/>
                <a:gd name="T82" fmla="*/ 497 w 643"/>
                <a:gd name="T83" fmla="*/ 397 h 463"/>
                <a:gd name="T84" fmla="*/ 512 w 643"/>
                <a:gd name="T85" fmla="*/ 395 h 463"/>
                <a:gd name="T86" fmla="*/ 528 w 643"/>
                <a:gd name="T87" fmla="*/ 392 h 463"/>
                <a:gd name="T88" fmla="*/ 546 w 643"/>
                <a:gd name="T89" fmla="*/ 386 h 463"/>
                <a:gd name="T90" fmla="*/ 564 w 643"/>
                <a:gd name="T91" fmla="*/ 378 h 463"/>
                <a:gd name="T92" fmla="*/ 582 w 643"/>
                <a:gd name="T93" fmla="*/ 368 h 463"/>
                <a:gd name="T94" fmla="*/ 603 w 643"/>
                <a:gd name="T95" fmla="*/ 356 h 463"/>
                <a:gd name="T96" fmla="*/ 623 w 643"/>
                <a:gd name="T97" fmla="*/ 340 h 463"/>
                <a:gd name="T98" fmla="*/ 643 w 643"/>
                <a:gd name="T99" fmla="*/ 321 h 4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63"/>
                <a:gd name="T152" fmla="*/ 643 w 643"/>
                <a:gd name="T153" fmla="*/ 463 h 4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63">
                  <a:moveTo>
                    <a:pt x="643" y="321"/>
                  </a:moveTo>
                  <a:lnTo>
                    <a:pt x="642" y="323"/>
                  </a:lnTo>
                  <a:lnTo>
                    <a:pt x="640" y="327"/>
                  </a:lnTo>
                  <a:lnTo>
                    <a:pt x="634" y="335"/>
                  </a:lnTo>
                  <a:lnTo>
                    <a:pt x="627" y="346"/>
                  </a:lnTo>
                  <a:lnTo>
                    <a:pt x="620" y="357"/>
                  </a:lnTo>
                  <a:lnTo>
                    <a:pt x="609" y="370"/>
                  </a:lnTo>
                  <a:lnTo>
                    <a:pt x="597" y="384"/>
                  </a:lnTo>
                  <a:lnTo>
                    <a:pt x="583" y="397"/>
                  </a:lnTo>
                  <a:lnTo>
                    <a:pt x="569" y="411"/>
                  </a:lnTo>
                  <a:lnTo>
                    <a:pt x="552" y="424"/>
                  </a:lnTo>
                  <a:lnTo>
                    <a:pt x="534" y="437"/>
                  </a:lnTo>
                  <a:lnTo>
                    <a:pt x="514" y="447"/>
                  </a:lnTo>
                  <a:lnTo>
                    <a:pt x="492" y="455"/>
                  </a:lnTo>
                  <a:lnTo>
                    <a:pt x="470" y="461"/>
                  </a:lnTo>
                  <a:lnTo>
                    <a:pt x="446" y="463"/>
                  </a:lnTo>
                  <a:lnTo>
                    <a:pt x="421" y="462"/>
                  </a:lnTo>
                  <a:lnTo>
                    <a:pt x="0" y="0"/>
                  </a:lnTo>
                  <a:lnTo>
                    <a:pt x="5" y="4"/>
                  </a:lnTo>
                  <a:lnTo>
                    <a:pt x="16" y="15"/>
                  </a:lnTo>
                  <a:lnTo>
                    <a:pt x="34" y="33"/>
                  </a:lnTo>
                  <a:lnTo>
                    <a:pt x="57" y="56"/>
                  </a:lnTo>
                  <a:lnTo>
                    <a:pt x="85" y="83"/>
                  </a:lnTo>
                  <a:lnTo>
                    <a:pt x="115" y="112"/>
                  </a:lnTo>
                  <a:lnTo>
                    <a:pt x="149" y="145"/>
                  </a:lnTo>
                  <a:lnTo>
                    <a:pt x="184" y="179"/>
                  </a:lnTo>
                  <a:lnTo>
                    <a:pt x="220" y="212"/>
                  </a:lnTo>
                  <a:lnTo>
                    <a:pt x="255" y="245"/>
                  </a:lnTo>
                  <a:lnTo>
                    <a:pt x="289" y="277"/>
                  </a:lnTo>
                  <a:lnTo>
                    <a:pt x="321" y="305"/>
                  </a:lnTo>
                  <a:lnTo>
                    <a:pt x="349" y="331"/>
                  </a:lnTo>
                  <a:lnTo>
                    <a:pt x="373" y="351"/>
                  </a:lnTo>
                  <a:lnTo>
                    <a:pt x="391" y="366"/>
                  </a:lnTo>
                  <a:lnTo>
                    <a:pt x="402" y="374"/>
                  </a:lnTo>
                  <a:lnTo>
                    <a:pt x="411" y="378"/>
                  </a:lnTo>
                  <a:lnTo>
                    <a:pt x="420" y="383"/>
                  </a:lnTo>
                  <a:lnTo>
                    <a:pt x="430" y="387"/>
                  </a:lnTo>
                  <a:lnTo>
                    <a:pt x="441" y="391"/>
                  </a:lnTo>
                  <a:lnTo>
                    <a:pt x="454" y="394"/>
                  </a:lnTo>
                  <a:lnTo>
                    <a:pt x="467" y="396"/>
                  </a:lnTo>
                  <a:lnTo>
                    <a:pt x="482" y="397"/>
                  </a:lnTo>
                  <a:lnTo>
                    <a:pt x="497" y="397"/>
                  </a:lnTo>
                  <a:lnTo>
                    <a:pt x="512" y="395"/>
                  </a:lnTo>
                  <a:lnTo>
                    <a:pt x="528" y="392"/>
                  </a:lnTo>
                  <a:lnTo>
                    <a:pt x="546" y="386"/>
                  </a:lnTo>
                  <a:lnTo>
                    <a:pt x="564" y="378"/>
                  </a:lnTo>
                  <a:lnTo>
                    <a:pt x="582" y="368"/>
                  </a:lnTo>
                  <a:lnTo>
                    <a:pt x="603" y="356"/>
                  </a:lnTo>
                  <a:lnTo>
                    <a:pt x="623" y="340"/>
                  </a:lnTo>
                  <a:lnTo>
                    <a:pt x="643" y="321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8" name="Freeform 22">
              <a:extLst>
                <a:ext uri="{FF2B5EF4-FFF2-40B4-BE49-F238E27FC236}">
                  <a16:creationId xmlns:a16="http://schemas.microsoft.com/office/drawing/2014/main" id="{2DE57CF7-1890-FEE5-66E3-764E4D73E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24"/>
              <a:ext cx="380" cy="193"/>
            </a:xfrm>
            <a:custGeom>
              <a:avLst/>
              <a:gdLst>
                <a:gd name="T0" fmla="*/ 0 w 380"/>
                <a:gd name="T1" fmla="*/ 101 h 193"/>
                <a:gd name="T2" fmla="*/ 2 w 380"/>
                <a:gd name="T3" fmla="*/ 105 h 193"/>
                <a:gd name="T4" fmla="*/ 7 w 380"/>
                <a:gd name="T5" fmla="*/ 117 h 193"/>
                <a:gd name="T6" fmla="*/ 16 w 380"/>
                <a:gd name="T7" fmla="*/ 134 h 193"/>
                <a:gd name="T8" fmla="*/ 29 w 380"/>
                <a:gd name="T9" fmla="*/ 152 h 193"/>
                <a:gd name="T10" fmla="*/ 46 w 380"/>
                <a:gd name="T11" fmla="*/ 170 h 193"/>
                <a:gd name="T12" fmla="*/ 68 w 380"/>
                <a:gd name="T13" fmla="*/ 184 h 193"/>
                <a:gd name="T14" fmla="*/ 92 w 380"/>
                <a:gd name="T15" fmla="*/ 193 h 193"/>
                <a:gd name="T16" fmla="*/ 123 w 380"/>
                <a:gd name="T17" fmla="*/ 193 h 193"/>
                <a:gd name="T18" fmla="*/ 142 w 380"/>
                <a:gd name="T19" fmla="*/ 190 h 193"/>
                <a:gd name="T20" fmla="*/ 161 w 380"/>
                <a:gd name="T21" fmla="*/ 183 h 193"/>
                <a:gd name="T22" fmla="*/ 181 w 380"/>
                <a:gd name="T23" fmla="*/ 176 h 193"/>
                <a:gd name="T24" fmla="*/ 201 w 380"/>
                <a:gd name="T25" fmla="*/ 167 h 193"/>
                <a:gd name="T26" fmla="*/ 221 w 380"/>
                <a:gd name="T27" fmla="*/ 157 h 193"/>
                <a:gd name="T28" fmla="*/ 240 w 380"/>
                <a:gd name="T29" fmla="*/ 145 h 193"/>
                <a:gd name="T30" fmla="*/ 259 w 380"/>
                <a:gd name="T31" fmla="*/ 132 h 193"/>
                <a:gd name="T32" fmla="*/ 277 w 380"/>
                <a:gd name="T33" fmla="*/ 119 h 193"/>
                <a:gd name="T34" fmla="*/ 294 w 380"/>
                <a:gd name="T35" fmla="*/ 105 h 193"/>
                <a:gd name="T36" fmla="*/ 311 w 380"/>
                <a:gd name="T37" fmla="*/ 91 h 193"/>
                <a:gd name="T38" fmla="*/ 327 w 380"/>
                <a:gd name="T39" fmla="*/ 76 h 193"/>
                <a:gd name="T40" fmla="*/ 340 w 380"/>
                <a:gd name="T41" fmla="*/ 60 h 193"/>
                <a:gd name="T42" fmla="*/ 353 w 380"/>
                <a:gd name="T43" fmla="*/ 44 h 193"/>
                <a:gd name="T44" fmla="*/ 364 w 380"/>
                <a:gd name="T45" fmla="*/ 30 h 193"/>
                <a:gd name="T46" fmla="*/ 373 w 380"/>
                <a:gd name="T47" fmla="*/ 15 h 193"/>
                <a:gd name="T48" fmla="*/ 380 w 380"/>
                <a:gd name="T49" fmla="*/ 0 h 193"/>
                <a:gd name="T50" fmla="*/ 378 w 380"/>
                <a:gd name="T51" fmla="*/ 3 h 193"/>
                <a:gd name="T52" fmla="*/ 371 w 380"/>
                <a:gd name="T53" fmla="*/ 9 h 193"/>
                <a:gd name="T54" fmla="*/ 360 w 380"/>
                <a:gd name="T55" fmla="*/ 20 h 193"/>
                <a:gd name="T56" fmla="*/ 345 w 380"/>
                <a:gd name="T57" fmla="*/ 33 h 193"/>
                <a:gd name="T58" fmla="*/ 328 w 380"/>
                <a:gd name="T59" fmla="*/ 48 h 193"/>
                <a:gd name="T60" fmla="*/ 308 w 380"/>
                <a:gd name="T61" fmla="*/ 64 h 193"/>
                <a:gd name="T62" fmla="*/ 285 w 380"/>
                <a:gd name="T63" fmla="*/ 81 h 193"/>
                <a:gd name="T64" fmla="*/ 261 w 380"/>
                <a:gd name="T65" fmla="*/ 96 h 193"/>
                <a:gd name="T66" fmla="*/ 237 w 380"/>
                <a:gd name="T67" fmla="*/ 112 h 193"/>
                <a:gd name="T68" fmla="*/ 211 w 380"/>
                <a:gd name="T69" fmla="*/ 125 h 193"/>
                <a:gd name="T70" fmla="*/ 184 w 380"/>
                <a:gd name="T71" fmla="*/ 136 h 193"/>
                <a:gd name="T72" fmla="*/ 158 w 380"/>
                <a:gd name="T73" fmla="*/ 143 h 193"/>
                <a:gd name="T74" fmla="*/ 133 w 380"/>
                <a:gd name="T75" fmla="*/ 145 h 193"/>
                <a:gd name="T76" fmla="*/ 108 w 380"/>
                <a:gd name="T77" fmla="*/ 143 h 193"/>
                <a:gd name="T78" fmla="*/ 86 w 380"/>
                <a:gd name="T79" fmla="*/ 135 h 193"/>
                <a:gd name="T80" fmla="*/ 65 w 380"/>
                <a:gd name="T81" fmla="*/ 120 h 193"/>
                <a:gd name="T82" fmla="*/ 0 w 380"/>
                <a:gd name="T83" fmla="*/ 101 h 1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0"/>
                <a:gd name="T127" fmla="*/ 0 h 193"/>
                <a:gd name="T128" fmla="*/ 380 w 380"/>
                <a:gd name="T129" fmla="*/ 193 h 1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0" h="193">
                  <a:moveTo>
                    <a:pt x="0" y="101"/>
                  </a:moveTo>
                  <a:lnTo>
                    <a:pt x="2" y="105"/>
                  </a:lnTo>
                  <a:lnTo>
                    <a:pt x="7" y="117"/>
                  </a:lnTo>
                  <a:lnTo>
                    <a:pt x="16" y="134"/>
                  </a:lnTo>
                  <a:lnTo>
                    <a:pt x="29" y="152"/>
                  </a:lnTo>
                  <a:lnTo>
                    <a:pt x="46" y="170"/>
                  </a:lnTo>
                  <a:lnTo>
                    <a:pt x="68" y="184"/>
                  </a:lnTo>
                  <a:lnTo>
                    <a:pt x="92" y="193"/>
                  </a:lnTo>
                  <a:lnTo>
                    <a:pt x="123" y="193"/>
                  </a:lnTo>
                  <a:lnTo>
                    <a:pt x="142" y="190"/>
                  </a:lnTo>
                  <a:lnTo>
                    <a:pt x="161" y="183"/>
                  </a:lnTo>
                  <a:lnTo>
                    <a:pt x="181" y="176"/>
                  </a:lnTo>
                  <a:lnTo>
                    <a:pt x="201" y="167"/>
                  </a:lnTo>
                  <a:lnTo>
                    <a:pt x="221" y="157"/>
                  </a:lnTo>
                  <a:lnTo>
                    <a:pt x="240" y="145"/>
                  </a:lnTo>
                  <a:lnTo>
                    <a:pt x="259" y="132"/>
                  </a:lnTo>
                  <a:lnTo>
                    <a:pt x="277" y="119"/>
                  </a:lnTo>
                  <a:lnTo>
                    <a:pt x="294" y="105"/>
                  </a:lnTo>
                  <a:lnTo>
                    <a:pt x="311" y="91"/>
                  </a:lnTo>
                  <a:lnTo>
                    <a:pt x="327" y="76"/>
                  </a:lnTo>
                  <a:lnTo>
                    <a:pt x="340" y="60"/>
                  </a:lnTo>
                  <a:lnTo>
                    <a:pt x="353" y="44"/>
                  </a:lnTo>
                  <a:lnTo>
                    <a:pt x="364" y="30"/>
                  </a:lnTo>
                  <a:lnTo>
                    <a:pt x="373" y="15"/>
                  </a:lnTo>
                  <a:lnTo>
                    <a:pt x="380" y="0"/>
                  </a:lnTo>
                  <a:lnTo>
                    <a:pt x="378" y="3"/>
                  </a:lnTo>
                  <a:lnTo>
                    <a:pt x="371" y="9"/>
                  </a:lnTo>
                  <a:lnTo>
                    <a:pt x="360" y="20"/>
                  </a:lnTo>
                  <a:lnTo>
                    <a:pt x="345" y="33"/>
                  </a:lnTo>
                  <a:lnTo>
                    <a:pt x="328" y="48"/>
                  </a:lnTo>
                  <a:lnTo>
                    <a:pt x="308" y="64"/>
                  </a:lnTo>
                  <a:lnTo>
                    <a:pt x="285" y="81"/>
                  </a:lnTo>
                  <a:lnTo>
                    <a:pt x="261" y="96"/>
                  </a:lnTo>
                  <a:lnTo>
                    <a:pt x="237" y="112"/>
                  </a:lnTo>
                  <a:lnTo>
                    <a:pt x="211" y="125"/>
                  </a:lnTo>
                  <a:lnTo>
                    <a:pt x="184" y="136"/>
                  </a:lnTo>
                  <a:lnTo>
                    <a:pt x="158" y="143"/>
                  </a:lnTo>
                  <a:lnTo>
                    <a:pt x="133" y="145"/>
                  </a:lnTo>
                  <a:lnTo>
                    <a:pt x="108" y="143"/>
                  </a:lnTo>
                  <a:lnTo>
                    <a:pt x="86" y="135"/>
                  </a:lnTo>
                  <a:lnTo>
                    <a:pt x="65" y="12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59" name="Freeform 23">
              <a:extLst>
                <a:ext uri="{FF2B5EF4-FFF2-40B4-BE49-F238E27FC236}">
                  <a16:creationId xmlns:a16="http://schemas.microsoft.com/office/drawing/2014/main" id="{4A8B9883-52C0-CDBF-81C1-EF48AE61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623"/>
              <a:ext cx="811" cy="777"/>
            </a:xfrm>
            <a:custGeom>
              <a:avLst/>
              <a:gdLst>
                <a:gd name="T0" fmla="*/ 712 w 811"/>
                <a:gd name="T1" fmla="*/ 0 h 777"/>
                <a:gd name="T2" fmla="*/ 1 w 811"/>
                <a:gd name="T3" fmla="*/ 665 h 777"/>
                <a:gd name="T4" fmla="*/ 1 w 811"/>
                <a:gd name="T5" fmla="*/ 666 h 777"/>
                <a:gd name="T6" fmla="*/ 1 w 811"/>
                <a:gd name="T7" fmla="*/ 671 h 777"/>
                <a:gd name="T8" fmla="*/ 0 w 811"/>
                <a:gd name="T9" fmla="*/ 678 h 777"/>
                <a:gd name="T10" fmla="*/ 0 w 811"/>
                <a:gd name="T11" fmla="*/ 685 h 777"/>
                <a:gd name="T12" fmla="*/ 1 w 811"/>
                <a:gd name="T13" fmla="*/ 700 h 777"/>
                <a:gd name="T14" fmla="*/ 3 w 811"/>
                <a:gd name="T15" fmla="*/ 716 h 777"/>
                <a:gd name="T16" fmla="*/ 10 w 811"/>
                <a:gd name="T17" fmla="*/ 733 h 777"/>
                <a:gd name="T18" fmla="*/ 20 w 811"/>
                <a:gd name="T19" fmla="*/ 749 h 777"/>
                <a:gd name="T20" fmla="*/ 35 w 811"/>
                <a:gd name="T21" fmla="*/ 762 h 777"/>
                <a:gd name="T22" fmla="*/ 55 w 811"/>
                <a:gd name="T23" fmla="*/ 772 h 777"/>
                <a:gd name="T24" fmla="*/ 81 w 811"/>
                <a:gd name="T25" fmla="*/ 777 h 777"/>
                <a:gd name="T26" fmla="*/ 115 w 811"/>
                <a:gd name="T27" fmla="*/ 775 h 777"/>
                <a:gd name="T28" fmla="*/ 811 w 811"/>
                <a:gd name="T29" fmla="*/ 128 h 777"/>
                <a:gd name="T30" fmla="*/ 809 w 811"/>
                <a:gd name="T31" fmla="*/ 129 h 777"/>
                <a:gd name="T32" fmla="*/ 803 w 811"/>
                <a:gd name="T33" fmla="*/ 134 h 777"/>
                <a:gd name="T34" fmla="*/ 794 w 811"/>
                <a:gd name="T35" fmla="*/ 142 h 777"/>
                <a:gd name="T36" fmla="*/ 782 w 811"/>
                <a:gd name="T37" fmla="*/ 152 h 777"/>
                <a:gd name="T38" fmla="*/ 767 w 811"/>
                <a:gd name="T39" fmla="*/ 163 h 777"/>
                <a:gd name="T40" fmla="*/ 749 w 811"/>
                <a:gd name="T41" fmla="*/ 178 h 777"/>
                <a:gd name="T42" fmla="*/ 729 w 811"/>
                <a:gd name="T43" fmla="*/ 195 h 777"/>
                <a:gd name="T44" fmla="*/ 705 w 811"/>
                <a:gd name="T45" fmla="*/ 213 h 777"/>
                <a:gd name="T46" fmla="*/ 680 w 811"/>
                <a:gd name="T47" fmla="*/ 232 h 777"/>
                <a:gd name="T48" fmla="*/ 653 w 811"/>
                <a:gd name="T49" fmla="*/ 253 h 777"/>
                <a:gd name="T50" fmla="*/ 625 w 811"/>
                <a:gd name="T51" fmla="*/ 276 h 777"/>
                <a:gd name="T52" fmla="*/ 594 w 811"/>
                <a:gd name="T53" fmla="*/ 300 h 777"/>
                <a:gd name="T54" fmla="*/ 564 w 811"/>
                <a:gd name="T55" fmla="*/ 323 h 777"/>
                <a:gd name="T56" fmla="*/ 531 w 811"/>
                <a:gd name="T57" fmla="*/ 348 h 777"/>
                <a:gd name="T58" fmla="*/ 498 w 811"/>
                <a:gd name="T59" fmla="*/ 373 h 777"/>
                <a:gd name="T60" fmla="*/ 465 w 811"/>
                <a:gd name="T61" fmla="*/ 399 h 777"/>
                <a:gd name="T62" fmla="*/ 432 w 811"/>
                <a:gd name="T63" fmla="*/ 424 h 777"/>
                <a:gd name="T64" fmla="*/ 398 w 811"/>
                <a:gd name="T65" fmla="*/ 449 h 777"/>
                <a:gd name="T66" fmla="*/ 364 w 811"/>
                <a:gd name="T67" fmla="*/ 473 h 777"/>
                <a:gd name="T68" fmla="*/ 332 w 811"/>
                <a:gd name="T69" fmla="*/ 497 h 777"/>
                <a:gd name="T70" fmla="*/ 299 w 811"/>
                <a:gd name="T71" fmla="*/ 521 h 777"/>
                <a:gd name="T72" fmla="*/ 267 w 811"/>
                <a:gd name="T73" fmla="*/ 543 h 777"/>
                <a:gd name="T74" fmla="*/ 237 w 811"/>
                <a:gd name="T75" fmla="*/ 564 h 777"/>
                <a:gd name="T76" fmla="*/ 208 w 811"/>
                <a:gd name="T77" fmla="*/ 584 h 777"/>
                <a:gd name="T78" fmla="*/ 179 w 811"/>
                <a:gd name="T79" fmla="*/ 602 h 777"/>
                <a:gd name="T80" fmla="*/ 153 w 811"/>
                <a:gd name="T81" fmla="*/ 618 h 777"/>
                <a:gd name="T82" fmla="*/ 130 w 811"/>
                <a:gd name="T83" fmla="*/ 632 h 777"/>
                <a:gd name="T84" fmla="*/ 107 w 811"/>
                <a:gd name="T85" fmla="*/ 644 h 777"/>
                <a:gd name="T86" fmla="*/ 88 w 811"/>
                <a:gd name="T87" fmla="*/ 654 h 777"/>
                <a:gd name="T88" fmla="*/ 72 w 811"/>
                <a:gd name="T89" fmla="*/ 661 h 777"/>
                <a:gd name="T90" fmla="*/ 58 w 811"/>
                <a:gd name="T91" fmla="*/ 665 h 777"/>
                <a:gd name="T92" fmla="*/ 47 w 811"/>
                <a:gd name="T93" fmla="*/ 666 h 777"/>
                <a:gd name="T94" fmla="*/ 55 w 811"/>
                <a:gd name="T95" fmla="*/ 660 h 777"/>
                <a:gd name="T96" fmla="*/ 77 w 811"/>
                <a:gd name="T97" fmla="*/ 639 h 777"/>
                <a:gd name="T98" fmla="*/ 111 w 811"/>
                <a:gd name="T99" fmla="*/ 608 h 777"/>
                <a:gd name="T100" fmla="*/ 155 w 811"/>
                <a:gd name="T101" fmla="*/ 567 h 777"/>
                <a:gd name="T102" fmla="*/ 206 w 811"/>
                <a:gd name="T103" fmla="*/ 519 h 777"/>
                <a:gd name="T104" fmla="*/ 264 w 811"/>
                <a:gd name="T105" fmla="*/ 464 h 777"/>
                <a:gd name="T106" fmla="*/ 326 w 811"/>
                <a:gd name="T107" fmla="*/ 406 h 777"/>
                <a:gd name="T108" fmla="*/ 389 w 811"/>
                <a:gd name="T109" fmla="*/ 345 h 777"/>
                <a:gd name="T110" fmla="*/ 452 w 811"/>
                <a:gd name="T111" fmla="*/ 284 h 777"/>
                <a:gd name="T112" fmla="*/ 512 w 811"/>
                <a:gd name="T113" fmla="*/ 225 h 777"/>
                <a:gd name="T114" fmla="*/ 568 w 811"/>
                <a:gd name="T115" fmla="*/ 169 h 777"/>
                <a:gd name="T116" fmla="*/ 618 w 811"/>
                <a:gd name="T117" fmla="*/ 118 h 777"/>
                <a:gd name="T118" fmla="*/ 660 w 811"/>
                <a:gd name="T119" fmla="*/ 73 h 777"/>
                <a:gd name="T120" fmla="*/ 690 w 811"/>
                <a:gd name="T121" fmla="*/ 38 h 777"/>
                <a:gd name="T122" fmla="*/ 708 w 811"/>
                <a:gd name="T123" fmla="*/ 12 h 777"/>
                <a:gd name="T124" fmla="*/ 712 w 811"/>
                <a:gd name="T125" fmla="*/ 0 h 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1"/>
                <a:gd name="T190" fmla="*/ 0 h 777"/>
                <a:gd name="T191" fmla="*/ 811 w 811"/>
                <a:gd name="T192" fmla="*/ 777 h 7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1" h="777">
                  <a:moveTo>
                    <a:pt x="712" y="0"/>
                  </a:moveTo>
                  <a:lnTo>
                    <a:pt x="1" y="665"/>
                  </a:lnTo>
                  <a:lnTo>
                    <a:pt x="1" y="666"/>
                  </a:lnTo>
                  <a:lnTo>
                    <a:pt x="1" y="671"/>
                  </a:lnTo>
                  <a:lnTo>
                    <a:pt x="0" y="678"/>
                  </a:lnTo>
                  <a:lnTo>
                    <a:pt x="0" y="685"/>
                  </a:lnTo>
                  <a:lnTo>
                    <a:pt x="1" y="700"/>
                  </a:lnTo>
                  <a:lnTo>
                    <a:pt x="3" y="716"/>
                  </a:lnTo>
                  <a:lnTo>
                    <a:pt x="10" y="733"/>
                  </a:lnTo>
                  <a:lnTo>
                    <a:pt x="20" y="749"/>
                  </a:lnTo>
                  <a:lnTo>
                    <a:pt x="35" y="762"/>
                  </a:lnTo>
                  <a:lnTo>
                    <a:pt x="55" y="772"/>
                  </a:lnTo>
                  <a:lnTo>
                    <a:pt x="81" y="777"/>
                  </a:lnTo>
                  <a:lnTo>
                    <a:pt x="115" y="775"/>
                  </a:lnTo>
                  <a:lnTo>
                    <a:pt x="811" y="128"/>
                  </a:lnTo>
                  <a:lnTo>
                    <a:pt x="809" y="129"/>
                  </a:lnTo>
                  <a:lnTo>
                    <a:pt x="803" y="134"/>
                  </a:lnTo>
                  <a:lnTo>
                    <a:pt x="794" y="142"/>
                  </a:lnTo>
                  <a:lnTo>
                    <a:pt x="782" y="152"/>
                  </a:lnTo>
                  <a:lnTo>
                    <a:pt x="767" y="163"/>
                  </a:lnTo>
                  <a:lnTo>
                    <a:pt x="749" y="178"/>
                  </a:lnTo>
                  <a:lnTo>
                    <a:pt x="729" y="195"/>
                  </a:lnTo>
                  <a:lnTo>
                    <a:pt x="705" y="213"/>
                  </a:lnTo>
                  <a:lnTo>
                    <a:pt x="680" y="232"/>
                  </a:lnTo>
                  <a:lnTo>
                    <a:pt x="653" y="253"/>
                  </a:lnTo>
                  <a:lnTo>
                    <a:pt x="625" y="276"/>
                  </a:lnTo>
                  <a:lnTo>
                    <a:pt x="594" y="300"/>
                  </a:lnTo>
                  <a:lnTo>
                    <a:pt x="564" y="323"/>
                  </a:lnTo>
                  <a:lnTo>
                    <a:pt x="531" y="348"/>
                  </a:lnTo>
                  <a:lnTo>
                    <a:pt x="498" y="373"/>
                  </a:lnTo>
                  <a:lnTo>
                    <a:pt x="465" y="399"/>
                  </a:lnTo>
                  <a:lnTo>
                    <a:pt x="432" y="424"/>
                  </a:lnTo>
                  <a:lnTo>
                    <a:pt x="398" y="449"/>
                  </a:lnTo>
                  <a:lnTo>
                    <a:pt x="364" y="473"/>
                  </a:lnTo>
                  <a:lnTo>
                    <a:pt x="332" y="497"/>
                  </a:lnTo>
                  <a:lnTo>
                    <a:pt x="299" y="521"/>
                  </a:lnTo>
                  <a:lnTo>
                    <a:pt x="267" y="543"/>
                  </a:lnTo>
                  <a:lnTo>
                    <a:pt x="237" y="564"/>
                  </a:lnTo>
                  <a:lnTo>
                    <a:pt x="208" y="584"/>
                  </a:lnTo>
                  <a:lnTo>
                    <a:pt x="179" y="602"/>
                  </a:lnTo>
                  <a:lnTo>
                    <a:pt x="153" y="618"/>
                  </a:lnTo>
                  <a:lnTo>
                    <a:pt x="130" y="632"/>
                  </a:lnTo>
                  <a:lnTo>
                    <a:pt x="107" y="644"/>
                  </a:lnTo>
                  <a:lnTo>
                    <a:pt x="88" y="654"/>
                  </a:lnTo>
                  <a:lnTo>
                    <a:pt x="72" y="661"/>
                  </a:lnTo>
                  <a:lnTo>
                    <a:pt x="58" y="665"/>
                  </a:lnTo>
                  <a:lnTo>
                    <a:pt x="47" y="666"/>
                  </a:lnTo>
                  <a:lnTo>
                    <a:pt x="55" y="660"/>
                  </a:lnTo>
                  <a:lnTo>
                    <a:pt x="77" y="639"/>
                  </a:lnTo>
                  <a:lnTo>
                    <a:pt x="111" y="608"/>
                  </a:lnTo>
                  <a:lnTo>
                    <a:pt x="155" y="567"/>
                  </a:lnTo>
                  <a:lnTo>
                    <a:pt x="206" y="519"/>
                  </a:lnTo>
                  <a:lnTo>
                    <a:pt x="264" y="464"/>
                  </a:lnTo>
                  <a:lnTo>
                    <a:pt x="326" y="406"/>
                  </a:lnTo>
                  <a:lnTo>
                    <a:pt x="389" y="345"/>
                  </a:lnTo>
                  <a:lnTo>
                    <a:pt x="452" y="284"/>
                  </a:lnTo>
                  <a:lnTo>
                    <a:pt x="512" y="225"/>
                  </a:lnTo>
                  <a:lnTo>
                    <a:pt x="568" y="169"/>
                  </a:lnTo>
                  <a:lnTo>
                    <a:pt x="618" y="118"/>
                  </a:lnTo>
                  <a:lnTo>
                    <a:pt x="660" y="73"/>
                  </a:lnTo>
                  <a:lnTo>
                    <a:pt x="690" y="38"/>
                  </a:lnTo>
                  <a:lnTo>
                    <a:pt x="708" y="1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9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0" name="Freeform 34">
              <a:extLst>
                <a:ext uri="{FF2B5EF4-FFF2-40B4-BE49-F238E27FC236}">
                  <a16:creationId xmlns:a16="http://schemas.microsoft.com/office/drawing/2014/main" id="{14C27B96-29D8-5128-DB1D-C3C0BCAED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490"/>
              <a:ext cx="687" cy="131"/>
            </a:xfrm>
            <a:custGeom>
              <a:avLst/>
              <a:gdLst>
                <a:gd name="T0" fmla="*/ 317 w 687"/>
                <a:gd name="T1" fmla="*/ 0 h 131"/>
                <a:gd name="T2" fmla="*/ 288 w 687"/>
                <a:gd name="T3" fmla="*/ 0 h 131"/>
                <a:gd name="T4" fmla="*/ 237 w 687"/>
                <a:gd name="T5" fmla="*/ 1 h 131"/>
                <a:gd name="T6" fmla="*/ 174 w 687"/>
                <a:gd name="T7" fmla="*/ 6 h 131"/>
                <a:gd name="T8" fmla="*/ 110 w 687"/>
                <a:gd name="T9" fmla="*/ 12 h 131"/>
                <a:gd name="T10" fmla="*/ 53 w 687"/>
                <a:gd name="T11" fmla="*/ 23 h 131"/>
                <a:gd name="T12" fmla="*/ 14 w 687"/>
                <a:gd name="T13" fmla="*/ 40 h 131"/>
                <a:gd name="T14" fmla="*/ 0 w 687"/>
                <a:gd name="T15" fmla="*/ 62 h 131"/>
                <a:gd name="T16" fmla="*/ 23 w 687"/>
                <a:gd name="T17" fmla="*/ 89 h 131"/>
                <a:gd name="T18" fmla="*/ 85 w 687"/>
                <a:gd name="T19" fmla="*/ 111 h 131"/>
                <a:gd name="T20" fmla="*/ 175 w 687"/>
                <a:gd name="T21" fmla="*/ 124 h 131"/>
                <a:gd name="T22" fmla="*/ 283 w 687"/>
                <a:gd name="T23" fmla="*/ 130 h 131"/>
                <a:gd name="T24" fmla="*/ 396 w 687"/>
                <a:gd name="T25" fmla="*/ 131 h 131"/>
                <a:gd name="T26" fmla="*/ 504 w 687"/>
                <a:gd name="T27" fmla="*/ 125 h 131"/>
                <a:gd name="T28" fmla="*/ 593 w 687"/>
                <a:gd name="T29" fmla="*/ 116 h 131"/>
                <a:gd name="T30" fmla="*/ 654 w 687"/>
                <a:gd name="T31" fmla="*/ 104 h 131"/>
                <a:gd name="T32" fmla="*/ 675 w 687"/>
                <a:gd name="T33" fmla="*/ 93 h 131"/>
                <a:gd name="T34" fmla="*/ 683 w 687"/>
                <a:gd name="T35" fmla="*/ 82 h 131"/>
                <a:gd name="T36" fmla="*/ 687 w 687"/>
                <a:gd name="T37" fmla="*/ 71 h 131"/>
                <a:gd name="T38" fmla="*/ 685 w 687"/>
                <a:gd name="T39" fmla="*/ 58 h 131"/>
                <a:gd name="T40" fmla="*/ 670 w 687"/>
                <a:gd name="T41" fmla="*/ 44 h 131"/>
                <a:gd name="T42" fmla="*/ 642 w 687"/>
                <a:gd name="T43" fmla="*/ 32 h 131"/>
                <a:gd name="T44" fmla="*/ 595 w 687"/>
                <a:gd name="T45" fmla="*/ 19 h 131"/>
                <a:gd name="T46" fmla="*/ 527 w 687"/>
                <a:gd name="T47" fmla="*/ 9 h 131"/>
                <a:gd name="T48" fmla="*/ 486 w 687"/>
                <a:gd name="T49" fmla="*/ 6 h 131"/>
                <a:gd name="T50" fmla="*/ 507 w 687"/>
                <a:gd name="T51" fmla="*/ 10 h 131"/>
                <a:gd name="T52" fmla="*/ 540 w 687"/>
                <a:gd name="T53" fmla="*/ 18 h 131"/>
                <a:gd name="T54" fmla="*/ 578 w 687"/>
                <a:gd name="T55" fmla="*/ 29 h 131"/>
                <a:gd name="T56" fmla="*/ 610 w 687"/>
                <a:gd name="T57" fmla="*/ 42 h 131"/>
                <a:gd name="T58" fmla="*/ 630 w 687"/>
                <a:gd name="T59" fmla="*/ 55 h 131"/>
                <a:gd name="T60" fmla="*/ 628 w 687"/>
                <a:gd name="T61" fmla="*/ 70 h 131"/>
                <a:gd name="T62" fmla="*/ 597 w 687"/>
                <a:gd name="T63" fmla="*/ 82 h 131"/>
                <a:gd name="T64" fmla="*/ 534 w 687"/>
                <a:gd name="T65" fmla="*/ 93 h 131"/>
                <a:gd name="T66" fmla="*/ 455 w 687"/>
                <a:gd name="T67" fmla="*/ 97 h 131"/>
                <a:gd name="T68" fmla="*/ 367 w 687"/>
                <a:gd name="T69" fmla="*/ 98 h 131"/>
                <a:gd name="T70" fmla="*/ 278 w 687"/>
                <a:gd name="T71" fmla="*/ 95 h 131"/>
                <a:gd name="T72" fmla="*/ 196 w 687"/>
                <a:gd name="T73" fmla="*/ 89 h 131"/>
                <a:gd name="T74" fmla="*/ 133 w 687"/>
                <a:gd name="T75" fmla="*/ 80 h 131"/>
                <a:gd name="T76" fmla="*/ 95 w 687"/>
                <a:gd name="T77" fmla="*/ 68 h 131"/>
                <a:gd name="T78" fmla="*/ 92 w 687"/>
                <a:gd name="T79" fmla="*/ 54 h 131"/>
                <a:gd name="T80" fmla="*/ 120 w 687"/>
                <a:gd name="T81" fmla="*/ 41 h 131"/>
                <a:gd name="T82" fmla="*/ 151 w 687"/>
                <a:gd name="T83" fmla="*/ 32 h 131"/>
                <a:gd name="T84" fmla="*/ 186 w 687"/>
                <a:gd name="T85" fmla="*/ 23 h 131"/>
                <a:gd name="T86" fmla="*/ 222 w 687"/>
                <a:gd name="T87" fmla="*/ 16 h 131"/>
                <a:gd name="T88" fmla="*/ 256 w 687"/>
                <a:gd name="T89" fmla="*/ 9 h 131"/>
                <a:gd name="T90" fmla="*/ 286 w 687"/>
                <a:gd name="T91" fmla="*/ 5 h 131"/>
                <a:gd name="T92" fmla="*/ 308 w 687"/>
                <a:gd name="T93" fmla="*/ 2 h 131"/>
                <a:gd name="T94" fmla="*/ 321 w 687"/>
                <a:gd name="T95" fmla="*/ 0 h 1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7"/>
                <a:gd name="T145" fmla="*/ 0 h 131"/>
                <a:gd name="T146" fmla="*/ 687 w 687"/>
                <a:gd name="T147" fmla="*/ 131 h 1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7" h="131">
                  <a:moveTo>
                    <a:pt x="322" y="0"/>
                  </a:moveTo>
                  <a:lnTo>
                    <a:pt x="317" y="0"/>
                  </a:lnTo>
                  <a:lnTo>
                    <a:pt x="306" y="0"/>
                  </a:lnTo>
                  <a:lnTo>
                    <a:pt x="288" y="0"/>
                  </a:lnTo>
                  <a:lnTo>
                    <a:pt x="264" y="1"/>
                  </a:lnTo>
                  <a:lnTo>
                    <a:pt x="237" y="1"/>
                  </a:lnTo>
                  <a:lnTo>
                    <a:pt x="207" y="3"/>
                  </a:lnTo>
                  <a:lnTo>
                    <a:pt x="174" y="6"/>
                  </a:lnTo>
                  <a:lnTo>
                    <a:pt x="142" y="8"/>
                  </a:lnTo>
                  <a:lnTo>
                    <a:pt x="110" y="12"/>
                  </a:lnTo>
                  <a:lnTo>
                    <a:pt x="80" y="17"/>
                  </a:lnTo>
                  <a:lnTo>
                    <a:pt x="53" y="23"/>
                  </a:lnTo>
                  <a:lnTo>
                    <a:pt x="31" y="31"/>
                  </a:lnTo>
                  <a:lnTo>
                    <a:pt x="14" y="40"/>
                  </a:lnTo>
                  <a:lnTo>
                    <a:pt x="3" y="50"/>
                  </a:lnTo>
                  <a:lnTo>
                    <a:pt x="0" y="62"/>
                  </a:lnTo>
                  <a:lnTo>
                    <a:pt x="6" y="76"/>
                  </a:lnTo>
                  <a:lnTo>
                    <a:pt x="23" y="89"/>
                  </a:lnTo>
                  <a:lnTo>
                    <a:pt x="49" y="100"/>
                  </a:lnTo>
                  <a:lnTo>
                    <a:pt x="85" y="111"/>
                  </a:lnTo>
                  <a:lnTo>
                    <a:pt x="127" y="119"/>
                  </a:lnTo>
                  <a:lnTo>
                    <a:pt x="175" y="124"/>
                  </a:lnTo>
                  <a:lnTo>
                    <a:pt x="228" y="128"/>
                  </a:lnTo>
                  <a:lnTo>
                    <a:pt x="283" y="130"/>
                  </a:lnTo>
                  <a:lnTo>
                    <a:pt x="340" y="131"/>
                  </a:lnTo>
                  <a:lnTo>
                    <a:pt x="396" y="131"/>
                  </a:lnTo>
                  <a:lnTo>
                    <a:pt x="451" y="129"/>
                  </a:lnTo>
                  <a:lnTo>
                    <a:pt x="504" y="125"/>
                  </a:lnTo>
                  <a:lnTo>
                    <a:pt x="552" y="122"/>
                  </a:lnTo>
                  <a:lnTo>
                    <a:pt x="593" y="116"/>
                  </a:lnTo>
                  <a:lnTo>
                    <a:pt x="628" y="111"/>
                  </a:lnTo>
                  <a:lnTo>
                    <a:pt x="654" y="104"/>
                  </a:lnTo>
                  <a:lnTo>
                    <a:pt x="670" y="96"/>
                  </a:lnTo>
                  <a:lnTo>
                    <a:pt x="675" y="93"/>
                  </a:lnTo>
                  <a:lnTo>
                    <a:pt x="679" y="88"/>
                  </a:lnTo>
                  <a:lnTo>
                    <a:pt x="683" y="82"/>
                  </a:lnTo>
                  <a:lnTo>
                    <a:pt x="686" y="77"/>
                  </a:lnTo>
                  <a:lnTo>
                    <a:pt x="687" y="71"/>
                  </a:lnTo>
                  <a:lnTo>
                    <a:pt x="687" y="64"/>
                  </a:lnTo>
                  <a:lnTo>
                    <a:pt x="685" y="58"/>
                  </a:lnTo>
                  <a:lnTo>
                    <a:pt x="679" y="51"/>
                  </a:lnTo>
                  <a:lnTo>
                    <a:pt x="670" y="44"/>
                  </a:lnTo>
                  <a:lnTo>
                    <a:pt x="658" y="37"/>
                  </a:lnTo>
                  <a:lnTo>
                    <a:pt x="642" y="32"/>
                  </a:lnTo>
                  <a:lnTo>
                    <a:pt x="621" y="25"/>
                  </a:lnTo>
                  <a:lnTo>
                    <a:pt x="595" y="19"/>
                  </a:lnTo>
                  <a:lnTo>
                    <a:pt x="563" y="14"/>
                  </a:lnTo>
                  <a:lnTo>
                    <a:pt x="527" y="9"/>
                  </a:lnTo>
                  <a:lnTo>
                    <a:pt x="483" y="5"/>
                  </a:lnTo>
                  <a:lnTo>
                    <a:pt x="486" y="6"/>
                  </a:lnTo>
                  <a:lnTo>
                    <a:pt x="494" y="7"/>
                  </a:lnTo>
                  <a:lnTo>
                    <a:pt x="507" y="10"/>
                  </a:lnTo>
                  <a:lnTo>
                    <a:pt x="522" y="14"/>
                  </a:lnTo>
                  <a:lnTo>
                    <a:pt x="540" y="18"/>
                  </a:lnTo>
                  <a:lnTo>
                    <a:pt x="559" y="24"/>
                  </a:lnTo>
                  <a:lnTo>
                    <a:pt x="578" y="29"/>
                  </a:lnTo>
                  <a:lnTo>
                    <a:pt x="595" y="35"/>
                  </a:lnTo>
                  <a:lnTo>
                    <a:pt x="610" y="42"/>
                  </a:lnTo>
                  <a:lnTo>
                    <a:pt x="623" y="49"/>
                  </a:lnTo>
                  <a:lnTo>
                    <a:pt x="630" y="55"/>
                  </a:lnTo>
                  <a:lnTo>
                    <a:pt x="632" y="62"/>
                  </a:lnTo>
                  <a:lnTo>
                    <a:pt x="628" y="70"/>
                  </a:lnTo>
                  <a:lnTo>
                    <a:pt x="616" y="76"/>
                  </a:lnTo>
                  <a:lnTo>
                    <a:pt x="597" y="82"/>
                  </a:lnTo>
                  <a:lnTo>
                    <a:pt x="566" y="88"/>
                  </a:lnTo>
                  <a:lnTo>
                    <a:pt x="534" y="93"/>
                  </a:lnTo>
                  <a:lnTo>
                    <a:pt x="495" y="95"/>
                  </a:lnTo>
                  <a:lnTo>
                    <a:pt x="455" y="97"/>
                  </a:lnTo>
                  <a:lnTo>
                    <a:pt x="411" y="98"/>
                  </a:lnTo>
                  <a:lnTo>
                    <a:pt x="367" y="98"/>
                  </a:lnTo>
                  <a:lnTo>
                    <a:pt x="322" y="97"/>
                  </a:lnTo>
                  <a:lnTo>
                    <a:pt x="278" y="95"/>
                  </a:lnTo>
                  <a:lnTo>
                    <a:pt x="236" y="93"/>
                  </a:lnTo>
                  <a:lnTo>
                    <a:pt x="196" y="89"/>
                  </a:lnTo>
                  <a:lnTo>
                    <a:pt x="163" y="85"/>
                  </a:lnTo>
                  <a:lnTo>
                    <a:pt x="133" y="80"/>
                  </a:lnTo>
                  <a:lnTo>
                    <a:pt x="110" y="75"/>
                  </a:lnTo>
                  <a:lnTo>
                    <a:pt x="95" y="68"/>
                  </a:lnTo>
                  <a:lnTo>
                    <a:pt x="88" y="61"/>
                  </a:lnTo>
                  <a:lnTo>
                    <a:pt x="92" y="54"/>
                  </a:lnTo>
                  <a:lnTo>
                    <a:pt x="105" y="46"/>
                  </a:lnTo>
                  <a:lnTo>
                    <a:pt x="120" y="41"/>
                  </a:lnTo>
                  <a:lnTo>
                    <a:pt x="134" y="36"/>
                  </a:lnTo>
                  <a:lnTo>
                    <a:pt x="151" y="32"/>
                  </a:lnTo>
                  <a:lnTo>
                    <a:pt x="169" y="27"/>
                  </a:lnTo>
                  <a:lnTo>
                    <a:pt x="186" y="23"/>
                  </a:lnTo>
                  <a:lnTo>
                    <a:pt x="204" y="19"/>
                  </a:lnTo>
                  <a:lnTo>
                    <a:pt x="222" y="16"/>
                  </a:lnTo>
                  <a:lnTo>
                    <a:pt x="240" y="12"/>
                  </a:lnTo>
                  <a:lnTo>
                    <a:pt x="256" y="9"/>
                  </a:lnTo>
                  <a:lnTo>
                    <a:pt x="272" y="7"/>
                  </a:lnTo>
                  <a:lnTo>
                    <a:pt x="286" y="5"/>
                  </a:lnTo>
                  <a:lnTo>
                    <a:pt x="298" y="3"/>
                  </a:lnTo>
                  <a:lnTo>
                    <a:pt x="308" y="2"/>
                  </a:lnTo>
                  <a:lnTo>
                    <a:pt x="315" y="1"/>
                  </a:lnTo>
                  <a:lnTo>
                    <a:pt x="321" y="0"/>
                  </a:lnTo>
                  <a:lnTo>
                    <a:pt x="32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1" name="Freeform 35">
              <a:extLst>
                <a:ext uri="{FF2B5EF4-FFF2-40B4-BE49-F238E27FC236}">
                  <a16:creationId xmlns:a16="http://schemas.microsoft.com/office/drawing/2014/main" id="{977E7A0B-4AF2-8B59-C384-CA09E7B6F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1603"/>
              <a:ext cx="630" cy="135"/>
            </a:xfrm>
            <a:custGeom>
              <a:avLst/>
              <a:gdLst>
                <a:gd name="T0" fmla="*/ 1 w 630"/>
                <a:gd name="T1" fmla="*/ 1 h 135"/>
                <a:gd name="T2" fmla="*/ 14 w 630"/>
                <a:gd name="T3" fmla="*/ 12 h 135"/>
                <a:gd name="T4" fmla="*/ 38 w 630"/>
                <a:gd name="T5" fmla="*/ 33 h 135"/>
                <a:gd name="T6" fmla="*/ 73 w 630"/>
                <a:gd name="T7" fmla="*/ 56 h 135"/>
                <a:gd name="T8" fmla="*/ 118 w 630"/>
                <a:gd name="T9" fmla="*/ 82 h 135"/>
                <a:gd name="T10" fmla="*/ 172 w 630"/>
                <a:gd name="T11" fmla="*/ 106 h 135"/>
                <a:gd name="T12" fmla="*/ 233 w 630"/>
                <a:gd name="T13" fmla="*/ 124 h 135"/>
                <a:gd name="T14" fmla="*/ 302 w 630"/>
                <a:gd name="T15" fmla="*/ 134 h 135"/>
                <a:gd name="T16" fmla="*/ 356 w 630"/>
                <a:gd name="T17" fmla="*/ 134 h 135"/>
                <a:gd name="T18" fmla="*/ 390 w 630"/>
                <a:gd name="T19" fmla="*/ 131 h 135"/>
                <a:gd name="T20" fmla="*/ 425 w 630"/>
                <a:gd name="T21" fmla="*/ 124 h 135"/>
                <a:gd name="T22" fmla="*/ 461 w 630"/>
                <a:gd name="T23" fmla="*/ 114 h 135"/>
                <a:gd name="T24" fmla="*/ 497 w 630"/>
                <a:gd name="T25" fmla="*/ 100 h 135"/>
                <a:gd name="T26" fmla="*/ 534 w 630"/>
                <a:gd name="T27" fmla="*/ 83 h 135"/>
                <a:gd name="T28" fmla="*/ 573 w 630"/>
                <a:gd name="T29" fmla="*/ 61 h 135"/>
                <a:gd name="T30" fmla="*/ 611 w 630"/>
                <a:gd name="T31" fmla="*/ 35 h 135"/>
                <a:gd name="T32" fmla="*/ 629 w 630"/>
                <a:gd name="T33" fmla="*/ 21 h 135"/>
                <a:gd name="T34" fmla="*/ 618 w 630"/>
                <a:gd name="T35" fmla="*/ 27 h 135"/>
                <a:gd name="T36" fmla="*/ 596 w 630"/>
                <a:gd name="T37" fmla="*/ 38 h 135"/>
                <a:gd name="T38" fmla="*/ 567 w 630"/>
                <a:gd name="T39" fmla="*/ 52 h 135"/>
                <a:gd name="T40" fmla="*/ 530 w 630"/>
                <a:gd name="T41" fmla="*/ 65 h 135"/>
                <a:gd name="T42" fmla="*/ 486 w 630"/>
                <a:gd name="T43" fmla="*/ 78 h 135"/>
                <a:gd name="T44" fmla="*/ 436 w 630"/>
                <a:gd name="T45" fmla="*/ 87 h 135"/>
                <a:gd name="T46" fmla="*/ 382 w 630"/>
                <a:gd name="T47" fmla="*/ 91 h 135"/>
                <a:gd name="T48" fmla="*/ 343 w 630"/>
                <a:gd name="T49" fmla="*/ 89 h 135"/>
                <a:gd name="T50" fmla="*/ 321 w 630"/>
                <a:gd name="T51" fmla="*/ 87 h 135"/>
                <a:gd name="T52" fmla="*/ 299 w 630"/>
                <a:gd name="T53" fmla="*/ 83 h 135"/>
                <a:gd name="T54" fmla="*/ 276 w 630"/>
                <a:gd name="T55" fmla="*/ 78 h 135"/>
                <a:gd name="T56" fmla="*/ 254 w 630"/>
                <a:gd name="T57" fmla="*/ 71 h 135"/>
                <a:gd name="T58" fmla="*/ 231 w 630"/>
                <a:gd name="T59" fmla="*/ 62 h 135"/>
                <a:gd name="T60" fmla="*/ 207 w 630"/>
                <a:gd name="T61" fmla="*/ 52 h 135"/>
                <a:gd name="T62" fmla="*/ 185 w 630"/>
                <a:gd name="T63" fmla="*/ 39 h 135"/>
                <a:gd name="T64" fmla="*/ 169 w 630"/>
                <a:gd name="T65" fmla="*/ 33 h 135"/>
                <a:gd name="T66" fmla="*/ 137 w 630"/>
                <a:gd name="T67" fmla="*/ 30 h 135"/>
                <a:gd name="T68" fmla="*/ 86 w 630"/>
                <a:gd name="T69" fmla="*/ 24 h 135"/>
                <a:gd name="T70" fmla="*/ 27 w 630"/>
                <a:gd name="T71" fmla="*/ 1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0"/>
                <a:gd name="T109" fmla="*/ 0 h 135"/>
                <a:gd name="T110" fmla="*/ 630 w 630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0" h="135">
                  <a:moveTo>
                    <a:pt x="0" y="0"/>
                  </a:moveTo>
                  <a:lnTo>
                    <a:pt x="1" y="1"/>
                  </a:lnTo>
                  <a:lnTo>
                    <a:pt x="7" y="6"/>
                  </a:lnTo>
                  <a:lnTo>
                    <a:pt x="14" y="12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55" y="44"/>
                  </a:lnTo>
                  <a:lnTo>
                    <a:pt x="73" y="56"/>
                  </a:lnTo>
                  <a:lnTo>
                    <a:pt x="95" y="69"/>
                  </a:lnTo>
                  <a:lnTo>
                    <a:pt x="118" y="82"/>
                  </a:lnTo>
                  <a:lnTo>
                    <a:pt x="144" y="95"/>
                  </a:lnTo>
                  <a:lnTo>
                    <a:pt x="172" y="106"/>
                  </a:lnTo>
                  <a:lnTo>
                    <a:pt x="202" y="116"/>
                  </a:lnTo>
                  <a:lnTo>
                    <a:pt x="233" y="124"/>
                  </a:lnTo>
                  <a:lnTo>
                    <a:pt x="267" y="131"/>
                  </a:lnTo>
                  <a:lnTo>
                    <a:pt x="302" y="134"/>
                  </a:lnTo>
                  <a:lnTo>
                    <a:pt x="339" y="135"/>
                  </a:lnTo>
                  <a:lnTo>
                    <a:pt x="356" y="134"/>
                  </a:lnTo>
                  <a:lnTo>
                    <a:pt x="373" y="133"/>
                  </a:lnTo>
                  <a:lnTo>
                    <a:pt x="390" y="131"/>
                  </a:lnTo>
                  <a:lnTo>
                    <a:pt x="407" y="127"/>
                  </a:lnTo>
                  <a:lnTo>
                    <a:pt x="425" y="124"/>
                  </a:lnTo>
                  <a:lnTo>
                    <a:pt x="443" y="119"/>
                  </a:lnTo>
                  <a:lnTo>
                    <a:pt x="461" y="114"/>
                  </a:lnTo>
                  <a:lnTo>
                    <a:pt x="479" y="108"/>
                  </a:lnTo>
                  <a:lnTo>
                    <a:pt x="497" y="100"/>
                  </a:lnTo>
                  <a:lnTo>
                    <a:pt x="516" y="92"/>
                  </a:lnTo>
                  <a:lnTo>
                    <a:pt x="534" y="83"/>
                  </a:lnTo>
                  <a:lnTo>
                    <a:pt x="554" y="72"/>
                  </a:lnTo>
                  <a:lnTo>
                    <a:pt x="573" y="61"/>
                  </a:lnTo>
                  <a:lnTo>
                    <a:pt x="592" y="48"/>
                  </a:lnTo>
                  <a:lnTo>
                    <a:pt x="611" y="35"/>
                  </a:lnTo>
                  <a:lnTo>
                    <a:pt x="630" y="20"/>
                  </a:lnTo>
                  <a:lnTo>
                    <a:pt x="629" y="21"/>
                  </a:lnTo>
                  <a:lnTo>
                    <a:pt x="625" y="24"/>
                  </a:lnTo>
                  <a:lnTo>
                    <a:pt x="618" y="27"/>
                  </a:lnTo>
                  <a:lnTo>
                    <a:pt x="609" y="33"/>
                  </a:lnTo>
                  <a:lnTo>
                    <a:pt x="596" y="38"/>
                  </a:lnTo>
                  <a:lnTo>
                    <a:pt x="583" y="45"/>
                  </a:lnTo>
                  <a:lnTo>
                    <a:pt x="567" y="52"/>
                  </a:lnTo>
                  <a:lnTo>
                    <a:pt x="549" y="59"/>
                  </a:lnTo>
                  <a:lnTo>
                    <a:pt x="530" y="65"/>
                  </a:lnTo>
                  <a:lnTo>
                    <a:pt x="508" y="72"/>
                  </a:lnTo>
                  <a:lnTo>
                    <a:pt x="486" y="78"/>
                  </a:lnTo>
                  <a:lnTo>
                    <a:pt x="461" y="83"/>
                  </a:lnTo>
                  <a:lnTo>
                    <a:pt x="436" y="87"/>
                  </a:lnTo>
                  <a:lnTo>
                    <a:pt x="409" y="90"/>
                  </a:lnTo>
                  <a:lnTo>
                    <a:pt x="382" y="91"/>
                  </a:lnTo>
                  <a:lnTo>
                    <a:pt x="354" y="90"/>
                  </a:lnTo>
                  <a:lnTo>
                    <a:pt x="343" y="89"/>
                  </a:lnTo>
                  <a:lnTo>
                    <a:pt x="333" y="88"/>
                  </a:lnTo>
                  <a:lnTo>
                    <a:pt x="321" y="87"/>
                  </a:lnTo>
                  <a:lnTo>
                    <a:pt x="310" y="86"/>
                  </a:lnTo>
                  <a:lnTo>
                    <a:pt x="299" y="83"/>
                  </a:lnTo>
                  <a:lnTo>
                    <a:pt x="287" y="81"/>
                  </a:lnTo>
                  <a:lnTo>
                    <a:pt x="276" y="78"/>
                  </a:lnTo>
                  <a:lnTo>
                    <a:pt x="265" y="74"/>
                  </a:lnTo>
                  <a:lnTo>
                    <a:pt x="254" y="71"/>
                  </a:lnTo>
                  <a:lnTo>
                    <a:pt x="242" y="66"/>
                  </a:lnTo>
                  <a:lnTo>
                    <a:pt x="231" y="62"/>
                  </a:lnTo>
                  <a:lnTo>
                    <a:pt x="220" y="57"/>
                  </a:lnTo>
                  <a:lnTo>
                    <a:pt x="207" y="52"/>
                  </a:lnTo>
                  <a:lnTo>
                    <a:pt x="196" y="46"/>
                  </a:lnTo>
                  <a:lnTo>
                    <a:pt x="185" y="39"/>
                  </a:lnTo>
                  <a:lnTo>
                    <a:pt x="173" y="33"/>
                  </a:lnTo>
                  <a:lnTo>
                    <a:pt x="169" y="33"/>
                  </a:lnTo>
                  <a:lnTo>
                    <a:pt x="157" y="31"/>
                  </a:lnTo>
                  <a:lnTo>
                    <a:pt x="137" y="30"/>
                  </a:lnTo>
                  <a:lnTo>
                    <a:pt x="113" y="27"/>
                  </a:lnTo>
                  <a:lnTo>
                    <a:pt x="86" y="24"/>
                  </a:lnTo>
                  <a:lnTo>
                    <a:pt x="56" y="17"/>
                  </a:lnTo>
                  <a:lnTo>
                    <a:pt x="27" y="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2" name="Freeform 36">
              <a:extLst>
                <a:ext uri="{FF2B5EF4-FFF2-40B4-BE49-F238E27FC236}">
                  <a16:creationId xmlns:a16="http://schemas.microsoft.com/office/drawing/2014/main" id="{2B348738-CA12-FF3D-9519-E4943E0E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623"/>
              <a:ext cx="656" cy="951"/>
            </a:xfrm>
            <a:custGeom>
              <a:avLst/>
              <a:gdLst>
                <a:gd name="T0" fmla="*/ 656 w 656"/>
                <a:gd name="T1" fmla="*/ 896 h 951"/>
                <a:gd name="T2" fmla="*/ 361 w 656"/>
                <a:gd name="T3" fmla="*/ 0 h 951"/>
                <a:gd name="T4" fmla="*/ 0 w 656"/>
                <a:gd name="T5" fmla="*/ 896 h 951"/>
                <a:gd name="T6" fmla="*/ 349 w 656"/>
                <a:gd name="T7" fmla="*/ 83 h 951"/>
                <a:gd name="T8" fmla="*/ 353 w 656"/>
                <a:gd name="T9" fmla="*/ 951 h 951"/>
                <a:gd name="T10" fmla="*/ 374 w 656"/>
                <a:gd name="T11" fmla="*/ 83 h 951"/>
                <a:gd name="T12" fmla="*/ 656 w 656"/>
                <a:gd name="T13" fmla="*/ 896 h 9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6"/>
                <a:gd name="T22" fmla="*/ 0 h 951"/>
                <a:gd name="T23" fmla="*/ 656 w 656"/>
                <a:gd name="T24" fmla="*/ 951 h 9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6" h="951">
                  <a:moveTo>
                    <a:pt x="656" y="896"/>
                  </a:moveTo>
                  <a:lnTo>
                    <a:pt x="361" y="0"/>
                  </a:lnTo>
                  <a:lnTo>
                    <a:pt x="0" y="896"/>
                  </a:lnTo>
                  <a:lnTo>
                    <a:pt x="349" y="83"/>
                  </a:lnTo>
                  <a:lnTo>
                    <a:pt x="353" y="951"/>
                  </a:lnTo>
                  <a:lnTo>
                    <a:pt x="374" y="83"/>
                  </a:lnTo>
                  <a:lnTo>
                    <a:pt x="656" y="8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3" name="Freeform 37">
              <a:extLst>
                <a:ext uri="{FF2B5EF4-FFF2-40B4-BE49-F238E27FC236}">
                  <a16:creationId xmlns:a16="http://schemas.microsoft.com/office/drawing/2014/main" id="{82ACD823-8770-132F-6144-38479781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1490"/>
              <a:ext cx="688" cy="131"/>
            </a:xfrm>
            <a:custGeom>
              <a:avLst/>
              <a:gdLst>
                <a:gd name="T0" fmla="*/ 317 w 688"/>
                <a:gd name="T1" fmla="*/ 0 h 131"/>
                <a:gd name="T2" fmla="*/ 287 w 688"/>
                <a:gd name="T3" fmla="*/ 0 h 131"/>
                <a:gd name="T4" fmla="*/ 236 w 688"/>
                <a:gd name="T5" fmla="*/ 1 h 131"/>
                <a:gd name="T6" fmla="*/ 174 w 688"/>
                <a:gd name="T7" fmla="*/ 6 h 131"/>
                <a:gd name="T8" fmla="*/ 110 w 688"/>
                <a:gd name="T9" fmla="*/ 12 h 131"/>
                <a:gd name="T10" fmla="*/ 53 w 688"/>
                <a:gd name="T11" fmla="*/ 23 h 131"/>
                <a:gd name="T12" fmla="*/ 13 w 688"/>
                <a:gd name="T13" fmla="*/ 40 h 131"/>
                <a:gd name="T14" fmla="*/ 0 w 688"/>
                <a:gd name="T15" fmla="*/ 62 h 131"/>
                <a:gd name="T16" fmla="*/ 22 w 688"/>
                <a:gd name="T17" fmla="*/ 89 h 131"/>
                <a:gd name="T18" fmla="*/ 84 w 688"/>
                <a:gd name="T19" fmla="*/ 111 h 131"/>
                <a:gd name="T20" fmla="*/ 174 w 688"/>
                <a:gd name="T21" fmla="*/ 124 h 131"/>
                <a:gd name="T22" fmla="*/ 283 w 688"/>
                <a:gd name="T23" fmla="*/ 130 h 131"/>
                <a:gd name="T24" fmla="*/ 397 w 688"/>
                <a:gd name="T25" fmla="*/ 131 h 131"/>
                <a:gd name="T26" fmla="*/ 504 w 688"/>
                <a:gd name="T27" fmla="*/ 125 h 131"/>
                <a:gd name="T28" fmla="*/ 594 w 688"/>
                <a:gd name="T29" fmla="*/ 116 h 131"/>
                <a:gd name="T30" fmla="*/ 654 w 688"/>
                <a:gd name="T31" fmla="*/ 104 h 131"/>
                <a:gd name="T32" fmla="*/ 676 w 688"/>
                <a:gd name="T33" fmla="*/ 90 h 131"/>
                <a:gd name="T34" fmla="*/ 686 w 688"/>
                <a:gd name="T35" fmla="*/ 75 h 131"/>
                <a:gd name="T36" fmla="*/ 686 w 688"/>
                <a:gd name="T37" fmla="*/ 61 h 131"/>
                <a:gd name="T38" fmla="*/ 681 w 688"/>
                <a:gd name="T39" fmla="*/ 53 h 131"/>
                <a:gd name="T40" fmla="*/ 671 w 688"/>
                <a:gd name="T41" fmla="*/ 44 h 131"/>
                <a:gd name="T42" fmla="*/ 655 w 688"/>
                <a:gd name="T43" fmla="*/ 36 h 131"/>
                <a:gd name="T44" fmla="*/ 631 w 688"/>
                <a:gd name="T45" fmla="*/ 28 h 131"/>
                <a:gd name="T46" fmla="*/ 601 w 688"/>
                <a:gd name="T47" fmla="*/ 20 h 131"/>
                <a:gd name="T48" fmla="*/ 561 w 688"/>
                <a:gd name="T49" fmla="*/ 14 h 131"/>
                <a:gd name="T50" fmla="*/ 512 w 688"/>
                <a:gd name="T51" fmla="*/ 7 h 131"/>
                <a:gd name="T52" fmla="*/ 487 w 688"/>
                <a:gd name="T53" fmla="*/ 6 h 131"/>
                <a:gd name="T54" fmla="*/ 507 w 688"/>
                <a:gd name="T55" fmla="*/ 10 h 131"/>
                <a:gd name="T56" fmla="*/ 540 w 688"/>
                <a:gd name="T57" fmla="*/ 18 h 131"/>
                <a:gd name="T58" fmla="*/ 577 w 688"/>
                <a:gd name="T59" fmla="*/ 29 h 131"/>
                <a:gd name="T60" fmla="*/ 610 w 688"/>
                <a:gd name="T61" fmla="*/ 42 h 131"/>
                <a:gd name="T62" fmla="*/ 630 w 688"/>
                <a:gd name="T63" fmla="*/ 55 h 131"/>
                <a:gd name="T64" fmla="*/ 628 w 688"/>
                <a:gd name="T65" fmla="*/ 70 h 131"/>
                <a:gd name="T66" fmla="*/ 596 w 688"/>
                <a:gd name="T67" fmla="*/ 82 h 131"/>
                <a:gd name="T68" fmla="*/ 533 w 688"/>
                <a:gd name="T69" fmla="*/ 93 h 131"/>
                <a:gd name="T70" fmla="*/ 454 w 688"/>
                <a:gd name="T71" fmla="*/ 97 h 131"/>
                <a:gd name="T72" fmla="*/ 366 w 688"/>
                <a:gd name="T73" fmla="*/ 98 h 131"/>
                <a:gd name="T74" fmla="*/ 277 w 688"/>
                <a:gd name="T75" fmla="*/ 95 h 131"/>
                <a:gd name="T76" fmla="*/ 197 w 688"/>
                <a:gd name="T77" fmla="*/ 89 h 131"/>
                <a:gd name="T78" fmla="*/ 133 w 688"/>
                <a:gd name="T79" fmla="*/ 80 h 131"/>
                <a:gd name="T80" fmla="*/ 94 w 688"/>
                <a:gd name="T81" fmla="*/ 68 h 131"/>
                <a:gd name="T82" fmla="*/ 92 w 688"/>
                <a:gd name="T83" fmla="*/ 54 h 131"/>
                <a:gd name="T84" fmla="*/ 119 w 688"/>
                <a:gd name="T85" fmla="*/ 41 h 131"/>
                <a:gd name="T86" fmla="*/ 152 w 688"/>
                <a:gd name="T87" fmla="*/ 32 h 131"/>
                <a:gd name="T88" fmla="*/ 187 w 688"/>
                <a:gd name="T89" fmla="*/ 23 h 131"/>
                <a:gd name="T90" fmla="*/ 222 w 688"/>
                <a:gd name="T91" fmla="*/ 16 h 131"/>
                <a:gd name="T92" fmla="*/ 256 w 688"/>
                <a:gd name="T93" fmla="*/ 9 h 131"/>
                <a:gd name="T94" fmla="*/ 285 w 688"/>
                <a:gd name="T95" fmla="*/ 5 h 131"/>
                <a:gd name="T96" fmla="*/ 308 w 688"/>
                <a:gd name="T97" fmla="*/ 2 h 131"/>
                <a:gd name="T98" fmla="*/ 320 w 688"/>
                <a:gd name="T99" fmla="*/ 0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8"/>
                <a:gd name="T151" fmla="*/ 0 h 131"/>
                <a:gd name="T152" fmla="*/ 688 w 68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8" h="131">
                  <a:moveTo>
                    <a:pt x="321" y="0"/>
                  </a:moveTo>
                  <a:lnTo>
                    <a:pt x="317" y="0"/>
                  </a:lnTo>
                  <a:lnTo>
                    <a:pt x="305" y="0"/>
                  </a:lnTo>
                  <a:lnTo>
                    <a:pt x="287" y="0"/>
                  </a:lnTo>
                  <a:lnTo>
                    <a:pt x="264" y="1"/>
                  </a:lnTo>
                  <a:lnTo>
                    <a:pt x="236" y="1"/>
                  </a:lnTo>
                  <a:lnTo>
                    <a:pt x="206" y="3"/>
                  </a:lnTo>
                  <a:lnTo>
                    <a:pt x="174" y="6"/>
                  </a:lnTo>
                  <a:lnTo>
                    <a:pt x="142" y="8"/>
                  </a:lnTo>
                  <a:lnTo>
                    <a:pt x="110" y="12"/>
                  </a:lnTo>
                  <a:lnTo>
                    <a:pt x="80" y="17"/>
                  </a:lnTo>
                  <a:lnTo>
                    <a:pt x="53" y="23"/>
                  </a:lnTo>
                  <a:lnTo>
                    <a:pt x="30" y="31"/>
                  </a:lnTo>
                  <a:lnTo>
                    <a:pt x="13" y="40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22" y="89"/>
                  </a:lnTo>
                  <a:lnTo>
                    <a:pt x="48" y="100"/>
                  </a:lnTo>
                  <a:lnTo>
                    <a:pt x="84" y="111"/>
                  </a:lnTo>
                  <a:lnTo>
                    <a:pt x="126" y="119"/>
                  </a:lnTo>
                  <a:lnTo>
                    <a:pt x="174" y="124"/>
                  </a:lnTo>
                  <a:lnTo>
                    <a:pt x="227" y="128"/>
                  </a:lnTo>
                  <a:lnTo>
                    <a:pt x="283" y="130"/>
                  </a:lnTo>
                  <a:lnTo>
                    <a:pt x="339" y="131"/>
                  </a:lnTo>
                  <a:lnTo>
                    <a:pt x="397" y="131"/>
                  </a:lnTo>
                  <a:lnTo>
                    <a:pt x="452" y="129"/>
                  </a:lnTo>
                  <a:lnTo>
                    <a:pt x="504" y="125"/>
                  </a:lnTo>
                  <a:lnTo>
                    <a:pt x="551" y="122"/>
                  </a:lnTo>
                  <a:lnTo>
                    <a:pt x="594" y="116"/>
                  </a:lnTo>
                  <a:lnTo>
                    <a:pt x="628" y="111"/>
                  </a:lnTo>
                  <a:lnTo>
                    <a:pt x="654" y="104"/>
                  </a:lnTo>
                  <a:lnTo>
                    <a:pt x="670" y="96"/>
                  </a:lnTo>
                  <a:lnTo>
                    <a:pt x="676" y="90"/>
                  </a:lnTo>
                  <a:lnTo>
                    <a:pt x="682" y="82"/>
                  </a:lnTo>
                  <a:lnTo>
                    <a:pt x="686" y="75"/>
                  </a:lnTo>
                  <a:lnTo>
                    <a:pt x="688" y="66"/>
                  </a:lnTo>
                  <a:lnTo>
                    <a:pt x="686" y="61"/>
                  </a:lnTo>
                  <a:lnTo>
                    <a:pt x="684" y="58"/>
                  </a:lnTo>
                  <a:lnTo>
                    <a:pt x="681" y="53"/>
                  </a:lnTo>
                  <a:lnTo>
                    <a:pt x="676" y="49"/>
                  </a:lnTo>
                  <a:lnTo>
                    <a:pt x="671" y="44"/>
                  </a:lnTo>
                  <a:lnTo>
                    <a:pt x="664" y="41"/>
                  </a:lnTo>
                  <a:lnTo>
                    <a:pt x="655" y="36"/>
                  </a:lnTo>
                  <a:lnTo>
                    <a:pt x="644" y="32"/>
                  </a:lnTo>
                  <a:lnTo>
                    <a:pt x="631" y="28"/>
                  </a:lnTo>
                  <a:lnTo>
                    <a:pt x="617" y="24"/>
                  </a:lnTo>
                  <a:lnTo>
                    <a:pt x="601" y="20"/>
                  </a:lnTo>
                  <a:lnTo>
                    <a:pt x="582" y="17"/>
                  </a:lnTo>
                  <a:lnTo>
                    <a:pt x="561" y="14"/>
                  </a:lnTo>
                  <a:lnTo>
                    <a:pt x="538" y="10"/>
                  </a:lnTo>
                  <a:lnTo>
                    <a:pt x="512" y="7"/>
                  </a:lnTo>
                  <a:lnTo>
                    <a:pt x="483" y="5"/>
                  </a:lnTo>
                  <a:lnTo>
                    <a:pt x="487" y="6"/>
                  </a:lnTo>
                  <a:lnTo>
                    <a:pt x="495" y="7"/>
                  </a:lnTo>
                  <a:lnTo>
                    <a:pt x="507" y="10"/>
                  </a:lnTo>
                  <a:lnTo>
                    <a:pt x="523" y="14"/>
                  </a:lnTo>
                  <a:lnTo>
                    <a:pt x="540" y="18"/>
                  </a:lnTo>
                  <a:lnTo>
                    <a:pt x="559" y="24"/>
                  </a:lnTo>
                  <a:lnTo>
                    <a:pt x="577" y="29"/>
                  </a:lnTo>
                  <a:lnTo>
                    <a:pt x="595" y="35"/>
                  </a:lnTo>
                  <a:lnTo>
                    <a:pt x="610" y="42"/>
                  </a:lnTo>
                  <a:lnTo>
                    <a:pt x="622" y="49"/>
                  </a:lnTo>
                  <a:lnTo>
                    <a:pt x="630" y="55"/>
                  </a:lnTo>
                  <a:lnTo>
                    <a:pt x="632" y="62"/>
                  </a:lnTo>
                  <a:lnTo>
                    <a:pt x="628" y="70"/>
                  </a:lnTo>
                  <a:lnTo>
                    <a:pt x="617" y="76"/>
                  </a:lnTo>
                  <a:lnTo>
                    <a:pt x="596" y="82"/>
                  </a:lnTo>
                  <a:lnTo>
                    <a:pt x="566" y="88"/>
                  </a:lnTo>
                  <a:lnTo>
                    <a:pt x="533" y="93"/>
                  </a:lnTo>
                  <a:lnTo>
                    <a:pt x="496" y="95"/>
                  </a:lnTo>
                  <a:lnTo>
                    <a:pt x="454" y="97"/>
                  </a:lnTo>
                  <a:lnTo>
                    <a:pt x="411" y="98"/>
                  </a:lnTo>
                  <a:lnTo>
                    <a:pt x="366" y="98"/>
                  </a:lnTo>
                  <a:lnTo>
                    <a:pt x="321" y="97"/>
                  </a:lnTo>
                  <a:lnTo>
                    <a:pt x="277" y="95"/>
                  </a:lnTo>
                  <a:lnTo>
                    <a:pt x="235" y="93"/>
                  </a:lnTo>
                  <a:lnTo>
                    <a:pt x="197" y="89"/>
                  </a:lnTo>
                  <a:lnTo>
                    <a:pt x="162" y="85"/>
                  </a:lnTo>
                  <a:lnTo>
                    <a:pt x="133" y="80"/>
                  </a:lnTo>
                  <a:lnTo>
                    <a:pt x="110" y="75"/>
                  </a:lnTo>
                  <a:lnTo>
                    <a:pt x="94" y="68"/>
                  </a:lnTo>
                  <a:lnTo>
                    <a:pt x="89" y="61"/>
                  </a:lnTo>
                  <a:lnTo>
                    <a:pt x="92" y="54"/>
                  </a:lnTo>
                  <a:lnTo>
                    <a:pt x="106" y="46"/>
                  </a:lnTo>
                  <a:lnTo>
                    <a:pt x="119" y="41"/>
                  </a:lnTo>
                  <a:lnTo>
                    <a:pt x="135" y="36"/>
                  </a:lnTo>
                  <a:lnTo>
                    <a:pt x="152" y="32"/>
                  </a:lnTo>
                  <a:lnTo>
                    <a:pt x="169" y="27"/>
                  </a:lnTo>
                  <a:lnTo>
                    <a:pt x="187" y="23"/>
                  </a:lnTo>
                  <a:lnTo>
                    <a:pt x="205" y="19"/>
                  </a:lnTo>
                  <a:lnTo>
                    <a:pt x="222" y="16"/>
                  </a:lnTo>
                  <a:lnTo>
                    <a:pt x="240" y="12"/>
                  </a:lnTo>
                  <a:lnTo>
                    <a:pt x="256" y="9"/>
                  </a:lnTo>
                  <a:lnTo>
                    <a:pt x="271" y="7"/>
                  </a:lnTo>
                  <a:lnTo>
                    <a:pt x="285" y="5"/>
                  </a:lnTo>
                  <a:lnTo>
                    <a:pt x="297" y="3"/>
                  </a:lnTo>
                  <a:lnTo>
                    <a:pt x="308" y="2"/>
                  </a:lnTo>
                  <a:lnTo>
                    <a:pt x="314" y="1"/>
                  </a:lnTo>
                  <a:lnTo>
                    <a:pt x="320" y="0"/>
                  </a:lnTo>
                  <a:lnTo>
                    <a:pt x="321" y="0"/>
                  </a:lnTo>
                  <a:close/>
                </a:path>
              </a:pathLst>
            </a:cu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4" name="Freeform 38">
              <a:extLst>
                <a:ext uri="{FF2B5EF4-FFF2-40B4-BE49-F238E27FC236}">
                  <a16:creationId xmlns:a16="http://schemas.microsoft.com/office/drawing/2014/main" id="{A61907B0-97C6-824F-BC05-3763552D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603"/>
              <a:ext cx="632" cy="135"/>
            </a:xfrm>
            <a:custGeom>
              <a:avLst/>
              <a:gdLst>
                <a:gd name="T0" fmla="*/ 0 w 632"/>
                <a:gd name="T1" fmla="*/ 0 h 135"/>
                <a:gd name="T2" fmla="*/ 4 w 632"/>
                <a:gd name="T3" fmla="*/ 3 h 135"/>
                <a:gd name="T4" fmla="*/ 14 w 632"/>
                <a:gd name="T5" fmla="*/ 12 h 135"/>
                <a:gd name="T6" fmla="*/ 30 w 632"/>
                <a:gd name="T7" fmla="*/ 25 h 135"/>
                <a:gd name="T8" fmla="*/ 51 w 632"/>
                <a:gd name="T9" fmla="*/ 40 h 135"/>
                <a:gd name="T10" fmla="*/ 78 w 632"/>
                <a:gd name="T11" fmla="*/ 59 h 135"/>
                <a:gd name="T12" fmla="*/ 111 w 632"/>
                <a:gd name="T13" fmla="*/ 78 h 135"/>
                <a:gd name="T14" fmla="*/ 147 w 632"/>
                <a:gd name="T15" fmla="*/ 96 h 135"/>
                <a:gd name="T16" fmla="*/ 189 w 632"/>
                <a:gd name="T17" fmla="*/ 112 h 135"/>
                <a:gd name="T18" fmla="*/ 234 w 632"/>
                <a:gd name="T19" fmla="*/ 124 h 135"/>
                <a:gd name="T20" fmla="*/ 282 w 632"/>
                <a:gd name="T21" fmla="*/ 132 h 135"/>
                <a:gd name="T22" fmla="*/ 334 w 632"/>
                <a:gd name="T23" fmla="*/ 135 h 135"/>
                <a:gd name="T24" fmla="*/ 389 w 632"/>
                <a:gd name="T25" fmla="*/ 131 h 135"/>
                <a:gd name="T26" fmla="*/ 447 w 632"/>
                <a:gd name="T27" fmla="*/ 118 h 135"/>
                <a:gd name="T28" fmla="*/ 507 w 632"/>
                <a:gd name="T29" fmla="*/ 97 h 135"/>
                <a:gd name="T30" fmla="*/ 569 w 632"/>
                <a:gd name="T31" fmla="*/ 64 h 135"/>
                <a:gd name="T32" fmla="*/ 632 w 632"/>
                <a:gd name="T33" fmla="*/ 20 h 135"/>
                <a:gd name="T34" fmla="*/ 629 w 632"/>
                <a:gd name="T35" fmla="*/ 21 h 135"/>
                <a:gd name="T36" fmla="*/ 622 w 632"/>
                <a:gd name="T37" fmla="*/ 26 h 135"/>
                <a:gd name="T38" fmla="*/ 608 w 632"/>
                <a:gd name="T39" fmla="*/ 33 h 135"/>
                <a:gd name="T40" fmla="*/ 591 w 632"/>
                <a:gd name="T41" fmla="*/ 42 h 135"/>
                <a:gd name="T42" fmla="*/ 570 w 632"/>
                <a:gd name="T43" fmla="*/ 51 h 135"/>
                <a:gd name="T44" fmla="*/ 545 w 632"/>
                <a:gd name="T45" fmla="*/ 61 h 135"/>
                <a:gd name="T46" fmla="*/ 517 w 632"/>
                <a:gd name="T47" fmla="*/ 70 h 135"/>
                <a:gd name="T48" fmla="*/ 486 w 632"/>
                <a:gd name="T49" fmla="*/ 78 h 135"/>
                <a:gd name="T50" fmla="*/ 452 w 632"/>
                <a:gd name="T51" fmla="*/ 84 h 135"/>
                <a:gd name="T52" fmla="*/ 416 w 632"/>
                <a:gd name="T53" fmla="*/ 89 h 135"/>
                <a:gd name="T54" fmla="*/ 378 w 632"/>
                <a:gd name="T55" fmla="*/ 91 h 135"/>
                <a:gd name="T56" fmla="*/ 340 w 632"/>
                <a:gd name="T57" fmla="*/ 89 h 135"/>
                <a:gd name="T58" fmla="*/ 299 w 632"/>
                <a:gd name="T59" fmla="*/ 82 h 135"/>
                <a:gd name="T60" fmla="*/ 257 w 632"/>
                <a:gd name="T61" fmla="*/ 72 h 135"/>
                <a:gd name="T62" fmla="*/ 217 w 632"/>
                <a:gd name="T63" fmla="*/ 55 h 135"/>
                <a:gd name="T64" fmla="*/ 175 w 632"/>
                <a:gd name="T65" fmla="*/ 33 h 135"/>
                <a:gd name="T66" fmla="*/ 170 w 632"/>
                <a:gd name="T67" fmla="*/ 33 h 135"/>
                <a:gd name="T68" fmla="*/ 158 w 632"/>
                <a:gd name="T69" fmla="*/ 31 h 135"/>
                <a:gd name="T70" fmla="*/ 139 w 632"/>
                <a:gd name="T71" fmla="*/ 30 h 135"/>
                <a:gd name="T72" fmla="*/ 114 w 632"/>
                <a:gd name="T73" fmla="*/ 27 h 135"/>
                <a:gd name="T74" fmla="*/ 87 w 632"/>
                <a:gd name="T75" fmla="*/ 24 h 135"/>
                <a:gd name="T76" fmla="*/ 58 w 632"/>
                <a:gd name="T77" fmla="*/ 17 h 135"/>
                <a:gd name="T78" fmla="*/ 28 w 632"/>
                <a:gd name="T79" fmla="*/ 10 h 135"/>
                <a:gd name="T80" fmla="*/ 0 w 632"/>
                <a:gd name="T81" fmla="*/ 0 h 1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2"/>
                <a:gd name="T124" fmla="*/ 0 h 135"/>
                <a:gd name="T125" fmla="*/ 632 w 632"/>
                <a:gd name="T126" fmla="*/ 135 h 1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2" h="135">
                  <a:moveTo>
                    <a:pt x="0" y="0"/>
                  </a:moveTo>
                  <a:lnTo>
                    <a:pt x="4" y="3"/>
                  </a:lnTo>
                  <a:lnTo>
                    <a:pt x="14" y="12"/>
                  </a:lnTo>
                  <a:lnTo>
                    <a:pt x="30" y="25"/>
                  </a:lnTo>
                  <a:lnTo>
                    <a:pt x="51" y="40"/>
                  </a:lnTo>
                  <a:lnTo>
                    <a:pt x="78" y="59"/>
                  </a:lnTo>
                  <a:lnTo>
                    <a:pt x="111" y="78"/>
                  </a:lnTo>
                  <a:lnTo>
                    <a:pt x="147" y="96"/>
                  </a:lnTo>
                  <a:lnTo>
                    <a:pt x="189" y="112"/>
                  </a:lnTo>
                  <a:lnTo>
                    <a:pt x="234" y="124"/>
                  </a:lnTo>
                  <a:lnTo>
                    <a:pt x="282" y="132"/>
                  </a:lnTo>
                  <a:lnTo>
                    <a:pt x="334" y="135"/>
                  </a:lnTo>
                  <a:lnTo>
                    <a:pt x="389" y="131"/>
                  </a:lnTo>
                  <a:lnTo>
                    <a:pt x="447" y="118"/>
                  </a:lnTo>
                  <a:lnTo>
                    <a:pt x="507" y="97"/>
                  </a:lnTo>
                  <a:lnTo>
                    <a:pt x="569" y="64"/>
                  </a:lnTo>
                  <a:lnTo>
                    <a:pt x="632" y="20"/>
                  </a:lnTo>
                  <a:lnTo>
                    <a:pt x="629" y="21"/>
                  </a:lnTo>
                  <a:lnTo>
                    <a:pt x="622" y="26"/>
                  </a:lnTo>
                  <a:lnTo>
                    <a:pt x="608" y="33"/>
                  </a:lnTo>
                  <a:lnTo>
                    <a:pt x="591" y="42"/>
                  </a:lnTo>
                  <a:lnTo>
                    <a:pt x="570" y="51"/>
                  </a:lnTo>
                  <a:lnTo>
                    <a:pt x="545" y="61"/>
                  </a:lnTo>
                  <a:lnTo>
                    <a:pt x="517" y="70"/>
                  </a:lnTo>
                  <a:lnTo>
                    <a:pt x="486" y="78"/>
                  </a:lnTo>
                  <a:lnTo>
                    <a:pt x="452" y="84"/>
                  </a:lnTo>
                  <a:lnTo>
                    <a:pt x="416" y="89"/>
                  </a:lnTo>
                  <a:lnTo>
                    <a:pt x="378" y="91"/>
                  </a:lnTo>
                  <a:lnTo>
                    <a:pt x="340" y="89"/>
                  </a:lnTo>
                  <a:lnTo>
                    <a:pt x="299" y="82"/>
                  </a:lnTo>
                  <a:lnTo>
                    <a:pt x="257" y="72"/>
                  </a:lnTo>
                  <a:lnTo>
                    <a:pt x="217" y="55"/>
                  </a:lnTo>
                  <a:lnTo>
                    <a:pt x="175" y="33"/>
                  </a:lnTo>
                  <a:lnTo>
                    <a:pt x="170" y="33"/>
                  </a:lnTo>
                  <a:lnTo>
                    <a:pt x="158" y="31"/>
                  </a:lnTo>
                  <a:lnTo>
                    <a:pt x="139" y="30"/>
                  </a:lnTo>
                  <a:lnTo>
                    <a:pt x="114" y="27"/>
                  </a:lnTo>
                  <a:lnTo>
                    <a:pt x="87" y="24"/>
                  </a:lnTo>
                  <a:lnTo>
                    <a:pt x="58" y="17"/>
                  </a:lnTo>
                  <a:lnTo>
                    <a:pt x="28" y="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5" name="Freeform 39">
              <a:extLst>
                <a:ext uri="{FF2B5EF4-FFF2-40B4-BE49-F238E27FC236}">
                  <a16:creationId xmlns:a16="http://schemas.microsoft.com/office/drawing/2014/main" id="{45ED759E-AFBB-D03E-3FBB-B360005B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623"/>
              <a:ext cx="656" cy="951"/>
            </a:xfrm>
            <a:custGeom>
              <a:avLst/>
              <a:gdLst>
                <a:gd name="T0" fmla="*/ 656 w 656"/>
                <a:gd name="T1" fmla="*/ 896 h 951"/>
                <a:gd name="T2" fmla="*/ 361 w 656"/>
                <a:gd name="T3" fmla="*/ 0 h 951"/>
                <a:gd name="T4" fmla="*/ 0 w 656"/>
                <a:gd name="T5" fmla="*/ 896 h 951"/>
                <a:gd name="T6" fmla="*/ 348 w 656"/>
                <a:gd name="T7" fmla="*/ 83 h 951"/>
                <a:gd name="T8" fmla="*/ 353 w 656"/>
                <a:gd name="T9" fmla="*/ 951 h 951"/>
                <a:gd name="T10" fmla="*/ 373 w 656"/>
                <a:gd name="T11" fmla="*/ 83 h 951"/>
                <a:gd name="T12" fmla="*/ 656 w 656"/>
                <a:gd name="T13" fmla="*/ 896 h 9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6"/>
                <a:gd name="T22" fmla="*/ 0 h 951"/>
                <a:gd name="T23" fmla="*/ 656 w 656"/>
                <a:gd name="T24" fmla="*/ 951 h 9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6" h="951">
                  <a:moveTo>
                    <a:pt x="656" y="896"/>
                  </a:moveTo>
                  <a:lnTo>
                    <a:pt x="361" y="0"/>
                  </a:lnTo>
                  <a:lnTo>
                    <a:pt x="0" y="896"/>
                  </a:lnTo>
                  <a:lnTo>
                    <a:pt x="348" y="83"/>
                  </a:lnTo>
                  <a:lnTo>
                    <a:pt x="353" y="951"/>
                  </a:lnTo>
                  <a:lnTo>
                    <a:pt x="373" y="83"/>
                  </a:lnTo>
                  <a:lnTo>
                    <a:pt x="656" y="8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6" name="Rectangle 40">
              <a:extLst>
                <a:ext uri="{FF2B5EF4-FFF2-40B4-BE49-F238E27FC236}">
                  <a16:creationId xmlns:a16="http://schemas.microsoft.com/office/drawing/2014/main" id="{8D4DD467-BBDE-2408-A428-706F3C22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567"/>
              <a:ext cx="1548" cy="6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7" name="Freeform 41">
              <a:extLst>
                <a:ext uri="{FF2B5EF4-FFF2-40B4-BE49-F238E27FC236}">
                  <a16:creationId xmlns:a16="http://schemas.microsoft.com/office/drawing/2014/main" id="{68E7F904-A98C-3413-D8A4-E5D4FD0F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540"/>
              <a:ext cx="119" cy="119"/>
            </a:xfrm>
            <a:custGeom>
              <a:avLst/>
              <a:gdLst>
                <a:gd name="T0" fmla="*/ 119 w 119"/>
                <a:gd name="T1" fmla="*/ 59 h 119"/>
                <a:gd name="T2" fmla="*/ 117 w 119"/>
                <a:gd name="T3" fmla="*/ 71 h 119"/>
                <a:gd name="T4" fmla="*/ 114 w 119"/>
                <a:gd name="T5" fmla="*/ 83 h 119"/>
                <a:gd name="T6" fmla="*/ 108 w 119"/>
                <a:gd name="T7" fmla="*/ 93 h 119"/>
                <a:gd name="T8" fmla="*/ 101 w 119"/>
                <a:gd name="T9" fmla="*/ 101 h 119"/>
                <a:gd name="T10" fmla="*/ 93 w 119"/>
                <a:gd name="T11" fmla="*/ 109 h 119"/>
                <a:gd name="T12" fmla="*/ 82 w 119"/>
                <a:gd name="T13" fmla="*/ 114 h 119"/>
                <a:gd name="T14" fmla="*/ 71 w 119"/>
                <a:gd name="T15" fmla="*/ 118 h 119"/>
                <a:gd name="T16" fmla="*/ 59 w 119"/>
                <a:gd name="T17" fmla="*/ 119 h 119"/>
                <a:gd name="T18" fmla="*/ 46 w 119"/>
                <a:gd name="T19" fmla="*/ 118 h 119"/>
                <a:gd name="T20" fmla="*/ 36 w 119"/>
                <a:gd name="T21" fmla="*/ 114 h 119"/>
                <a:gd name="T22" fmla="*/ 26 w 119"/>
                <a:gd name="T23" fmla="*/ 109 h 119"/>
                <a:gd name="T24" fmla="*/ 17 w 119"/>
                <a:gd name="T25" fmla="*/ 101 h 119"/>
                <a:gd name="T26" fmla="*/ 10 w 119"/>
                <a:gd name="T27" fmla="*/ 93 h 119"/>
                <a:gd name="T28" fmla="*/ 5 w 119"/>
                <a:gd name="T29" fmla="*/ 83 h 119"/>
                <a:gd name="T30" fmla="*/ 1 w 119"/>
                <a:gd name="T31" fmla="*/ 71 h 119"/>
                <a:gd name="T32" fmla="*/ 0 w 119"/>
                <a:gd name="T33" fmla="*/ 59 h 119"/>
                <a:gd name="T34" fmla="*/ 1 w 119"/>
                <a:gd name="T35" fmla="*/ 47 h 119"/>
                <a:gd name="T36" fmla="*/ 5 w 119"/>
                <a:gd name="T37" fmla="*/ 36 h 119"/>
                <a:gd name="T38" fmla="*/ 10 w 119"/>
                <a:gd name="T39" fmla="*/ 26 h 119"/>
                <a:gd name="T40" fmla="*/ 17 w 119"/>
                <a:gd name="T41" fmla="*/ 17 h 119"/>
                <a:gd name="T42" fmla="*/ 26 w 119"/>
                <a:gd name="T43" fmla="*/ 10 h 119"/>
                <a:gd name="T44" fmla="*/ 36 w 119"/>
                <a:gd name="T45" fmla="*/ 5 h 119"/>
                <a:gd name="T46" fmla="*/ 46 w 119"/>
                <a:gd name="T47" fmla="*/ 1 h 119"/>
                <a:gd name="T48" fmla="*/ 59 w 119"/>
                <a:gd name="T49" fmla="*/ 0 h 119"/>
                <a:gd name="T50" fmla="*/ 71 w 119"/>
                <a:gd name="T51" fmla="*/ 1 h 119"/>
                <a:gd name="T52" fmla="*/ 82 w 119"/>
                <a:gd name="T53" fmla="*/ 5 h 119"/>
                <a:gd name="T54" fmla="*/ 93 w 119"/>
                <a:gd name="T55" fmla="*/ 10 h 119"/>
                <a:gd name="T56" fmla="*/ 101 w 119"/>
                <a:gd name="T57" fmla="*/ 17 h 119"/>
                <a:gd name="T58" fmla="*/ 108 w 119"/>
                <a:gd name="T59" fmla="*/ 26 h 119"/>
                <a:gd name="T60" fmla="*/ 114 w 119"/>
                <a:gd name="T61" fmla="*/ 36 h 119"/>
                <a:gd name="T62" fmla="*/ 117 w 119"/>
                <a:gd name="T63" fmla="*/ 47 h 119"/>
                <a:gd name="T64" fmla="*/ 119 w 119"/>
                <a:gd name="T65" fmla="*/ 59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119"/>
                <a:gd name="T101" fmla="*/ 119 w 119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119">
                  <a:moveTo>
                    <a:pt x="119" y="59"/>
                  </a:moveTo>
                  <a:lnTo>
                    <a:pt x="117" y="71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1" y="101"/>
                  </a:lnTo>
                  <a:lnTo>
                    <a:pt x="93" y="109"/>
                  </a:lnTo>
                  <a:lnTo>
                    <a:pt x="82" y="114"/>
                  </a:lnTo>
                  <a:lnTo>
                    <a:pt x="71" y="118"/>
                  </a:lnTo>
                  <a:lnTo>
                    <a:pt x="59" y="119"/>
                  </a:lnTo>
                  <a:lnTo>
                    <a:pt x="46" y="118"/>
                  </a:lnTo>
                  <a:lnTo>
                    <a:pt x="36" y="114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0" y="93"/>
                  </a:lnTo>
                  <a:lnTo>
                    <a:pt x="5" y="83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5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9" y="5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8" name="Rectangle 42">
              <a:extLst>
                <a:ext uri="{FF2B5EF4-FFF2-40B4-BE49-F238E27FC236}">
                  <a16:creationId xmlns:a16="http://schemas.microsoft.com/office/drawing/2014/main" id="{A289882D-8D2F-361E-80E7-404851DE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460"/>
              <a:ext cx="64" cy="1548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69" name="Freeform 43">
              <a:extLst>
                <a:ext uri="{FF2B5EF4-FFF2-40B4-BE49-F238E27FC236}">
                  <a16:creationId xmlns:a16="http://schemas.microsoft.com/office/drawing/2014/main" id="{19A22B01-E4ED-920D-7383-676F32A0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93"/>
              <a:ext cx="118" cy="118"/>
            </a:xfrm>
            <a:custGeom>
              <a:avLst/>
              <a:gdLst>
                <a:gd name="T0" fmla="*/ 60 w 118"/>
                <a:gd name="T1" fmla="*/ 0 h 118"/>
                <a:gd name="T2" fmla="*/ 72 w 118"/>
                <a:gd name="T3" fmla="*/ 1 h 118"/>
                <a:gd name="T4" fmla="*/ 82 w 118"/>
                <a:gd name="T5" fmla="*/ 4 h 118"/>
                <a:gd name="T6" fmla="*/ 92 w 118"/>
                <a:gd name="T7" fmla="*/ 10 h 118"/>
                <a:gd name="T8" fmla="*/ 101 w 118"/>
                <a:gd name="T9" fmla="*/ 16 h 118"/>
                <a:gd name="T10" fmla="*/ 108 w 118"/>
                <a:gd name="T11" fmla="*/ 25 h 118"/>
                <a:gd name="T12" fmla="*/ 114 w 118"/>
                <a:gd name="T13" fmla="*/ 36 h 118"/>
                <a:gd name="T14" fmla="*/ 117 w 118"/>
                <a:gd name="T15" fmla="*/ 46 h 118"/>
                <a:gd name="T16" fmla="*/ 118 w 118"/>
                <a:gd name="T17" fmla="*/ 58 h 118"/>
                <a:gd name="T18" fmla="*/ 117 w 118"/>
                <a:gd name="T19" fmla="*/ 71 h 118"/>
                <a:gd name="T20" fmla="*/ 114 w 118"/>
                <a:gd name="T21" fmla="*/ 82 h 118"/>
                <a:gd name="T22" fmla="*/ 108 w 118"/>
                <a:gd name="T23" fmla="*/ 92 h 118"/>
                <a:gd name="T24" fmla="*/ 101 w 118"/>
                <a:gd name="T25" fmla="*/ 100 h 118"/>
                <a:gd name="T26" fmla="*/ 92 w 118"/>
                <a:gd name="T27" fmla="*/ 108 h 118"/>
                <a:gd name="T28" fmla="*/ 82 w 118"/>
                <a:gd name="T29" fmla="*/ 113 h 118"/>
                <a:gd name="T30" fmla="*/ 72 w 118"/>
                <a:gd name="T31" fmla="*/ 117 h 118"/>
                <a:gd name="T32" fmla="*/ 60 w 118"/>
                <a:gd name="T33" fmla="*/ 118 h 118"/>
                <a:gd name="T34" fmla="*/ 47 w 118"/>
                <a:gd name="T35" fmla="*/ 117 h 118"/>
                <a:gd name="T36" fmla="*/ 36 w 118"/>
                <a:gd name="T37" fmla="*/ 113 h 118"/>
                <a:gd name="T38" fmla="*/ 26 w 118"/>
                <a:gd name="T39" fmla="*/ 108 h 118"/>
                <a:gd name="T40" fmla="*/ 18 w 118"/>
                <a:gd name="T41" fmla="*/ 100 h 118"/>
                <a:gd name="T42" fmla="*/ 10 w 118"/>
                <a:gd name="T43" fmla="*/ 92 h 118"/>
                <a:gd name="T44" fmla="*/ 4 w 118"/>
                <a:gd name="T45" fmla="*/ 82 h 118"/>
                <a:gd name="T46" fmla="*/ 1 w 118"/>
                <a:gd name="T47" fmla="*/ 71 h 118"/>
                <a:gd name="T48" fmla="*/ 0 w 118"/>
                <a:gd name="T49" fmla="*/ 58 h 118"/>
                <a:gd name="T50" fmla="*/ 1 w 118"/>
                <a:gd name="T51" fmla="*/ 46 h 118"/>
                <a:gd name="T52" fmla="*/ 4 w 118"/>
                <a:gd name="T53" fmla="*/ 36 h 118"/>
                <a:gd name="T54" fmla="*/ 10 w 118"/>
                <a:gd name="T55" fmla="*/ 25 h 118"/>
                <a:gd name="T56" fmla="*/ 18 w 118"/>
                <a:gd name="T57" fmla="*/ 16 h 118"/>
                <a:gd name="T58" fmla="*/ 26 w 118"/>
                <a:gd name="T59" fmla="*/ 10 h 118"/>
                <a:gd name="T60" fmla="*/ 36 w 118"/>
                <a:gd name="T61" fmla="*/ 4 h 118"/>
                <a:gd name="T62" fmla="*/ 47 w 118"/>
                <a:gd name="T63" fmla="*/ 1 h 118"/>
                <a:gd name="T64" fmla="*/ 60 w 118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18"/>
                <a:gd name="T101" fmla="*/ 118 w 118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18">
                  <a:moveTo>
                    <a:pt x="60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1" y="16"/>
                  </a:lnTo>
                  <a:lnTo>
                    <a:pt x="108" y="25"/>
                  </a:lnTo>
                  <a:lnTo>
                    <a:pt x="114" y="36"/>
                  </a:lnTo>
                  <a:lnTo>
                    <a:pt x="117" y="46"/>
                  </a:lnTo>
                  <a:lnTo>
                    <a:pt x="118" y="58"/>
                  </a:lnTo>
                  <a:lnTo>
                    <a:pt x="117" y="71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1" y="100"/>
                  </a:lnTo>
                  <a:lnTo>
                    <a:pt x="92" y="108"/>
                  </a:lnTo>
                  <a:lnTo>
                    <a:pt x="82" y="113"/>
                  </a:lnTo>
                  <a:lnTo>
                    <a:pt x="72" y="117"/>
                  </a:lnTo>
                  <a:lnTo>
                    <a:pt x="60" y="118"/>
                  </a:lnTo>
                  <a:lnTo>
                    <a:pt x="47" y="117"/>
                  </a:lnTo>
                  <a:lnTo>
                    <a:pt x="36" y="113"/>
                  </a:lnTo>
                  <a:lnTo>
                    <a:pt x="26" y="108"/>
                  </a:lnTo>
                  <a:lnTo>
                    <a:pt x="18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6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0" name="Freeform 44">
              <a:extLst>
                <a:ext uri="{FF2B5EF4-FFF2-40B4-BE49-F238E27FC236}">
                  <a16:creationId xmlns:a16="http://schemas.microsoft.com/office/drawing/2014/main" id="{9A205D1B-FCD3-CB95-3F79-FA433A25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540"/>
              <a:ext cx="118" cy="119"/>
            </a:xfrm>
            <a:custGeom>
              <a:avLst/>
              <a:gdLst>
                <a:gd name="T0" fmla="*/ 118 w 118"/>
                <a:gd name="T1" fmla="*/ 59 h 119"/>
                <a:gd name="T2" fmla="*/ 117 w 118"/>
                <a:gd name="T3" fmla="*/ 71 h 119"/>
                <a:gd name="T4" fmla="*/ 114 w 118"/>
                <a:gd name="T5" fmla="*/ 83 h 119"/>
                <a:gd name="T6" fmla="*/ 108 w 118"/>
                <a:gd name="T7" fmla="*/ 93 h 119"/>
                <a:gd name="T8" fmla="*/ 100 w 118"/>
                <a:gd name="T9" fmla="*/ 101 h 119"/>
                <a:gd name="T10" fmla="*/ 92 w 118"/>
                <a:gd name="T11" fmla="*/ 109 h 119"/>
                <a:gd name="T12" fmla="*/ 82 w 118"/>
                <a:gd name="T13" fmla="*/ 114 h 119"/>
                <a:gd name="T14" fmla="*/ 71 w 118"/>
                <a:gd name="T15" fmla="*/ 118 h 119"/>
                <a:gd name="T16" fmla="*/ 58 w 118"/>
                <a:gd name="T17" fmla="*/ 119 h 119"/>
                <a:gd name="T18" fmla="*/ 46 w 118"/>
                <a:gd name="T19" fmla="*/ 118 h 119"/>
                <a:gd name="T20" fmla="*/ 36 w 118"/>
                <a:gd name="T21" fmla="*/ 114 h 119"/>
                <a:gd name="T22" fmla="*/ 26 w 118"/>
                <a:gd name="T23" fmla="*/ 109 h 119"/>
                <a:gd name="T24" fmla="*/ 17 w 118"/>
                <a:gd name="T25" fmla="*/ 101 h 119"/>
                <a:gd name="T26" fmla="*/ 10 w 118"/>
                <a:gd name="T27" fmla="*/ 93 h 119"/>
                <a:gd name="T28" fmla="*/ 4 w 118"/>
                <a:gd name="T29" fmla="*/ 83 h 119"/>
                <a:gd name="T30" fmla="*/ 1 w 118"/>
                <a:gd name="T31" fmla="*/ 71 h 119"/>
                <a:gd name="T32" fmla="*/ 0 w 118"/>
                <a:gd name="T33" fmla="*/ 59 h 119"/>
                <a:gd name="T34" fmla="*/ 1 w 118"/>
                <a:gd name="T35" fmla="*/ 47 h 119"/>
                <a:gd name="T36" fmla="*/ 4 w 118"/>
                <a:gd name="T37" fmla="*/ 36 h 119"/>
                <a:gd name="T38" fmla="*/ 10 w 118"/>
                <a:gd name="T39" fmla="*/ 26 h 119"/>
                <a:gd name="T40" fmla="*/ 17 w 118"/>
                <a:gd name="T41" fmla="*/ 17 h 119"/>
                <a:gd name="T42" fmla="*/ 26 w 118"/>
                <a:gd name="T43" fmla="*/ 10 h 119"/>
                <a:gd name="T44" fmla="*/ 36 w 118"/>
                <a:gd name="T45" fmla="*/ 5 h 119"/>
                <a:gd name="T46" fmla="*/ 46 w 118"/>
                <a:gd name="T47" fmla="*/ 1 h 119"/>
                <a:gd name="T48" fmla="*/ 58 w 118"/>
                <a:gd name="T49" fmla="*/ 0 h 119"/>
                <a:gd name="T50" fmla="*/ 71 w 118"/>
                <a:gd name="T51" fmla="*/ 1 h 119"/>
                <a:gd name="T52" fmla="*/ 82 w 118"/>
                <a:gd name="T53" fmla="*/ 5 h 119"/>
                <a:gd name="T54" fmla="*/ 92 w 118"/>
                <a:gd name="T55" fmla="*/ 10 h 119"/>
                <a:gd name="T56" fmla="*/ 100 w 118"/>
                <a:gd name="T57" fmla="*/ 17 h 119"/>
                <a:gd name="T58" fmla="*/ 108 w 118"/>
                <a:gd name="T59" fmla="*/ 26 h 119"/>
                <a:gd name="T60" fmla="*/ 114 w 118"/>
                <a:gd name="T61" fmla="*/ 36 h 119"/>
                <a:gd name="T62" fmla="*/ 117 w 118"/>
                <a:gd name="T63" fmla="*/ 47 h 119"/>
                <a:gd name="T64" fmla="*/ 118 w 118"/>
                <a:gd name="T65" fmla="*/ 59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19"/>
                <a:gd name="T101" fmla="*/ 118 w 118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19">
                  <a:moveTo>
                    <a:pt x="118" y="59"/>
                  </a:moveTo>
                  <a:lnTo>
                    <a:pt x="117" y="71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0" y="101"/>
                  </a:lnTo>
                  <a:lnTo>
                    <a:pt x="92" y="109"/>
                  </a:lnTo>
                  <a:lnTo>
                    <a:pt x="82" y="114"/>
                  </a:lnTo>
                  <a:lnTo>
                    <a:pt x="71" y="118"/>
                  </a:lnTo>
                  <a:lnTo>
                    <a:pt x="58" y="119"/>
                  </a:lnTo>
                  <a:lnTo>
                    <a:pt x="46" y="118"/>
                  </a:lnTo>
                  <a:lnTo>
                    <a:pt x="36" y="114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71" y="1"/>
                  </a:lnTo>
                  <a:lnTo>
                    <a:pt x="82" y="5"/>
                  </a:lnTo>
                  <a:lnTo>
                    <a:pt x="92" y="10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8" y="5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1" name="Freeform 45">
              <a:extLst>
                <a:ext uri="{FF2B5EF4-FFF2-40B4-BE49-F238E27FC236}">
                  <a16:creationId xmlns:a16="http://schemas.microsoft.com/office/drawing/2014/main" id="{3642A24F-2D87-2368-096A-AF08C0E3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972"/>
              <a:ext cx="1013" cy="284"/>
            </a:xfrm>
            <a:custGeom>
              <a:avLst/>
              <a:gdLst>
                <a:gd name="T0" fmla="*/ 422 w 1013"/>
                <a:gd name="T1" fmla="*/ 0 h 284"/>
                <a:gd name="T2" fmla="*/ 407 w 1013"/>
                <a:gd name="T3" fmla="*/ 3 h 284"/>
                <a:gd name="T4" fmla="*/ 379 w 1013"/>
                <a:gd name="T5" fmla="*/ 10 h 284"/>
                <a:gd name="T6" fmla="*/ 343 w 1013"/>
                <a:gd name="T7" fmla="*/ 19 h 284"/>
                <a:gd name="T8" fmla="*/ 301 w 1013"/>
                <a:gd name="T9" fmla="*/ 34 h 284"/>
                <a:gd name="T10" fmla="*/ 257 w 1013"/>
                <a:gd name="T11" fmla="*/ 53 h 284"/>
                <a:gd name="T12" fmla="*/ 213 w 1013"/>
                <a:gd name="T13" fmla="*/ 76 h 284"/>
                <a:gd name="T14" fmla="*/ 174 w 1013"/>
                <a:gd name="T15" fmla="*/ 105 h 284"/>
                <a:gd name="T16" fmla="*/ 151 w 1013"/>
                <a:gd name="T17" fmla="*/ 122 h 284"/>
                <a:gd name="T18" fmla="*/ 116 w 1013"/>
                <a:gd name="T19" fmla="*/ 124 h 284"/>
                <a:gd name="T20" fmla="*/ 66 w 1013"/>
                <a:gd name="T21" fmla="*/ 136 h 284"/>
                <a:gd name="T22" fmla="*/ 17 w 1013"/>
                <a:gd name="T23" fmla="*/ 167 h 284"/>
                <a:gd name="T24" fmla="*/ 2 w 1013"/>
                <a:gd name="T25" fmla="*/ 194 h 284"/>
                <a:gd name="T26" fmla="*/ 18 w 1013"/>
                <a:gd name="T27" fmla="*/ 201 h 284"/>
                <a:gd name="T28" fmla="*/ 51 w 1013"/>
                <a:gd name="T29" fmla="*/ 214 h 284"/>
                <a:gd name="T30" fmla="*/ 99 w 1013"/>
                <a:gd name="T31" fmla="*/ 230 h 284"/>
                <a:gd name="T32" fmla="*/ 163 w 1013"/>
                <a:gd name="T33" fmla="*/ 247 h 284"/>
                <a:gd name="T34" fmla="*/ 242 w 1013"/>
                <a:gd name="T35" fmla="*/ 263 h 284"/>
                <a:gd name="T36" fmla="*/ 335 w 1013"/>
                <a:gd name="T37" fmla="*/ 275 h 284"/>
                <a:gd name="T38" fmla="*/ 443 w 1013"/>
                <a:gd name="T39" fmla="*/ 283 h 284"/>
                <a:gd name="T40" fmla="*/ 542 w 1013"/>
                <a:gd name="T41" fmla="*/ 284 h 284"/>
                <a:gd name="T42" fmla="*/ 617 w 1013"/>
                <a:gd name="T43" fmla="*/ 282 h 284"/>
                <a:gd name="T44" fmla="*/ 687 w 1013"/>
                <a:gd name="T45" fmla="*/ 276 h 284"/>
                <a:gd name="T46" fmla="*/ 752 w 1013"/>
                <a:gd name="T47" fmla="*/ 269 h 284"/>
                <a:gd name="T48" fmla="*/ 814 w 1013"/>
                <a:gd name="T49" fmla="*/ 259 h 284"/>
                <a:gd name="T50" fmla="*/ 873 w 1013"/>
                <a:gd name="T51" fmla="*/ 246 h 284"/>
                <a:gd name="T52" fmla="*/ 929 w 1013"/>
                <a:gd name="T53" fmla="*/ 230 h 284"/>
                <a:gd name="T54" fmla="*/ 986 w 1013"/>
                <a:gd name="T55" fmla="*/ 211 h 284"/>
                <a:gd name="T56" fmla="*/ 1011 w 1013"/>
                <a:gd name="T57" fmla="*/ 201 h 284"/>
                <a:gd name="T58" fmla="*/ 993 w 1013"/>
                <a:gd name="T59" fmla="*/ 205 h 284"/>
                <a:gd name="T60" fmla="*/ 959 w 1013"/>
                <a:gd name="T61" fmla="*/ 211 h 284"/>
                <a:gd name="T62" fmla="*/ 911 w 1013"/>
                <a:gd name="T63" fmla="*/ 219 h 284"/>
                <a:gd name="T64" fmla="*/ 853 w 1013"/>
                <a:gd name="T65" fmla="*/ 228 h 284"/>
                <a:gd name="T66" fmla="*/ 786 w 1013"/>
                <a:gd name="T67" fmla="*/ 235 h 284"/>
                <a:gd name="T68" fmla="*/ 712 w 1013"/>
                <a:gd name="T69" fmla="*/ 241 h 284"/>
                <a:gd name="T70" fmla="*/ 634 w 1013"/>
                <a:gd name="T71" fmla="*/ 243 h 284"/>
                <a:gd name="T72" fmla="*/ 570 w 1013"/>
                <a:gd name="T73" fmla="*/ 242 h 284"/>
                <a:gd name="T74" fmla="*/ 520 w 1013"/>
                <a:gd name="T75" fmla="*/ 240 h 284"/>
                <a:gd name="T76" fmla="*/ 470 w 1013"/>
                <a:gd name="T77" fmla="*/ 235 h 284"/>
                <a:gd name="T78" fmla="*/ 423 w 1013"/>
                <a:gd name="T79" fmla="*/ 228 h 284"/>
                <a:gd name="T80" fmla="*/ 377 w 1013"/>
                <a:gd name="T81" fmla="*/ 217 h 284"/>
                <a:gd name="T82" fmla="*/ 333 w 1013"/>
                <a:gd name="T83" fmla="*/ 205 h 284"/>
                <a:gd name="T84" fmla="*/ 291 w 1013"/>
                <a:gd name="T85" fmla="*/ 188 h 284"/>
                <a:gd name="T86" fmla="*/ 253 w 1013"/>
                <a:gd name="T87" fmla="*/ 169 h 284"/>
                <a:gd name="T88" fmla="*/ 236 w 1013"/>
                <a:gd name="T89" fmla="*/ 157 h 284"/>
                <a:gd name="T90" fmla="*/ 242 w 1013"/>
                <a:gd name="T91" fmla="*/ 148 h 284"/>
                <a:gd name="T92" fmla="*/ 253 w 1013"/>
                <a:gd name="T93" fmla="*/ 133 h 284"/>
                <a:gd name="T94" fmla="*/ 270 w 1013"/>
                <a:gd name="T95" fmla="*/ 113 h 284"/>
                <a:gd name="T96" fmla="*/ 293 w 1013"/>
                <a:gd name="T97" fmla="*/ 88 h 284"/>
                <a:gd name="T98" fmla="*/ 323 w 1013"/>
                <a:gd name="T99" fmla="*/ 62 h 284"/>
                <a:gd name="T100" fmla="*/ 359 w 1013"/>
                <a:gd name="T101" fmla="*/ 36 h 284"/>
                <a:gd name="T102" fmla="*/ 401 w 1013"/>
                <a:gd name="T103" fmla="*/ 11 h 2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3"/>
                <a:gd name="T157" fmla="*/ 0 h 284"/>
                <a:gd name="T158" fmla="*/ 1013 w 1013"/>
                <a:gd name="T159" fmla="*/ 284 h 2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3" h="284">
                  <a:moveTo>
                    <a:pt x="424" y="0"/>
                  </a:moveTo>
                  <a:lnTo>
                    <a:pt x="422" y="0"/>
                  </a:lnTo>
                  <a:lnTo>
                    <a:pt x="416" y="1"/>
                  </a:lnTo>
                  <a:lnTo>
                    <a:pt x="407" y="3"/>
                  </a:lnTo>
                  <a:lnTo>
                    <a:pt x="395" y="5"/>
                  </a:lnTo>
                  <a:lnTo>
                    <a:pt x="379" y="10"/>
                  </a:lnTo>
                  <a:lnTo>
                    <a:pt x="362" y="14"/>
                  </a:lnTo>
                  <a:lnTo>
                    <a:pt x="343" y="19"/>
                  </a:lnTo>
                  <a:lnTo>
                    <a:pt x="323" y="26"/>
                  </a:lnTo>
                  <a:lnTo>
                    <a:pt x="301" y="34"/>
                  </a:lnTo>
                  <a:lnTo>
                    <a:pt x="279" y="43"/>
                  </a:lnTo>
                  <a:lnTo>
                    <a:pt x="257" y="53"/>
                  </a:lnTo>
                  <a:lnTo>
                    <a:pt x="235" y="64"/>
                  </a:lnTo>
                  <a:lnTo>
                    <a:pt x="213" y="76"/>
                  </a:lnTo>
                  <a:lnTo>
                    <a:pt x="193" y="90"/>
                  </a:lnTo>
                  <a:lnTo>
                    <a:pt x="174" y="105"/>
                  </a:lnTo>
                  <a:lnTo>
                    <a:pt x="157" y="122"/>
                  </a:lnTo>
                  <a:lnTo>
                    <a:pt x="151" y="122"/>
                  </a:lnTo>
                  <a:lnTo>
                    <a:pt x="138" y="122"/>
                  </a:lnTo>
                  <a:lnTo>
                    <a:pt x="116" y="124"/>
                  </a:lnTo>
                  <a:lnTo>
                    <a:pt x="92" y="128"/>
                  </a:lnTo>
                  <a:lnTo>
                    <a:pt x="66" y="136"/>
                  </a:lnTo>
                  <a:lnTo>
                    <a:pt x="40" y="149"/>
                  </a:lnTo>
                  <a:lnTo>
                    <a:pt x="17" y="167"/>
                  </a:lnTo>
                  <a:lnTo>
                    <a:pt x="0" y="193"/>
                  </a:lnTo>
                  <a:lnTo>
                    <a:pt x="2" y="194"/>
                  </a:lnTo>
                  <a:lnTo>
                    <a:pt x="8" y="196"/>
                  </a:lnTo>
                  <a:lnTo>
                    <a:pt x="18" y="201"/>
                  </a:lnTo>
                  <a:lnTo>
                    <a:pt x="33" y="207"/>
                  </a:lnTo>
                  <a:lnTo>
                    <a:pt x="51" y="214"/>
                  </a:lnTo>
                  <a:lnTo>
                    <a:pt x="73" y="221"/>
                  </a:lnTo>
                  <a:lnTo>
                    <a:pt x="99" y="230"/>
                  </a:lnTo>
                  <a:lnTo>
                    <a:pt x="130" y="238"/>
                  </a:lnTo>
                  <a:lnTo>
                    <a:pt x="163" y="247"/>
                  </a:lnTo>
                  <a:lnTo>
                    <a:pt x="201" y="255"/>
                  </a:lnTo>
                  <a:lnTo>
                    <a:pt x="242" y="263"/>
                  </a:lnTo>
                  <a:lnTo>
                    <a:pt x="287" y="269"/>
                  </a:lnTo>
                  <a:lnTo>
                    <a:pt x="335" y="275"/>
                  </a:lnTo>
                  <a:lnTo>
                    <a:pt x="387" y="279"/>
                  </a:lnTo>
                  <a:lnTo>
                    <a:pt x="443" y="283"/>
                  </a:lnTo>
                  <a:lnTo>
                    <a:pt x="502" y="284"/>
                  </a:lnTo>
                  <a:lnTo>
                    <a:pt x="542" y="284"/>
                  </a:lnTo>
                  <a:lnTo>
                    <a:pt x="581" y="283"/>
                  </a:lnTo>
                  <a:lnTo>
                    <a:pt x="617" y="282"/>
                  </a:lnTo>
                  <a:lnTo>
                    <a:pt x="653" y="279"/>
                  </a:lnTo>
                  <a:lnTo>
                    <a:pt x="687" y="276"/>
                  </a:lnTo>
                  <a:lnTo>
                    <a:pt x="721" y="273"/>
                  </a:lnTo>
                  <a:lnTo>
                    <a:pt x="752" y="269"/>
                  </a:lnTo>
                  <a:lnTo>
                    <a:pt x="784" y="264"/>
                  </a:lnTo>
                  <a:lnTo>
                    <a:pt x="814" y="259"/>
                  </a:lnTo>
                  <a:lnTo>
                    <a:pt x="844" y="252"/>
                  </a:lnTo>
                  <a:lnTo>
                    <a:pt x="873" y="246"/>
                  </a:lnTo>
                  <a:lnTo>
                    <a:pt x="902" y="238"/>
                  </a:lnTo>
                  <a:lnTo>
                    <a:pt x="929" y="230"/>
                  </a:lnTo>
                  <a:lnTo>
                    <a:pt x="958" y="221"/>
                  </a:lnTo>
                  <a:lnTo>
                    <a:pt x="986" y="211"/>
                  </a:lnTo>
                  <a:lnTo>
                    <a:pt x="1013" y="201"/>
                  </a:lnTo>
                  <a:lnTo>
                    <a:pt x="1011" y="201"/>
                  </a:lnTo>
                  <a:lnTo>
                    <a:pt x="1004" y="203"/>
                  </a:lnTo>
                  <a:lnTo>
                    <a:pt x="993" y="205"/>
                  </a:lnTo>
                  <a:lnTo>
                    <a:pt x="978" y="207"/>
                  </a:lnTo>
                  <a:lnTo>
                    <a:pt x="959" y="211"/>
                  </a:lnTo>
                  <a:lnTo>
                    <a:pt x="936" y="215"/>
                  </a:lnTo>
                  <a:lnTo>
                    <a:pt x="911" y="219"/>
                  </a:lnTo>
                  <a:lnTo>
                    <a:pt x="883" y="223"/>
                  </a:lnTo>
                  <a:lnTo>
                    <a:pt x="853" y="228"/>
                  </a:lnTo>
                  <a:lnTo>
                    <a:pt x="820" y="231"/>
                  </a:lnTo>
                  <a:lnTo>
                    <a:pt x="786" y="235"/>
                  </a:lnTo>
                  <a:lnTo>
                    <a:pt x="750" y="238"/>
                  </a:lnTo>
                  <a:lnTo>
                    <a:pt x="712" y="241"/>
                  </a:lnTo>
                  <a:lnTo>
                    <a:pt x="673" y="242"/>
                  </a:lnTo>
                  <a:lnTo>
                    <a:pt x="634" y="243"/>
                  </a:lnTo>
                  <a:lnTo>
                    <a:pt x="595" y="243"/>
                  </a:lnTo>
                  <a:lnTo>
                    <a:pt x="570" y="242"/>
                  </a:lnTo>
                  <a:lnTo>
                    <a:pt x="545" y="241"/>
                  </a:lnTo>
                  <a:lnTo>
                    <a:pt x="520" y="240"/>
                  </a:lnTo>
                  <a:lnTo>
                    <a:pt x="495" y="238"/>
                  </a:lnTo>
                  <a:lnTo>
                    <a:pt x="470" y="235"/>
                  </a:lnTo>
                  <a:lnTo>
                    <a:pt x="447" y="232"/>
                  </a:lnTo>
                  <a:lnTo>
                    <a:pt x="423" y="228"/>
                  </a:lnTo>
                  <a:lnTo>
                    <a:pt x="399" y="223"/>
                  </a:lnTo>
                  <a:lnTo>
                    <a:pt x="377" y="217"/>
                  </a:lnTo>
                  <a:lnTo>
                    <a:pt x="354" y="212"/>
                  </a:lnTo>
                  <a:lnTo>
                    <a:pt x="333" y="205"/>
                  </a:lnTo>
                  <a:lnTo>
                    <a:pt x="311" y="197"/>
                  </a:lnTo>
                  <a:lnTo>
                    <a:pt x="291" y="188"/>
                  </a:lnTo>
                  <a:lnTo>
                    <a:pt x="271" y="179"/>
                  </a:lnTo>
                  <a:lnTo>
                    <a:pt x="253" y="169"/>
                  </a:lnTo>
                  <a:lnTo>
                    <a:pt x="235" y="158"/>
                  </a:lnTo>
                  <a:lnTo>
                    <a:pt x="236" y="157"/>
                  </a:lnTo>
                  <a:lnTo>
                    <a:pt x="238" y="153"/>
                  </a:lnTo>
                  <a:lnTo>
                    <a:pt x="242" y="148"/>
                  </a:lnTo>
                  <a:lnTo>
                    <a:pt x="246" y="141"/>
                  </a:lnTo>
                  <a:lnTo>
                    <a:pt x="253" y="133"/>
                  </a:lnTo>
                  <a:lnTo>
                    <a:pt x="261" y="123"/>
                  </a:lnTo>
                  <a:lnTo>
                    <a:pt x="270" y="113"/>
                  </a:lnTo>
                  <a:lnTo>
                    <a:pt x="281" y="100"/>
                  </a:lnTo>
                  <a:lnTo>
                    <a:pt x="293" y="88"/>
                  </a:lnTo>
                  <a:lnTo>
                    <a:pt x="307" y="75"/>
                  </a:lnTo>
                  <a:lnTo>
                    <a:pt x="323" y="62"/>
                  </a:lnTo>
                  <a:lnTo>
                    <a:pt x="340" y="48"/>
                  </a:lnTo>
                  <a:lnTo>
                    <a:pt x="359" y="36"/>
                  </a:lnTo>
                  <a:lnTo>
                    <a:pt x="379" y="23"/>
                  </a:lnTo>
                  <a:lnTo>
                    <a:pt x="401" y="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2" name="Freeform 46">
              <a:extLst>
                <a:ext uri="{FF2B5EF4-FFF2-40B4-BE49-F238E27FC236}">
                  <a16:creationId xmlns:a16="http://schemas.microsoft.com/office/drawing/2014/main" id="{3A463155-EE72-5A46-3F90-77E51695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80"/>
              <a:ext cx="424" cy="171"/>
            </a:xfrm>
            <a:custGeom>
              <a:avLst/>
              <a:gdLst>
                <a:gd name="T0" fmla="*/ 2 w 424"/>
                <a:gd name="T1" fmla="*/ 0 h 171"/>
                <a:gd name="T2" fmla="*/ 17 w 424"/>
                <a:gd name="T3" fmla="*/ 0 h 171"/>
                <a:gd name="T4" fmla="*/ 44 w 424"/>
                <a:gd name="T5" fmla="*/ 1 h 171"/>
                <a:gd name="T6" fmla="*/ 79 w 424"/>
                <a:gd name="T7" fmla="*/ 5 h 171"/>
                <a:gd name="T8" fmla="*/ 118 w 424"/>
                <a:gd name="T9" fmla="*/ 13 h 171"/>
                <a:gd name="T10" fmla="*/ 159 w 424"/>
                <a:gd name="T11" fmla="*/ 27 h 171"/>
                <a:gd name="T12" fmla="*/ 197 w 424"/>
                <a:gd name="T13" fmla="*/ 46 h 171"/>
                <a:gd name="T14" fmla="*/ 230 w 424"/>
                <a:gd name="T15" fmla="*/ 74 h 171"/>
                <a:gd name="T16" fmla="*/ 244 w 424"/>
                <a:gd name="T17" fmla="*/ 92 h 171"/>
                <a:gd name="T18" fmla="*/ 254 w 424"/>
                <a:gd name="T19" fmla="*/ 92 h 171"/>
                <a:gd name="T20" fmla="*/ 271 w 424"/>
                <a:gd name="T21" fmla="*/ 93 h 171"/>
                <a:gd name="T22" fmla="*/ 293 w 424"/>
                <a:gd name="T23" fmla="*/ 97 h 171"/>
                <a:gd name="T24" fmla="*/ 321 w 424"/>
                <a:gd name="T25" fmla="*/ 103 h 171"/>
                <a:gd name="T26" fmla="*/ 351 w 424"/>
                <a:gd name="T27" fmla="*/ 115 h 171"/>
                <a:gd name="T28" fmla="*/ 381 w 424"/>
                <a:gd name="T29" fmla="*/ 132 h 171"/>
                <a:gd name="T30" fmla="*/ 410 w 424"/>
                <a:gd name="T31" fmla="*/ 156 h 171"/>
                <a:gd name="T32" fmla="*/ 423 w 424"/>
                <a:gd name="T33" fmla="*/ 170 h 171"/>
                <a:gd name="T34" fmla="*/ 414 w 424"/>
                <a:gd name="T35" fmla="*/ 165 h 171"/>
                <a:gd name="T36" fmla="*/ 398 w 424"/>
                <a:gd name="T37" fmla="*/ 158 h 171"/>
                <a:gd name="T38" fmla="*/ 374 w 424"/>
                <a:gd name="T39" fmla="*/ 149 h 171"/>
                <a:gd name="T40" fmla="*/ 346 w 424"/>
                <a:gd name="T41" fmla="*/ 138 h 171"/>
                <a:gd name="T42" fmla="*/ 311 w 424"/>
                <a:gd name="T43" fmla="*/ 129 h 171"/>
                <a:gd name="T44" fmla="*/ 272 w 424"/>
                <a:gd name="T45" fmla="*/ 123 h 171"/>
                <a:gd name="T46" fmla="*/ 230 w 424"/>
                <a:gd name="T47" fmla="*/ 120 h 171"/>
                <a:gd name="T48" fmla="*/ 206 w 424"/>
                <a:gd name="T49" fmla="*/ 119 h 171"/>
                <a:gd name="T50" fmla="*/ 201 w 424"/>
                <a:gd name="T51" fmla="*/ 112 h 171"/>
                <a:gd name="T52" fmla="*/ 189 w 424"/>
                <a:gd name="T53" fmla="*/ 101 h 171"/>
                <a:gd name="T54" fmla="*/ 170 w 424"/>
                <a:gd name="T55" fmla="*/ 85 h 171"/>
                <a:gd name="T56" fmla="*/ 145 w 424"/>
                <a:gd name="T57" fmla="*/ 66 h 171"/>
                <a:gd name="T58" fmla="*/ 113 w 424"/>
                <a:gd name="T59" fmla="*/ 47 h 171"/>
                <a:gd name="T60" fmla="*/ 73 w 424"/>
                <a:gd name="T61" fmla="*/ 27 h 171"/>
                <a:gd name="T62" fmla="*/ 26 w 424"/>
                <a:gd name="T63" fmla="*/ 8 h 1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4"/>
                <a:gd name="T97" fmla="*/ 0 h 171"/>
                <a:gd name="T98" fmla="*/ 424 w 424"/>
                <a:gd name="T99" fmla="*/ 171 h 1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4" h="171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4" y="1"/>
                  </a:lnTo>
                  <a:lnTo>
                    <a:pt x="61" y="2"/>
                  </a:lnTo>
                  <a:lnTo>
                    <a:pt x="79" y="5"/>
                  </a:lnTo>
                  <a:lnTo>
                    <a:pt x="98" y="9"/>
                  </a:lnTo>
                  <a:lnTo>
                    <a:pt x="118" y="13"/>
                  </a:lnTo>
                  <a:lnTo>
                    <a:pt x="139" y="19"/>
                  </a:lnTo>
                  <a:lnTo>
                    <a:pt x="159" y="27"/>
                  </a:lnTo>
                  <a:lnTo>
                    <a:pt x="179" y="36"/>
                  </a:lnTo>
                  <a:lnTo>
                    <a:pt x="197" y="46"/>
                  </a:lnTo>
                  <a:lnTo>
                    <a:pt x="214" y="59"/>
                  </a:lnTo>
                  <a:lnTo>
                    <a:pt x="230" y="74"/>
                  </a:lnTo>
                  <a:lnTo>
                    <a:pt x="242" y="92"/>
                  </a:lnTo>
                  <a:lnTo>
                    <a:pt x="244" y="92"/>
                  </a:lnTo>
                  <a:lnTo>
                    <a:pt x="247" y="92"/>
                  </a:lnTo>
                  <a:lnTo>
                    <a:pt x="254" y="92"/>
                  </a:lnTo>
                  <a:lnTo>
                    <a:pt x="260" y="92"/>
                  </a:lnTo>
                  <a:lnTo>
                    <a:pt x="271" y="93"/>
                  </a:lnTo>
                  <a:lnTo>
                    <a:pt x="282" y="94"/>
                  </a:lnTo>
                  <a:lnTo>
                    <a:pt x="293" y="97"/>
                  </a:lnTo>
                  <a:lnTo>
                    <a:pt x="307" y="99"/>
                  </a:lnTo>
                  <a:lnTo>
                    <a:pt x="321" y="103"/>
                  </a:lnTo>
                  <a:lnTo>
                    <a:pt x="336" y="108"/>
                  </a:lnTo>
                  <a:lnTo>
                    <a:pt x="351" y="115"/>
                  </a:lnTo>
                  <a:lnTo>
                    <a:pt x="366" y="123"/>
                  </a:lnTo>
                  <a:lnTo>
                    <a:pt x="381" y="132"/>
                  </a:lnTo>
                  <a:lnTo>
                    <a:pt x="396" y="143"/>
                  </a:lnTo>
                  <a:lnTo>
                    <a:pt x="410" y="156"/>
                  </a:lnTo>
                  <a:lnTo>
                    <a:pt x="424" y="171"/>
                  </a:lnTo>
                  <a:lnTo>
                    <a:pt x="423" y="170"/>
                  </a:lnTo>
                  <a:lnTo>
                    <a:pt x="419" y="169"/>
                  </a:lnTo>
                  <a:lnTo>
                    <a:pt x="414" y="165"/>
                  </a:lnTo>
                  <a:lnTo>
                    <a:pt x="407" y="162"/>
                  </a:lnTo>
                  <a:lnTo>
                    <a:pt x="398" y="158"/>
                  </a:lnTo>
                  <a:lnTo>
                    <a:pt x="387" y="153"/>
                  </a:lnTo>
                  <a:lnTo>
                    <a:pt x="374" y="149"/>
                  </a:lnTo>
                  <a:lnTo>
                    <a:pt x="361" y="143"/>
                  </a:lnTo>
                  <a:lnTo>
                    <a:pt x="346" y="138"/>
                  </a:lnTo>
                  <a:lnTo>
                    <a:pt x="329" y="134"/>
                  </a:lnTo>
                  <a:lnTo>
                    <a:pt x="311" y="129"/>
                  </a:lnTo>
                  <a:lnTo>
                    <a:pt x="292" y="125"/>
                  </a:lnTo>
                  <a:lnTo>
                    <a:pt x="272" y="123"/>
                  </a:lnTo>
                  <a:lnTo>
                    <a:pt x="251" y="120"/>
                  </a:lnTo>
                  <a:lnTo>
                    <a:pt x="230" y="120"/>
                  </a:lnTo>
                  <a:lnTo>
                    <a:pt x="207" y="120"/>
                  </a:lnTo>
                  <a:lnTo>
                    <a:pt x="206" y="119"/>
                  </a:lnTo>
                  <a:lnTo>
                    <a:pt x="204" y="117"/>
                  </a:lnTo>
                  <a:lnTo>
                    <a:pt x="201" y="112"/>
                  </a:lnTo>
                  <a:lnTo>
                    <a:pt x="196" y="108"/>
                  </a:lnTo>
                  <a:lnTo>
                    <a:pt x="189" y="101"/>
                  </a:lnTo>
                  <a:lnTo>
                    <a:pt x="180" y="93"/>
                  </a:lnTo>
                  <a:lnTo>
                    <a:pt x="170" y="85"/>
                  </a:lnTo>
                  <a:lnTo>
                    <a:pt x="159" y="76"/>
                  </a:lnTo>
                  <a:lnTo>
                    <a:pt x="145" y="66"/>
                  </a:lnTo>
                  <a:lnTo>
                    <a:pt x="130" y="57"/>
                  </a:lnTo>
                  <a:lnTo>
                    <a:pt x="113" y="47"/>
                  </a:lnTo>
                  <a:lnTo>
                    <a:pt x="95" y="37"/>
                  </a:lnTo>
                  <a:lnTo>
                    <a:pt x="73" y="27"/>
                  </a:lnTo>
                  <a:lnTo>
                    <a:pt x="51" y="18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3" name="Freeform 47">
              <a:extLst>
                <a:ext uri="{FF2B5EF4-FFF2-40B4-BE49-F238E27FC236}">
                  <a16:creationId xmlns:a16="http://schemas.microsoft.com/office/drawing/2014/main" id="{0E07DAEC-F96C-66BD-6411-41D8059B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065"/>
              <a:ext cx="494" cy="91"/>
            </a:xfrm>
            <a:custGeom>
              <a:avLst/>
              <a:gdLst>
                <a:gd name="T0" fmla="*/ 441 w 494"/>
                <a:gd name="T1" fmla="*/ 0 h 91"/>
                <a:gd name="T2" fmla="*/ 440 w 494"/>
                <a:gd name="T3" fmla="*/ 3 h 91"/>
                <a:gd name="T4" fmla="*/ 435 w 494"/>
                <a:gd name="T5" fmla="*/ 8 h 91"/>
                <a:gd name="T6" fmla="*/ 424 w 494"/>
                <a:gd name="T7" fmla="*/ 16 h 91"/>
                <a:gd name="T8" fmla="*/ 409 w 494"/>
                <a:gd name="T9" fmla="*/ 25 h 91"/>
                <a:gd name="T10" fmla="*/ 386 w 494"/>
                <a:gd name="T11" fmla="*/ 36 h 91"/>
                <a:gd name="T12" fmla="*/ 356 w 494"/>
                <a:gd name="T13" fmla="*/ 47 h 91"/>
                <a:gd name="T14" fmla="*/ 318 w 494"/>
                <a:gd name="T15" fmla="*/ 57 h 91"/>
                <a:gd name="T16" fmla="*/ 271 w 494"/>
                <a:gd name="T17" fmla="*/ 65 h 91"/>
                <a:gd name="T18" fmla="*/ 259 w 494"/>
                <a:gd name="T19" fmla="*/ 66 h 91"/>
                <a:gd name="T20" fmla="*/ 246 w 494"/>
                <a:gd name="T21" fmla="*/ 68 h 91"/>
                <a:gd name="T22" fmla="*/ 233 w 494"/>
                <a:gd name="T23" fmla="*/ 69 h 91"/>
                <a:gd name="T24" fmla="*/ 218 w 494"/>
                <a:gd name="T25" fmla="*/ 70 h 91"/>
                <a:gd name="T26" fmla="*/ 203 w 494"/>
                <a:gd name="T27" fmla="*/ 71 h 91"/>
                <a:gd name="T28" fmla="*/ 189 w 494"/>
                <a:gd name="T29" fmla="*/ 71 h 91"/>
                <a:gd name="T30" fmla="*/ 173 w 494"/>
                <a:gd name="T31" fmla="*/ 73 h 91"/>
                <a:gd name="T32" fmla="*/ 156 w 494"/>
                <a:gd name="T33" fmla="*/ 73 h 91"/>
                <a:gd name="T34" fmla="*/ 139 w 494"/>
                <a:gd name="T35" fmla="*/ 73 h 91"/>
                <a:gd name="T36" fmla="*/ 121 w 494"/>
                <a:gd name="T37" fmla="*/ 73 h 91"/>
                <a:gd name="T38" fmla="*/ 103 w 494"/>
                <a:gd name="T39" fmla="*/ 71 h 91"/>
                <a:gd name="T40" fmla="*/ 84 w 494"/>
                <a:gd name="T41" fmla="*/ 70 h 91"/>
                <a:gd name="T42" fmla="*/ 64 w 494"/>
                <a:gd name="T43" fmla="*/ 69 h 91"/>
                <a:gd name="T44" fmla="*/ 43 w 494"/>
                <a:gd name="T45" fmla="*/ 68 h 91"/>
                <a:gd name="T46" fmla="*/ 22 w 494"/>
                <a:gd name="T47" fmla="*/ 67 h 91"/>
                <a:gd name="T48" fmla="*/ 0 w 494"/>
                <a:gd name="T49" fmla="*/ 65 h 91"/>
                <a:gd name="T50" fmla="*/ 2 w 494"/>
                <a:gd name="T51" fmla="*/ 65 h 91"/>
                <a:gd name="T52" fmla="*/ 6 w 494"/>
                <a:gd name="T53" fmla="*/ 66 h 91"/>
                <a:gd name="T54" fmla="*/ 12 w 494"/>
                <a:gd name="T55" fmla="*/ 68 h 91"/>
                <a:gd name="T56" fmla="*/ 21 w 494"/>
                <a:gd name="T57" fmla="*/ 70 h 91"/>
                <a:gd name="T58" fmla="*/ 32 w 494"/>
                <a:gd name="T59" fmla="*/ 73 h 91"/>
                <a:gd name="T60" fmla="*/ 44 w 494"/>
                <a:gd name="T61" fmla="*/ 75 h 91"/>
                <a:gd name="T62" fmla="*/ 59 w 494"/>
                <a:gd name="T63" fmla="*/ 77 h 91"/>
                <a:gd name="T64" fmla="*/ 76 w 494"/>
                <a:gd name="T65" fmla="*/ 80 h 91"/>
                <a:gd name="T66" fmla="*/ 95 w 494"/>
                <a:gd name="T67" fmla="*/ 83 h 91"/>
                <a:gd name="T68" fmla="*/ 114 w 494"/>
                <a:gd name="T69" fmla="*/ 85 h 91"/>
                <a:gd name="T70" fmla="*/ 137 w 494"/>
                <a:gd name="T71" fmla="*/ 87 h 91"/>
                <a:gd name="T72" fmla="*/ 159 w 494"/>
                <a:gd name="T73" fmla="*/ 89 h 91"/>
                <a:gd name="T74" fmla="*/ 183 w 494"/>
                <a:gd name="T75" fmla="*/ 89 h 91"/>
                <a:gd name="T76" fmla="*/ 209 w 494"/>
                <a:gd name="T77" fmla="*/ 91 h 91"/>
                <a:gd name="T78" fmla="*/ 235 w 494"/>
                <a:gd name="T79" fmla="*/ 89 h 91"/>
                <a:gd name="T80" fmla="*/ 262 w 494"/>
                <a:gd name="T81" fmla="*/ 88 h 91"/>
                <a:gd name="T82" fmla="*/ 276 w 494"/>
                <a:gd name="T83" fmla="*/ 87 h 91"/>
                <a:gd name="T84" fmla="*/ 290 w 494"/>
                <a:gd name="T85" fmla="*/ 86 h 91"/>
                <a:gd name="T86" fmla="*/ 304 w 494"/>
                <a:gd name="T87" fmla="*/ 84 h 91"/>
                <a:gd name="T88" fmla="*/ 318 w 494"/>
                <a:gd name="T89" fmla="*/ 82 h 91"/>
                <a:gd name="T90" fmla="*/ 332 w 494"/>
                <a:gd name="T91" fmla="*/ 79 h 91"/>
                <a:gd name="T92" fmla="*/ 347 w 494"/>
                <a:gd name="T93" fmla="*/ 77 h 91"/>
                <a:gd name="T94" fmla="*/ 361 w 494"/>
                <a:gd name="T95" fmla="*/ 74 h 91"/>
                <a:gd name="T96" fmla="*/ 376 w 494"/>
                <a:gd name="T97" fmla="*/ 70 h 91"/>
                <a:gd name="T98" fmla="*/ 391 w 494"/>
                <a:gd name="T99" fmla="*/ 67 h 91"/>
                <a:gd name="T100" fmla="*/ 405 w 494"/>
                <a:gd name="T101" fmla="*/ 62 h 91"/>
                <a:gd name="T102" fmla="*/ 420 w 494"/>
                <a:gd name="T103" fmla="*/ 58 h 91"/>
                <a:gd name="T104" fmla="*/ 435 w 494"/>
                <a:gd name="T105" fmla="*/ 53 h 91"/>
                <a:gd name="T106" fmla="*/ 450 w 494"/>
                <a:gd name="T107" fmla="*/ 48 h 91"/>
                <a:gd name="T108" fmla="*/ 465 w 494"/>
                <a:gd name="T109" fmla="*/ 42 h 91"/>
                <a:gd name="T110" fmla="*/ 480 w 494"/>
                <a:gd name="T111" fmla="*/ 35 h 91"/>
                <a:gd name="T112" fmla="*/ 494 w 494"/>
                <a:gd name="T113" fmla="*/ 29 h 91"/>
                <a:gd name="T114" fmla="*/ 441 w 494"/>
                <a:gd name="T115" fmla="*/ 0 h 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4"/>
                <a:gd name="T175" fmla="*/ 0 h 91"/>
                <a:gd name="T176" fmla="*/ 494 w 494"/>
                <a:gd name="T177" fmla="*/ 91 h 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4" h="91">
                  <a:moveTo>
                    <a:pt x="441" y="0"/>
                  </a:moveTo>
                  <a:lnTo>
                    <a:pt x="440" y="3"/>
                  </a:lnTo>
                  <a:lnTo>
                    <a:pt x="435" y="8"/>
                  </a:lnTo>
                  <a:lnTo>
                    <a:pt x="424" y="16"/>
                  </a:lnTo>
                  <a:lnTo>
                    <a:pt x="409" y="25"/>
                  </a:lnTo>
                  <a:lnTo>
                    <a:pt x="386" y="36"/>
                  </a:lnTo>
                  <a:lnTo>
                    <a:pt x="356" y="47"/>
                  </a:lnTo>
                  <a:lnTo>
                    <a:pt x="318" y="57"/>
                  </a:lnTo>
                  <a:lnTo>
                    <a:pt x="271" y="65"/>
                  </a:lnTo>
                  <a:lnTo>
                    <a:pt x="259" y="66"/>
                  </a:lnTo>
                  <a:lnTo>
                    <a:pt x="246" y="68"/>
                  </a:lnTo>
                  <a:lnTo>
                    <a:pt x="233" y="69"/>
                  </a:lnTo>
                  <a:lnTo>
                    <a:pt x="218" y="70"/>
                  </a:lnTo>
                  <a:lnTo>
                    <a:pt x="203" y="71"/>
                  </a:lnTo>
                  <a:lnTo>
                    <a:pt x="189" y="71"/>
                  </a:lnTo>
                  <a:lnTo>
                    <a:pt x="173" y="73"/>
                  </a:lnTo>
                  <a:lnTo>
                    <a:pt x="156" y="73"/>
                  </a:lnTo>
                  <a:lnTo>
                    <a:pt x="139" y="73"/>
                  </a:lnTo>
                  <a:lnTo>
                    <a:pt x="121" y="73"/>
                  </a:lnTo>
                  <a:lnTo>
                    <a:pt x="103" y="71"/>
                  </a:lnTo>
                  <a:lnTo>
                    <a:pt x="84" y="70"/>
                  </a:lnTo>
                  <a:lnTo>
                    <a:pt x="64" y="69"/>
                  </a:lnTo>
                  <a:lnTo>
                    <a:pt x="43" y="68"/>
                  </a:lnTo>
                  <a:lnTo>
                    <a:pt x="22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21" y="70"/>
                  </a:lnTo>
                  <a:lnTo>
                    <a:pt x="32" y="73"/>
                  </a:lnTo>
                  <a:lnTo>
                    <a:pt x="44" y="75"/>
                  </a:lnTo>
                  <a:lnTo>
                    <a:pt x="59" y="77"/>
                  </a:lnTo>
                  <a:lnTo>
                    <a:pt x="76" y="80"/>
                  </a:lnTo>
                  <a:lnTo>
                    <a:pt x="95" y="83"/>
                  </a:lnTo>
                  <a:lnTo>
                    <a:pt x="114" y="85"/>
                  </a:lnTo>
                  <a:lnTo>
                    <a:pt x="137" y="87"/>
                  </a:lnTo>
                  <a:lnTo>
                    <a:pt x="159" y="89"/>
                  </a:lnTo>
                  <a:lnTo>
                    <a:pt x="183" y="89"/>
                  </a:lnTo>
                  <a:lnTo>
                    <a:pt x="209" y="91"/>
                  </a:lnTo>
                  <a:lnTo>
                    <a:pt x="235" y="89"/>
                  </a:lnTo>
                  <a:lnTo>
                    <a:pt x="262" y="88"/>
                  </a:lnTo>
                  <a:lnTo>
                    <a:pt x="276" y="87"/>
                  </a:lnTo>
                  <a:lnTo>
                    <a:pt x="290" y="86"/>
                  </a:lnTo>
                  <a:lnTo>
                    <a:pt x="304" y="84"/>
                  </a:lnTo>
                  <a:lnTo>
                    <a:pt x="318" y="82"/>
                  </a:lnTo>
                  <a:lnTo>
                    <a:pt x="332" y="79"/>
                  </a:lnTo>
                  <a:lnTo>
                    <a:pt x="347" y="77"/>
                  </a:lnTo>
                  <a:lnTo>
                    <a:pt x="361" y="74"/>
                  </a:lnTo>
                  <a:lnTo>
                    <a:pt x="376" y="70"/>
                  </a:lnTo>
                  <a:lnTo>
                    <a:pt x="391" y="67"/>
                  </a:lnTo>
                  <a:lnTo>
                    <a:pt x="405" y="62"/>
                  </a:lnTo>
                  <a:lnTo>
                    <a:pt x="420" y="58"/>
                  </a:lnTo>
                  <a:lnTo>
                    <a:pt x="435" y="53"/>
                  </a:lnTo>
                  <a:lnTo>
                    <a:pt x="450" y="48"/>
                  </a:lnTo>
                  <a:lnTo>
                    <a:pt x="465" y="42"/>
                  </a:lnTo>
                  <a:lnTo>
                    <a:pt x="480" y="35"/>
                  </a:lnTo>
                  <a:lnTo>
                    <a:pt x="494" y="29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4" name="Freeform 48">
              <a:extLst>
                <a:ext uri="{FF2B5EF4-FFF2-40B4-BE49-F238E27FC236}">
                  <a16:creationId xmlns:a16="http://schemas.microsoft.com/office/drawing/2014/main" id="{33A87C43-2A8C-DE80-7F28-7092536AC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24"/>
              <a:ext cx="111" cy="311"/>
            </a:xfrm>
            <a:custGeom>
              <a:avLst/>
              <a:gdLst>
                <a:gd name="T0" fmla="*/ 59 w 111"/>
                <a:gd name="T1" fmla="*/ 0 h 311"/>
                <a:gd name="T2" fmla="*/ 38 w 111"/>
                <a:gd name="T3" fmla="*/ 228 h 311"/>
                <a:gd name="T4" fmla="*/ 0 w 111"/>
                <a:gd name="T5" fmla="*/ 228 h 311"/>
                <a:gd name="T6" fmla="*/ 55 w 111"/>
                <a:gd name="T7" fmla="*/ 311 h 311"/>
                <a:gd name="T8" fmla="*/ 111 w 111"/>
                <a:gd name="T9" fmla="*/ 228 h 311"/>
                <a:gd name="T10" fmla="*/ 74 w 111"/>
                <a:gd name="T11" fmla="*/ 228 h 311"/>
                <a:gd name="T12" fmla="*/ 59 w 111"/>
                <a:gd name="T13" fmla="*/ 0 h 3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11"/>
                <a:gd name="T23" fmla="*/ 111 w 111"/>
                <a:gd name="T24" fmla="*/ 311 h 3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11">
                  <a:moveTo>
                    <a:pt x="59" y="0"/>
                  </a:moveTo>
                  <a:lnTo>
                    <a:pt x="38" y="228"/>
                  </a:lnTo>
                  <a:lnTo>
                    <a:pt x="0" y="228"/>
                  </a:lnTo>
                  <a:lnTo>
                    <a:pt x="55" y="311"/>
                  </a:lnTo>
                  <a:lnTo>
                    <a:pt x="111" y="228"/>
                  </a:lnTo>
                  <a:lnTo>
                    <a:pt x="74" y="22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75" name="Freeform 49">
              <a:extLst>
                <a:ext uri="{FF2B5EF4-FFF2-40B4-BE49-F238E27FC236}">
                  <a16:creationId xmlns:a16="http://schemas.microsoft.com/office/drawing/2014/main" id="{CF3FA388-049A-9B13-F472-2AAED26A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47"/>
              <a:ext cx="111" cy="312"/>
            </a:xfrm>
            <a:custGeom>
              <a:avLst/>
              <a:gdLst>
                <a:gd name="T0" fmla="*/ 52 w 111"/>
                <a:gd name="T1" fmla="*/ 312 h 312"/>
                <a:gd name="T2" fmla="*/ 72 w 111"/>
                <a:gd name="T3" fmla="*/ 84 h 312"/>
                <a:gd name="T4" fmla="*/ 111 w 111"/>
                <a:gd name="T5" fmla="*/ 84 h 312"/>
                <a:gd name="T6" fmla="*/ 55 w 111"/>
                <a:gd name="T7" fmla="*/ 0 h 312"/>
                <a:gd name="T8" fmla="*/ 0 w 111"/>
                <a:gd name="T9" fmla="*/ 84 h 312"/>
                <a:gd name="T10" fmla="*/ 36 w 111"/>
                <a:gd name="T11" fmla="*/ 84 h 312"/>
                <a:gd name="T12" fmla="*/ 52 w 111"/>
                <a:gd name="T13" fmla="*/ 312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12"/>
                <a:gd name="T23" fmla="*/ 111 w 111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12">
                  <a:moveTo>
                    <a:pt x="52" y="312"/>
                  </a:moveTo>
                  <a:lnTo>
                    <a:pt x="72" y="84"/>
                  </a:lnTo>
                  <a:lnTo>
                    <a:pt x="111" y="84"/>
                  </a:lnTo>
                  <a:lnTo>
                    <a:pt x="55" y="0"/>
                  </a:lnTo>
                  <a:lnTo>
                    <a:pt x="0" y="84"/>
                  </a:lnTo>
                  <a:lnTo>
                    <a:pt x="36" y="84"/>
                  </a:lnTo>
                  <a:lnTo>
                    <a:pt x="52" y="31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sp>
        <p:nvSpPr>
          <p:cNvPr id="24589" name="TextBox 25">
            <a:extLst>
              <a:ext uri="{FF2B5EF4-FFF2-40B4-BE49-F238E27FC236}">
                <a16:creationId xmlns:a16="http://schemas.microsoft.com/office/drawing/2014/main" id="{8FBA5A6E-D238-0E8F-3068-BDD2A53D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20876"/>
            <a:ext cx="1828800" cy="31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4400" b="1">
                <a:solidFill>
                  <a:srgbClr val="FF3300"/>
                </a:solidFill>
                <a:latin typeface="FreesiaUPC" pitchFamily="34" charset="-34"/>
                <a:cs typeface="FreesiaUPC" pitchFamily="34" charset="-34"/>
              </a:rPr>
              <a:t>การวางมาตรการพิทักษ์ระบบคุณธรรม</a:t>
            </a:r>
          </a:p>
        </p:txBody>
      </p:sp>
      <p:grpSp>
        <p:nvGrpSpPr>
          <p:cNvPr id="19463" name="Group 129">
            <a:extLst>
              <a:ext uri="{FF2B5EF4-FFF2-40B4-BE49-F238E27FC236}">
                <a16:creationId xmlns:a16="http://schemas.microsoft.com/office/drawing/2014/main" id="{08DC793F-B48B-4E36-6073-4547E0C36181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1752601"/>
            <a:ext cx="3063875" cy="436437"/>
            <a:chOff x="3678" y="1248"/>
            <a:chExt cx="2178" cy="369"/>
          </a:xfrm>
        </p:grpSpPr>
        <p:sp>
          <p:nvSpPr>
            <p:cNvPr id="24697" name="AutoShape 121">
              <a:extLst>
                <a:ext uri="{FF2B5EF4-FFF2-40B4-BE49-F238E27FC236}">
                  <a16:creationId xmlns:a16="http://schemas.microsoft.com/office/drawing/2014/main" id="{F00222D5-C482-2506-FF14-1151DB5D0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248"/>
              <a:ext cx="2064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9" name="Text Box 19">
              <a:extLst>
                <a:ext uri="{FF2B5EF4-FFF2-40B4-BE49-F238E27FC236}">
                  <a16:creationId xmlns:a16="http://schemas.microsoft.com/office/drawing/2014/main" id="{55A75B58-A660-4059-9B79-37B5409E055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41" y="1296"/>
              <a:ext cx="191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หลักประกันความเป็นธรรม</a:t>
              </a:r>
            </a:p>
          </p:txBody>
        </p:sp>
        <p:sp>
          <p:nvSpPr>
            <p:cNvPr id="24703" name="AutoShape 127">
              <a:extLst>
                <a:ext uri="{FF2B5EF4-FFF2-40B4-BE49-F238E27FC236}">
                  <a16:creationId xmlns:a16="http://schemas.microsoft.com/office/drawing/2014/main" id="{67C9C5D2-544E-8641-30CE-F60D1F8A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351"/>
              <a:ext cx="150" cy="1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4" name="Group 159">
            <a:extLst>
              <a:ext uri="{FF2B5EF4-FFF2-40B4-BE49-F238E27FC236}">
                <a16:creationId xmlns:a16="http://schemas.microsoft.com/office/drawing/2014/main" id="{BBF98E51-45A9-7D43-78FF-2D33BEE2D89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962150"/>
            <a:ext cx="3124200" cy="685800"/>
            <a:chOff x="576" y="480"/>
            <a:chExt cx="1968" cy="432"/>
          </a:xfrm>
        </p:grpSpPr>
        <p:sp>
          <p:nvSpPr>
            <p:cNvPr id="24696" name="AutoShape 120">
              <a:extLst>
                <a:ext uri="{FF2B5EF4-FFF2-40B4-BE49-F238E27FC236}">
                  <a16:creationId xmlns:a16="http://schemas.microsoft.com/office/drawing/2014/main" id="{B48A8B64-0981-69F3-3070-87F85289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80"/>
              <a:ext cx="1883" cy="4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h-TH">
                <a:latin typeface="Arial" charset="0"/>
              </a:endParaRPr>
            </a:p>
          </p:txBody>
        </p:sp>
        <p:sp>
          <p:nvSpPr>
            <p:cNvPr id="19546" name="Text Box 19">
              <a:extLst>
                <a:ext uri="{FF2B5EF4-FFF2-40B4-BE49-F238E27FC236}">
                  <a16:creationId xmlns:a16="http://schemas.microsoft.com/office/drawing/2014/main" id="{299A5E4B-8CBA-30DC-43DA-87A2D62F19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0" y="492"/>
              <a:ext cx="170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ให้มีคณะกรรมการพิทักษ์ระบบคุณธรรม (ก.พ.ค.)</a:t>
              </a:r>
            </a:p>
          </p:txBody>
        </p:sp>
        <p:sp>
          <p:nvSpPr>
            <p:cNvPr id="24704" name="AutoShape 128">
              <a:extLst>
                <a:ext uri="{FF2B5EF4-FFF2-40B4-BE49-F238E27FC236}">
                  <a16:creationId xmlns:a16="http://schemas.microsoft.com/office/drawing/2014/main" id="{EFFF673C-4CA6-60FF-1FA4-20C86495A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624"/>
              <a:ext cx="133" cy="1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5" name="Group 131">
            <a:extLst>
              <a:ext uri="{FF2B5EF4-FFF2-40B4-BE49-F238E27FC236}">
                <a16:creationId xmlns:a16="http://schemas.microsoft.com/office/drawing/2014/main" id="{EB8F1054-F16A-609C-28BA-DE29B710C3D3}"/>
              </a:ext>
            </a:extLst>
          </p:cNvPr>
          <p:cNvGrpSpPr>
            <a:grpSpLocks/>
          </p:cNvGrpSpPr>
          <p:nvPr/>
        </p:nvGrpSpPr>
        <p:grpSpPr bwMode="auto">
          <a:xfrm>
            <a:off x="7375526" y="3544888"/>
            <a:ext cx="3063875" cy="436436"/>
            <a:chOff x="3678" y="1248"/>
            <a:chExt cx="2178" cy="369"/>
          </a:xfrm>
        </p:grpSpPr>
        <p:sp>
          <p:nvSpPr>
            <p:cNvPr id="24708" name="AutoShape 132">
              <a:extLst>
                <a:ext uri="{FF2B5EF4-FFF2-40B4-BE49-F238E27FC236}">
                  <a16:creationId xmlns:a16="http://schemas.microsoft.com/office/drawing/2014/main" id="{3A0A2A1A-AA80-8EB6-2297-7787B1A6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248"/>
              <a:ext cx="2064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3" name="Text Box 19">
              <a:extLst>
                <a:ext uri="{FF2B5EF4-FFF2-40B4-BE49-F238E27FC236}">
                  <a16:creationId xmlns:a16="http://schemas.microsoft.com/office/drawing/2014/main" id="{EDC1270F-8372-8FA9-778F-D1B4886399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41" y="1296"/>
              <a:ext cx="191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อำนาจหน้าที่</a:t>
              </a:r>
            </a:p>
          </p:txBody>
        </p:sp>
        <p:sp>
          <p:nvSpPr>
            <p:cNvPr id="24710" name="AutoShape 134">
              <a:extLst>
                <a:ext uri="{FF2B5EF4-FFF2-40B4-BE49-F238E27FC236}">
                  <a16:creationId xmlns:a16="http://schemas.microsoft.com/office/drawing/2014/main" id="{AD1D1BEB-BB91-0BF7-B9C0-EBCF97BB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351"/>
              <a:ext cx="150" cy="1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6" name="Group 135">
            <a:extLst>
              <a:ext uri="{FF2B5EF4-FFF2-40B4-BE49-F238E27FC236}">
                <a16:creationId xmlns:a16="http://schemas.microsoft.com/office/drawing/2014/main" id="{8ECEB7A6-B6EA-49DD-F41A-6DE466745116}"/>
              </a:ext>
            </a:extLst>
          </p:cNvPr>
          <p:cNvGrpSpPr>
            <a:grpSpLocks/>
          </p:cNvGrpSpPr>
          <p:nvPr/>
        </p:nvGrpSpPr>
        <p:grpSpPr bwMode="auto">
          <a:xfrm>
            <a:off x="6765926" y="5181601"/>
            <a:ext cx="2911475" cy="436437"/>
            <a:chOff x="3678" y="1248"/>
            <a:chExt cx="2178" cy="369"/>
          </a:xfrm>
        </p:grpSpPr>
        <p:sp>
          <p:nvSpPr>
            <p:cNvPr id="24712" name="AutoShape 136">
              <a:extLst>
                <a:ext uri="{FF2B5EF4-FFF2-40B4-BE49-F238E27FC236}">
                  <a16:creationId xmlns:a16="http://schemas.microsoft.com/office/drawing/2014/main" id="{0EDEA155-A8A1-59E0-3A98-C372952A3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248"/>
              <a:ext cx="2064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0" name="Text Box 19">
              <a:extLst>
                <a:ext uri="{FF2B5EF4-FFF2-40B4-BE49-F238E27FC236}">
                  <a16:creationId xmlns:a16="http://schemas.microsoft.com/office/drawing/2014/main" id="{B59E1904-87FD-D5B4-5C0A-71F4FBC1CC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41" y="1296"/>
              <a:ext cx="191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กรอบการพิจารณา</a:t>
              </a:r>
            </a:p>
          </p:txBody>
        </p:sp>
        <p:sp>
          <p:nvSpPr>
            <p:cNvPr id="24714" name="AutoShape 138">
              <a:extLst>
                <a:ext uri="{FF2B5EF4-FFF2-40B4-BE49-F238E27FC236}">
                  <a16:creationId xmlns:a16="http://schemas.microsoft.com/office/drawing/2014/main" id="{DEB77A70-89F6-AFF8-D61A-E0B402E8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351"/>
              <a:ext cx="150" cy="1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7" name="Group 139">
            <a:extLst>
              <a:ext uri="{FF2B5EF4-FFF2-40B4-BE49-F238E27FC236}">
                <a16:creationId xmlns:a16="http://schemas.microsoft.com/office/drawing/2014/main" id="{91131CD9-7FD2-D640-AADC-74E8470AD71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762001"/>
            <a:ext cx="3048000" cy="436437"/>
            <a:chOff x="3066" y="288"/>
            <a:chExt cx="2166" cy="369"/>
          </a:xfrm>
        </p:grpSpPr>
        <p:sp>
          <p:nvSpPr>
            <p:cNvPr id="24716" name="AutoShape 140">
              <a:extLst>
                <a:ext uri="{FF2B5EF4-FFF2-40B4-BE49-F238E27FC236}">
                  <a16:creationId xmlns:a16="http://schemas.microsoft.com/office/drawing/2014/main" id="{5FADFE4A-B5DD-AF24-FD7A-58BB61163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8"/>
              <a:ext cx="2064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7" name="Text Box 19">
              <a:extLst>
                <a:ext uri="{FF2B5EF4-FFF2-40B4-BE49-F238E27FC236}">
                  <a16:creationId xmlns:a16="http://schemas.microsoft.com/office/drawing/2014/main" id="{23CBFE9A-64B2-5669-8598-B29A9D745B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6" y="336"/>
              <a:ext cx="19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หลักประกันความเป็นมืออาชีพ</a:t>
              </a:r>
            </a:p>
          </p:txBody>
        </p:sp>
        <p:sp>
          <p:nvSpPr>
            <p:cNvPr id="24718" name="AutoShape 142">
              <a:extLst>
                <a:ext uri="{FF2B5EF4-FFF2-40B4-BE49-F238E27FC236}">
                  <a16:creationId xmlns:a16="http://schemas.microsoft.com/office/drawing/2014/main" id="{04FD8899-2A13-975D-06AE-1F98A522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385"/>
              <a:ext cx="150" cy="1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8" name="Group 109">
            <a:extLst>
              <a:ext uri="{FF2B5EF4-FFF2-40B4-BE49-F238E27FC236}">
                <a16:creationId xmlns:a16="http://schemas.microsoft.com/office/drawing/2014/main" id="{AB8BB9DF-50DA-F448-D6EB-61F6CCA22EE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33400"/>
            <a:ext cx="1143000" cy="1219200"/>
            <a:chOff x="4400" y="2334"/>
            <a:chExt cx="524" cy="556"/>
          </a:xfrm>
        </p:grpSpPr>
        <p:sp>
          <p:nvSpPr>
            <p:cNvPr id="19513" name="Freeform 54">
              <a:extLst>
                <a:ext uri="{FF2B5EF4-FFF2-40B4-BE49-F238E27FC236}">
                  <a16:creationId xmlns:a16="http://schemas.microsoft.com/office/drawing/2014/main" id="{02F1757F-B321-1B71-EC6D-4E387592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2471"/>
              <a:ext cx="130" cy="40"/>
            </a:xfrm>
            <a:custGeom>
              <a:avLst/>
              <a:gdLst>
                <a:gd name="T0" fmla="*/ 0 w 130"/>
                <a:gd name="T1" fmla="*/ 25 h 40"/>
                <a:gd name="T2" fmla="*/ 1 w 130"/>
                <a:gd name="T3" fmla="*/ 24 h 40"/>
                <a:gd name="T4" fmla="*/ 4 w 130"/>
                <a:gd name="T5" fmla="*/ 21 h 40"/>
                <a:gd name="T6" fmla="*/ 6 w 130"/>
                <a:gd name="T7" fmla="*/ 19 h 40"/>
                <a:gd name="T8" fmla="*/ 9 w 130"/>
                <a:gd name="T9" fmla="*/ 18 h 40"/>
                <a:gd name="T10" fmla="*/ 13 w 130"/>
                <a:gd name="T11" fmla="*/ 15 h 40"/>
                <a:gd name="T12" fmla="*/ 16 w 130"/>
                <a:gd name="T13" fmla="*/ 13 h 40"/>
                <a:gd name="T14" fmla="*/ 20 w 130"/>
                <a:gd name="T15" fmla="*/ 10 h 40"/>
                <a:gd name="T16" fmla="*/ 27 w 130"/>
                <a:gd name="T17" fmla="*/ 8 h 40"/>
                <a:gd name="T18" fmla="*/ 32 w 130"/>
                <a:gd name="T19" fmla="*/ 6 h 40"/>
                <a:gd name="T20" fmla="*/ 38 w 130"/>
                <a:gd name="T21" fmla="*/ 5 h 40"/>
                <a:gd name="T22" fmla="*/ 39 w 130"/>
                <a:gd name="T23" fmla="*/ 4 h 40"/>
                <a:gd name="T24" fmla="*/ 43 w 130"/>
                <a:gd name="T25" fmla="*/ 3 h 40"/>
                <a:gd name="T26" fmla="*/ 47 w 130"/>
                <a:gd name="T27" fmla="*/ 1 h 40"/>
                <a:gd name="T28" fmla="*/ 50 w 130"/>
                <a:gd name="T29" fmla="*/ 1 h 40"/>
                <a:gd name="T30" fmla="*/ 53 w 130"/>
                <a:gd name="T31" fmla="*/ 0 h 40"/>
                <a:gd name="T32" fmla="*/ 57 w 130"/>
                <a:gd name="T33" fmla="*/ 0 h 40"/>
                <a:gd name="T34" fmla="*/ 60 w 130"/>
                <a:gd name="T35" fmla="*/ 0 h 40"/>
                <a:gd name="T36" fmla="*/ 65 w 130"/>
                <a:gd name="T37" fmla="*/ 0 h 40"/>
                <a:gd name="T38" fmla="*/ 68 w 130"/>
                <a:gd name="T39" fmla="*/ 0 h 40"/>
                <a:gd name="T40" fmla="*/ 72 w 130"/>
                <a:gd name="T41" fmla="*/ 0 h 40"/>
                <a:gd name="T42" fmla="*/ 76 w 130"/>
                <a:gd name="T43" fmla="*/ 0 h 40"/>
                <a:gd name="T44" fmla="*/ 79 w 130"/>
                <a:gd name="T45" fmla="*/ 0 h 40"/>
                <a:gd name="T46" fmla="*/ 84 w 130"/>
                <a:gd name="T47" fmla="*/ 0 h 40"/>
                <a:gd name="T48" fmla="*/ 91 w 130"/>
                <a:gd name="T49" fmla="*/ 0 h 40"/>
                <a:gd name="T50" fmla="*/ 96 w 130"/>
                <a:gd name="T51" fmla="*/ 0 h 40"/>
                <a:gd name="T52" fmla="*/ 101 w 130"/>
                <a:gd name="T53" fmla="*/ 0 h 40"/>
                <a:gd name="T54" fmla="*/ 104 w 130"/>
                <a:gd name="T55" fmla="*/ 0 h 40"/>
                <a:gd name="T56" fmla="*/ 108 w 130"/>
                <a:gd name="T57" fmla="*/ 0 h 40"/>
                <a:gd name="T58" fmla="*/ 113 w 130"/>
                <a:gd name="T59" fmla="*/ 0 h 40"/>
                <a:gd name="T60" fmla="*/ 117 w 130"/>
                <a:gd name="T61" fmla="*/ 0 h 40"/>
                <a:gd name="T62" fmla="*/ 118 w 130"/>
                <a:gd name="T63" fmla="*/ 0 h 40"/>
                <a:gd name="T64" fmla="*/ 119 w 130"/>
                <a:gd name="T65" fmla="*/ 0 h 40"/>
                <a:gd name="T66" fmla="*/ 130 w 130"/>
                <a:gd name="T67" fmla="*/ 10 h 40"/>
                <a:gd name="T68" fmla="*/ 117 w 130"/>
                <a:gd name="T69" fmla="*/ 25 h 40"/>
                <a:gd name="T70" fmla="*/ 77 w 130"/>
                <a:gd name="T71" fmla="*/ 40 h 40"/>
                <a:gd name="T72" fmla="*/ 76 w 130"/>
                <a:gd name="T73" fmla="*/ 39 h 40"/>
                <a:gd name="T74" fmla="*/ 73 w 130"/>
                <a:gd name="T75" fmla="*/ 39 h 40"/>
                <a:gd name="T76" fmla="*/ 70 w 130"/>
                <a:gd name="T77" fmla="*/ 39 h 40"/>
                <a:gd name="T78" fmla="*/ 67 w 130"/>
                <a:gd name="T79" fmla="*/ 39 h 40"/>
                <a:gd name="T80" fmla="*/ 62 w 130"/>
                <a:gd name="T81" fmla="*/ 39 h 40"/>
                <a:gd name="T82" fmla="*/ 57 w 130"/>
                <a:gd name="T83" fmla="*/ 39 h 40"/>
                <a:gd name="T84" fmla="*/ 50 w 130"/>
                <a:gd name="T85" fmla="*/ 39 h 40"/>
                <a:gd name="T86" fmla="*/ 45 w 130"/>
                <a:gd name="T87" fmla="*/ 39 h 40"/>
                <a:gd name="T88" fmla="*/ 39 w 130"/>
                <a:gd name="T89" fmla="*/ 38 h 40"/>
                <a:gd name="T90" fmla="*/ 34 w 130"/>
                <a:gd name="T91" fmla="*/ 38 h 40"/>
                <a:gd name="T92" fmla="*/ 29 w 130"/>
                <a:gd name="T93" fmla="*/ 36 h 40"/>
                <a:gd name="T94" fmla="*/ 24 w 130"/>
                <a:gd name="T95" fmla="*/ 36 h 40"/>
                <a:gd name="T96" fmla="*/ 19 w 130"/>
                <a:gd name="T97" fmla="*/ 35 h 40"/>
                <a:gd name="T98" fmla="*/ 16 w 130"/>
                <a:gd name="T99" fmla="*/ 35 h 40"/>
                <a:gd name="T100" fmla="*/ 13 w 130"/>
                <a:gd name="T101" fmla="*/ 35 h 40"/>
                <a:gd name="T102" fmla="*/ 11 w 130"/>
                <a:gd name="T103" fmla="*/ 35 h 40"/>
                <a:gd name="T104" fmla="*/ 6 w 130"/>
                <a:gd name="T105" fmla="*/ 31 h 40"/>
                <a:gd name="T106" fmla="*/ 3 w 130"/>
                <a:gd name="T107" fmla="*/ 28 h 40"/>
                <a:gd name="T108" fmla="*/ 0 w 130"/>
                <a:gd name="T109" fmla="*/ 26 h 40"/>
                <a:gd name="T110" fmla="*/ 0 w 130"/>
                <a:gd name="T111" fmla="*/ 25 h 40"/>
                <a:gd name="T112" fmla="*/ 0 w 130"/>
                <a:gd name="T113" fmla="*/ 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40"/>
                <a:gd name="T173" fmla="*/ 130 w 1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40">
                  <a:moveTo>
                    <a:pt x="0" y="25"/>
                  </a:moveTo>
                  <a:lnTo>
                    <a:pt x="1" y="24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30" y="10"/>
                  </a:lnTo>
                  <a:lnTo>
                    <a:pt x="117" y="25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3" y="39"/>
                  </a:lnTo>
                  <a:lnTo>
                    <a:pt x="70" y="39"/>
                  </a:lnTo>
                  <a:lnTo>
                    <a:pt x="67" y="39"/>
                  </a:lnTo>
                  <a:lnTo>
                    <a:pt x="62" y="39"/>
                  </a:lnTo>
                  <a:lnTo>
                    <a:pt x="57" y="39"/>
                  </a:lnTo>
                  <a:lnTo>
                    <a:pt x="50" y="39"/>
                  </a:lnTo>
                  <a:lnTo>
                    <a:pt x="45" y="39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4" name="Freeform 55">
              <a:extLst>
                <a:ext uri="{FF2B5EF4-FFF2-40B4-BE49-F238E27FC236}">
                  <a16:creationId xmlns:a16="http://schemas.microsoft.com/office/drawing/2014/main" id="{58EC9D54-7C6B-1F6D-6D1F-751D2471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436"/>
              <a:ext cx="146" cy="48"/>
            </a:xfrm>
            <a:custGeom>
              <a:avLst/>
              <a:gdLst>
                <a:gd name="T0" fmla="*/ 1 w 146"/>
                <a:gd name="T1" fmla="*/ 9 h 48"/>
                <a:gd name="T2" fmla="*/ 58 w 146"/>
                <a:gd name="T3" fmla="*/ 0 h 48"/>
                <a:gd name="T4" fmla="*/ 117 w 146"/>
                <a:gd name="T5" fmla="*/ 10 h 48"/>
                <a:gd name="T6" fmla="*/ 127 w 146"/>
                <a:gd name="T7" fmla="*/ 15 h 48"/>
                <a:gd name="T8" fmla="*/ 128 w 146"/>
                <a:gd name="T9" fmla="*/ 15 h 48"/>
                <a:gd name="T10" fmla="*/ 133 w 146"/>
                <a:gd name="T11" fmla="*/ 15 h 48"/>
                <a:gd name="T12" fmla="*/ 136 w 146"/>
                <a:gd name="T13" fmla="*/ 15 h 48"/>
                <a:gd name="T14" fmla="*/ 140 w 146"/>
                <a:gd name="T15" fmla="*/ 17 h 48"/>
                <a:gd name="T16" fmla="*/ 142 w 146"/>
                <a:gd name="T17" fmla="*/ 19 h 48"/>
                <a:gd name="T18" fmla="*/ 145 w 146"/>
                <a:gd name="T19" fmla="*/ 22 h 48"/>
                <a:gd name="T20" fmla="*/ 146 w 146"/>
                <a:gd name="T21" fmla="*/ 26 h 48"/>
                <a:gd name="T22" fmla="*/ 146 w 146"/>
                <a:gd name="T23" fmla="*/ 30 h 48"/>
                <a:gd name="T24" fmla="*/ 145 w 146"/>
                <a:gd name="T25" fmla="*/ 32 h 48"/>
                <a:gd name="T26" fmla="*/ 143 w 146"/>
                <a:gd name="T27" fmla="*/ 35 h 48"/>
                <a:gd name="T28" fmla="*/ 140 w 146"/>
                <a:gd name="T29" fmla="*/ 39 h 48"/>
                <a:gd name="T30" fmla="*/ 138 w 146"/>
                <a:gd name="T31" fmla="*/ 40 h 48"/>
                <a:gd name="T32" fmla="*/ 84 w 146"/>
                <a:gd name="T33" fmla="*/ 48 h 48"/>
                <a:gd name="T34" fmla="*/ 18 w 146"/>
                <a:gd name="T35" fmla="*/ 32 h 48"/>
                <a:gd name="T36" fmla="*/ 0 w 146"/>
                <a:gd name="T37" fmla="*/ 17 h 48"/>
                <a:gd name="T38" fmla="*/ 1 w 146"/>
                <a:gd name="T39" fmla="*/ 9 h 48"/>
                <a:gd name="T40" fmla="*/ 1 w 146"/>
                <a:gd name="T41" fmla="*/ 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6"/>
                <a:gd name="T64" fmla="*/ 0 h 48"/>
                <a:gd name="T65" fmla="*/ 146 w 14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6" h="48">
                  <a:moveTo>
                    <a:pt x="1" y="9"/>
                  </a:moveTo>
                  <a:lnTo>
                    <a:pt x="58" y="0"/>
                  </a:lnTo>
                  <a:lnTo>
                    <a:pt x="117" y="10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3" y="15"/>
                  </a:lnTo>
                  <a:lnTo>
                    <a:pt x="136" y="15"/>
                  </a:lnTo>
                  <a:lnTo>
                    <a:pt x="140" y="17"/>
                  </a:lnTo>
                  <a:lnTo>
                    <a:pt x="142" y="19"/>
                  </a:lnTo>
                  <a:lnTo>
                    <a:pt x="145" y="22"/>
                  </a:lnTo>
                  <a:lnTo>
                    <a:pt x="146" y="26"/>
                  </a:lnTo>
                  <a:lnTo>
                    <a:pt x="146" y="30"/>
                  </a:lnTo>
                  <a:lnTo>
                    <a:pt x="145" y="32"/>
                  </a:lnTo>
                  <a:lnTo>
                    <a:pt x="143" y="35"/>
                  </a:lnTo>
                  <a:lnTo>
                    <a:pt x="140" y="39"/>
                  </a:lnTo>
                  <a:lnTo>
                    <a:pt x="138" y="40"/>
                  </a:lnTo>
                  <a:lnTo>
                    <a:pt x="84" y="48"/>
                  </a:lnTo>
                  <a:lnTo>
                    <a:pt x="18" y="32"/>
                  </a:lnTo>
                  <a:lnTo>
                    <a:pt x="0" y="1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5" name="Freeform 56">
              <a:extLst>
                <a:ext uri="{FF2B5EF4-FFF2-40B4-BE49-F238E27FC236}">
                  <a16:creationId xmlns:a16="http://schemas.microsoft.com/office/drawing/2014/main" id="{2B0BF408-9147-C377-3026-5ED8C135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2517"/>
              <a:ext cx="51" cy="46"/>
            </a:xfrm>
            <a:custGeom>
              <a:avLst/>
              <a:gdLst>
                <a:gd name="T0" fmla="*/ 12 w 51"/>
                <a:gd name="T1" fmla="*/ 28 h 46"/>
                <a:gd name="T2" fmla="*/ 13 w 51"/>
                <a:gd name="T3" fmla="*/ 29 h 46"/>
                <a:gd name="T4" fmla="*/ 18 w 51"/>
                <a:gd name="T5" fmla="*/ 33 h 46"/>
                <a:gd name="T6" fmla="*/ 22 w 51"/>
                <a:gd name="T7" fmla="*/ 36 h 46"/>
                <a:gd name="T8" fmla="*/ 23 w 51"/>
                <a:gd name="T9" fmla="*/ 39 h 46"/>
                <a:gd name="T10" fmla="*/ 24 w 51"/>
                <a:gd name="T11" fmla="*/ 43 h 46"/>
                <a:gd name="T12" fmla="*/ 26 w 51"/>
                <a:gd name="T13" fmla="*/ 46 h 46"/>
                <a:gd name="T14" fmla="*/ 51 w 51"/>
                <a:gd name="T15" fmla="*/ 38 h 46"/>
                <a:gd name="T16" fmla="*/ 46 w 51"/>
                <a:gd name="T17" fmla="*/ 12 h 46"/>
                <a:gd name="T18" fmla="*/ 43 w 51"/>
                <a:gd name="T19" fmla="*/ 12 h 46"/>
                <a:gd name="T20" fmla="*/ 38 w 51"/>
                <a:gd name="T21" fmla="*/ 12 h 46"/>
                <a:gd name="T22" fmla="*/ 34 w 51"/>
                <a:gd name="T23" fmla="*/ 10 h 46"/>
                <a:gd name="T24" fmla="*/ 31 w 51"/>
                <a:gd name="T25" fmla="*/ 9 h 46"/>
                <a:gd name="T26" fmla="*/ 27 w 51"/>
                <a:gd name="T27" fmla="*/ 7 h 46"/>
                <a:gd name="T28" fmla="*/ 23 w 51"/>
                <a:gd name="T29" fmla="*/ 4 h 46"/>
                <a:gd name="T30" fmla="*/ 20 w 51"/>
                <a:gd name="T31" fmla="*/ 14 h 46"/>
                <a:gd name="T32" fmla="*/ 18 w 51"/>
                <a:gd name="T33" fmla="*/ 13 h 46"/>
                <a:gd name="T34" fmla="*/ 17 w 51"/>
                <a:gd name="T35" fmla="*/ 10 h 46"/>
                <a:gd name="T36" fmla="*/ 13 w 51"/>
                <a:gd name="T37" fmla="*/ 5 h 46"/>
                <a:gd name="T38" fmla="*/ 10 w 51"/>
                <a:gd name="T39" fmla="*/ 0 h 46"/>
                <a:gd name="T40" fmla="*/ 10 w 51"/>
                <a:gd name="T41" fmla="*/ 12 h 46"/>
                <a:gd name="T42" fmla="*/ 0 w 51"/>
                <a:gd name="T43" fmla="*/ 7 h 46"/>
                <a:gd name="T44" fmla="*/ 0 w 51"/>
                <a:gd name="T45" fmla="*/ 8 h 46"/>
                <a:gd name="T46" fmla="*/ 3 w 51"/>
                <a:gd name="T47" fmla="*/ 12 h 46"/>
                <a:gd name="T48" fmla="*/ 7 w 51"/>
                <a:gd name="T49" fmla="*/ 17 h 46"/>
                <a:gd name="T50" fmla="*/ 10 w 51"/>
                <a:gd name="T51" fmla="*/ 21 h 46"/>
                <a:gd name="T52" fmla="*/ 14 w 51"/>
                <a:gd name="T53" fmla="*/ 26 h 46"/>
                <a:gd name="T54" fmla="*/ 12 w 51"/>
                <a:gd name="T55" fmla="*/ 28 h 46"/>
                <a:gd name="T56" fmla="*/ 12 w 51"/>
                <a:gd name="T57" fmla="*/ 28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6"/>
                <a:gd name="T89" fmla="*/ 51 w 51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6">
                  <a:moveTo>
                    <a:pt x="12" y="28"/>
                  </a:moveTo>
                  <a:lnTo>
                    <a:pt x="13" y="29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3" y="39"/>
                  </a:lnTo>
                  <a:lnTo>
                    <a:pt x="24" y="43"/>
                  </a:lnTo>
                  <a:lnTo>
                    <a:pt x="26" y="46"/>
                  </a:lnTo>
                  <a:lnTo>
                    <a:pt x="51" y="38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20" y="14"/>
                  </a:lnTo>
                  <a:lnTo>
                    <a:pt x="18" y="13"/>
                  </a:lnTo>
                  <a:lnTo>
                    <a:pt x="17" y="10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12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6" name="Freeform 57">
              <a:extLst>
                <a:ext uri="{FF2B5EF4-FFF2-40B4-BE49-F238E27FC236}">
                  <a16:creationId xmlns:a16="http://schemas.microsoft.com/office/drawing/2014/main" id="{B73AFFED-E62C-6C3E-83FD-468321384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357"/>
              <a:ext cx="39" cy="40"/>
            </a:xfrm>
            <a:custGeom>
              <a:avLst/>
              <a:gdLst>
                <a:gd name="T0" fmla="*/ 0 w 39"/>
                <a:gd name="T1" fmla="*/ 14 h 40"/>
                <a:gd name="T2" fmla="*/ 1 w 39"/>
                <a:gd name="T3" fmla="*/ 24 h 40"/>
                <a:gd name="T4" fmla="*/ 22 w 39"/>
                <a:gd name="T5" fmla="*/ 40 h 40"/>
                <a:gd name="T6" fmla="*/ 39 w 39"/>
                <a:gd name="T7" fmla="*/ 24 h 40"/>
                <a:gd name="T8" fmla="*/ 30 w 39"/>
                <a:gd name="T9" fmla="*/ 7 h 40"/>
                <a:gd name="T10" fmla="*/ 19 w 39"/>
                <a:gd name="T11" fmla="*/ 0 h 40"/>
                <a:gd name="T12" fmla="*/ 8 w 39"/>
                <a:gd name="T13" fmla="*/ 9 h 40"/>
                <a:gd name="T14" fmla="*/ 1 w 39"/>
                <a:gd name="T15" fmla="*/ 6 h 40"/>
                <a:gd name="T16" fmla="*/ 0 w 39"/>
                <a:gd name="T17" fmla="*/ 14 h 40"/>
                <a:gd name="T18" fmla="*/ 0 w 39"/>
                <a:gd name="T19" fmla="*/ 1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0"/>
                <a:gd name="T32" fmla="*/ 39 w 3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0">
                  <a:moveTo>
                    <a:pt x="0" y="14"/>
                  </a:moveTo>
                  <a:lnTo>
                    <a:pt x="1" y="24"/>
                  </a:lnTo>
                  <a:lnTo>
                    <a:pt x="22" y="40"/>
                  </a:lnTo>
                  <a:lnTo>
                    <a:pt x="39" y="24"/>
                  </a:lnTo>
                  <a:lnTo>
                    <a:pt x="30" y="7"/>
                  </a:lnTo>
                  <a:lnTo>
                    <a:pt x="19" y="0"/>
                  </a:lnTo>
                  <a:lnTo>
                    <a:pt x="8" y="9"/>
                  </a:lnTo>
                  <a:lnTo>
                    <a:pt x="1" y="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7" name="Freeform 58">
              <a:extLst>
                <a:ext uri="{FF2B5EF4-FFF2-40B4-BE49-F238E27FC236}">
                  <a16:creationId xmlns:a16="http://schemas.microsoft.com/office/drawing/2014/main" id="{8269646D-D3BC-7440-7D4D-C2800086E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506"/>
              <a:ext cx="83" cy="117"/>
            </a:xfrm>
            <a:custGeom>
              <a:avLst/>
              <a:gdLst>
                <a:gd name="T0" fmla="*/ 0 w 83"/>
                <a:gd name="T1" fmla="*/ 21 h 117"/>
                <a:gd name="T2" fmla="*/ 4 w 83"/>
                <a:gd name="T3" fmla="*/ 15 h 117"/>
                <a:gd name="T4" fmla="*/ 11 w 83"/>
                <a:gd name="T5" fmla="*/ 9 h 117"/>
                <a:gd name="T6" fmla="*/ 19 w 83"/>
                <a:gd name="T7" fmla="*/ 5 h 117"/>
                <a:gd name="T8" fmla="*/ 28 w 83"/>
                <a:gd name="T9" fmla="*/ 3 h 117"/>
                <a:gd name="T10" fmla="*/ 34 w 83"/>
                <a:gd name="T11" fmla="*/ 0 h 117"/>
                <a:gd name="T12" fmla="*/ 42 w 83"/>
                <a:gd name="T13" fmla="*/ 0 h 117"/>
                <a:gd name="T14" fmla="*/ 49 w 83"/>
                <a:gd name="T15" fmla="*/ 0 h 117"/>
                <a:gd name="T16" fmla="*/ 55 w 83"/>
                <a:gd name="T17" fmla="*/ 0 h 117"/>
                <a:gd name="T18" fmla="*/ 62 w 83"/>
                <a:gd name="T19" fmla="*/ 4 h 117"/>
                <a:gd name="T20" fmla="*/ 68 w 83"/>
                <a:gd name="T21" fmla="*/ 11 h 117"/>
                <a:gd name="T22" fmla="*/ 74 w 83"/>
                <a:gd name="T23" fmla="*/ 21 h 117"/>
                <a:gd name="T24" fmla="*/ 78 w 83"/>
                <a:gd name="T25" fmla="*/ 32 h 117"/>
                <a:gd name="T26" fmla="*/ 81 w 83"/>
                <a:gd name="T27" fmla="*/ 40 h 117"/>
                <a:gd name="T28" fmla="*/ 82 w 83"/>
                <a:gd name="T29" fmla="*/ 49 h 117"/>
                <a:gd name="T30" fmla="*/ 83 w 83"/>
                <a:gd name="T31" fmla="*/ 59 h 117"/>
                <a:gd name="T32" fmla="*/ 83 w 83"/>
                <a:gd name="T33" fmla="*/ 68 h 117"/>
                <a:gd name="T34" fmla="*/ 83 w 83"/>
                <a:gd name="T35" fmla="*/ 75 h 117"/>
                <a:gd name="T36" fmla="*/ 82 w 83"/>
                <a:gd name="T37" fmla="*/ 82 h 117"/>
                <a:gd name="T38" fmla="*/ 82 w 83"/>
                <a:gd name="T39" fmla="*/ 89 h 117"/>
                <a:gd name="T40" fmla="*/ 81 w 83"/>
                <a:gd name="T41" fmla="*/ 97 h 117"/>
                <a:gd name="T42" fmla="*/ 78 w 83"/>
                <a:gd name="T43" fmla="*/ 102 h 117"/>
                <a:gd name="T44" fmla="*/ 75 w 83"/>
                <a:gd name="T45" fmla="*/ 109 h 117"/>
                <a:gd name="T46" fmla="*/ 68 w 83"/>
                <a:gd name="T47" fmla="*/ 117 h 117"/>
                <a:gd name="T48" fmla="*/ 59 w 83"/>
                <a:gd name="T49" fmla="*/ 114 h 117"/>
                <a:gd name="T50" fmla="*/ 53 w 83"/>
                <a:gd name="T51" fmla="*/ 109 h 117"/>
                <a:gd name="T52" fmla="*/ 47 w 83"/>
                <a:gd name="T53" fmla="*/ 102 h 117"/>
                <a:gd name="T54" fmla="*/ 39 w 83"/>
                <a:gd name="T55" fmla="*/ 93 h 117"/>
                <a:gd name="T56" fmla="*/ 33 w 83"/>
                <a:gd name="T57" fmla="*/ 83 h 117"/>
                <a:gd name="T58" fmla="*/ 25 w 83"/>
                <a:gd name="T59" fmla="*/ 72 h 117"/>
                <a:gd name="T60" fmla="*/ 19 w 83"/>
                <a:gd name="T61" fmla="*/ 60 h 117"/>
                <a:gd name="T62" fmla="*/ 13 w 83"/>
                <a:gd name="T63" fmla="*/ 50 h 117"/>
                <a:gd name="T64" fmla="*/ 8 w 83"/>
                <a:gd name="T65" fmla="*/ 40 h 117"/>
                <a:gd name="T66" fmla="*/ 4 w 83"/>
                <a:gd name="T67" fmla="*/ 32 h 117"/>
                <a:gd name="T68" fmla="*/ 0 w 83"/>
                <a:gd name="T69" fmla="*/ 24 h 117"/>
                <a:gd name="T70" fmla="*/ 0 w 83"/>
                <a:gd name="T71" fmla="*/ 23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117"/>
                <a:gd name="T110" fmla="*/ 83 w 83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117">
                  <a:moveTo>
                    <a:pt x="0" y="23"/>
                  </a:moveTo>
                  <a:lnTo>
                    <a:pt x="0" y="21"/>
                  </a:lnTo>
                  <a:lnTo>
                    <a:pt x="1" y="19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9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8" y="11"/>
                  </a:lnTo>
                  <a:lnTo>
                    <a:pt x="72" y="16"/>
                  </a:lnTo>
                  <a:lnTo>
                    <a:pt x="74" y="21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9" y="35"/>
                  </a:lnTo>
                  <a:lnTo>
                    <a:pt x="81" y="40"/>
                  </a:lnTo>
                  <a:lnTo>
                    <a:pt x="82" y="45"/>
                  </a:lnTo>
                  <a:lnTo>
                    <a:pt x="82" y="49"/>
                  </a:lnTo>
                  <a:lnTo>
                    <a:pt x="83" y="54"/>
                  </a:lnTo>
                  <a:lnTo>
                    <a:pt x="83" y="59"/>
                  </a:lnTo>
                  <a:lnTo>
                    <a:pt x="83" y="65"/>
                  </a:lnTo>
                  <a:lnTo>
                    <a:pt x="83" y="68"/>
                  </a:lnTo>
                  <a:lnTo>
                    <a:pt x="83" y="72"/>
                  </a:lnTo>
                  <a:lnTo>
                    <a:pt x="83" y="7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81" y="97"/>
                  </a:lnTo>
                  <a:lnTo>
                    <a:pt x="79" y="101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9"/>
                  </a:lnTo>
                  <a:lnTo>
                    <a:pt x="74" y="113"/>
                  </a:lnTo>
                  <a:lnTo>
                    <a:pt x="68" y="117"/>
                  </a:lnTo>
                  <a:lnTo>
                    <a:pt x="63" y="117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3" y="109"/>
                  </a:lnTo>
                  <a:lnTo>
                    <a:pt x="50" y="106"/>
                  </a:lnTo>
                  <a:lnTo>
                    <a:pt x="47" y="102"/>
                  </a:lnTo>
                  <a:lnTo>
                    <a:pt x="43" y="98"/>
                  </a:lnTo>
                  <a:lnTo>
                    <a:pt x="39" y="93"/>
                  </a:lnTo>
                  <a:lnTo>
                    <a:pt x="37" y="89"/>
                  </a:lnTo>
                  <a:lnTo>
                    <a:pt x="33" y="83"/>
                  </a:lnTo>
                  <a:lnTo>
                    <a:pt x="29" y="78"/>
                  </a:lnTo>
                  <a:lnTo>
                    <a:pt x="25" y="72"/>
                  </a:lnTo>
                  <a:lnTo>
                    <a:pt x="23" y="67"/>
                  </a:lnTo>
                  <a:lnTo>
                    <a:pt x="19" y="60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8" name="Freeform 59">
              <a:extLst>
                <a:ext uri="{FF2B5EF4-FFF2-40B4-BE49-F238E27FC236}">
                  <a16:creationId xmlns:a16="http://schemas.microsoft.com/office/drawing/2014/main" id="{3DAF20E8-1C5C-4201-E42B-B7D181D3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467"/>
              <a:ext cx="54" cy="71"/>
            </a:xfrm>
            <a:custGeom>
              <a:avLst/>
              <a:gdLst>
                <a:gd name="T0" fmla="*/ 18 w 54"/>
                <a:gd name="T1" fmla="*/ 55 h 71"/>
                <a:gd name="T2" fmla="*/ 37 w 54"/>
                <a:gd name="T3" fmla="*/ 71 h 71"/>
                <a:gd name="T4" fmla="*/ 49 w 54"/>
                <a:gd name="T5" fmla="*/ 71 h 71"/>
                <a:gd name="T6" fmla="*/ 54 w 54"/>
                <a:gd name="T7" fmla="*/ 50 h 71"/>
                <a:gd name="T8" fmla="*/ 39 w 54"/>
                <a:gd name="T9" fmla="*/ 18 h 71"/>
                <a:gd name="T10" fmla="*/ 22 w 54"/>
                <a:gd name="T11" fmla="*/ 0 h 71"/>
                <a:gd name="T12" fmla="*/ 15 w 54"/>
                <a:gd name="T13" fmla="*/ 4 h 71"/>
                <a:gd name="T14" fmla="*/ 13 w 54"/>
                <a:gd name="T15" fmla="*/ 19 h 71"/>
                <a:gd name="T16" fmla="*/ 2 w 54"/>
                <a:gd name="T17" fmla="*/ 18 h 71"/>
                <a:gd name="T18" fmla="*/ 0 w 54"/>
                <a:gd name="T19" fmla="*/ 24 h 71"/>
                <a:gd name="T20" fmla="*/ 1 w 54"/>
                <a:gd name="T21" fmla="*/ 33 h 71"/>
                <a:gd name="T22" fmla="*/ 7 w 54"/>
                <a:gd name="T23" fmla="*/ 42 h 71"/>
                <a:gd name="T24" fmla="*/ 5 w 54"/>
                <a:gd name="T25" fmla="*/ 47 h 71"/>
                <a:gd name="T26" fmla="*/ 18 w 54"/>
                <a:gd name="T27" fmla="*/ 55 h 71"/>
                <a:gd name="T28" fmla="*/ 18 w 54"/>
                <a:gd name="T29" fmla="*/ 55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71"/>
                <a:gd name="T47" fmla="*/ 54 w 54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71">
                  <a:moveTo>
                    <a:pt x="18" y="55"/>
                  </a:moveTo>
                  <a:lnTo>
                    <a:pt x="37" y="71"/>
                  </a:lnTo>
                  <a:lnTo>
                    <a:pt x="49" y="71"/>
                  </a:lnTo>
                  <a:lnTo>
                    <a:pt x="54" y="50"/>
                  </a:lnTo>
                  <a:lnTo>
                    <a:pt x="39" y="18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3" y="19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7" y="42"/>
                  </a:lnTo>
                  <a:lnTo>
                    <a:pt x="5" y="47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19" name="Freeform 60">
              <a:extLst>
                <a:ext uri="{FF2B5EF4-FFF2-40B4-BE49-F238E27FC236}">
                  <a16:creationId xmlns:a16="http://schemas.microsoft.com/office/drawing/2014/main" id="{CC436F1B-8613-C6A4-5EC4-E4D44956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467"/>
              <a:ext cx="39" cy="42"/>
            </a:xfrm>
            <a:custGeom>
              <a:avLst/>
              <a:gdLst>
                <a:gd name="T0" fmla="*/ 1 w 39"/>
                <a:gd name="T1" fmla="*/ 33 h 42"/>
                <a:gd name="T2" fmla="*/ 0 w 39"/>
                <a:gd name="T3" fmla="*/ 24 h 42"/>
                <a:gd name="T4" fmla="*/ 2 w 39"/>
                <a:gd name="T5" fmla="*/ 18 h 42"/>
                <a:gd name="T6" fmla="*/ 13 w 39"/>
                <a:gd name="T7" fmla="*/ 19 h 42"/>
                <a:gd name="T8" fmla="*/ 15 w 39"/>
                <a:gd name="T9" fmla="*/ 4 h 42"/>
                <a:gd name="T10" fmla="*/ 22 w 39"/>
                <a:gd name="T11" fmla="*/ 0 h 42"/>
                <a:gd name="T12" fmla="*/ 39 w 39"/>
                <a:gd name="T13" fmla="*/ 18 h 42"/>
                <a:gd name="T14" fmla="*/ 39 w 39"/>
                <a:gd name="T15" fmla="*/ 19 h 42"/>
                <a:gd name="T16" fmla="*/ 36 w 39"/>
                <a:gd name="T17" fmla="*/ 23 h 42"/>
                <a:gd name="T18" fmla="*/ 32 w 39"/>
                <a:gd name="T19" fmla="*/ 25 h 42"/>
                <a:gd name="T20" fmla="*/ 28 w 39"/>
                <a:gd name="T21" fmla="*/ 27 h 42"/>
                <a:gd name="T22" fmla="*/ 25 w 39"/>
                <a:gd name="T23" fmla="*/ 28 h 42"/>
                <a:gd name="T24" fmla="*/ 22 w 39"/>
                <a:gd name="T25" fmla="*/ 28 h 42"/>
                <a:gd name="T26" fmla="*/ 17 w 39"/>
                <a:gd name="T27" fmla="*/ 29 h 42"/>
                <a:gd name="T28" fmla="*/ 13 w 39"/>
                <a:gd name="T29" fmla="*/ 29 h 42"/>
                <a:gd name="T30" fmla="*/ 10 w 39"/>
                <a:gd name="T31" fmla="*/ 42 h 42"/>
                <a:gd name="T32" fmla="*/ 7 w 39"/>
                <a:gd name="T33" fmla="*/ 42 h 42"/>
                <a:gd name="T34" fmla="*/ 1 w 39"/>
                <a:gd name="T35" fmla="*/ 33 h 42"/>
                <a:gd name="T36" fmla="*/ 1 w 39"/>
                <a:gd name="T37" fmla="*/ 33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2"/>
                <a:gd name="T59" fmla="*/ 39 w 39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2">
                  <a:moveTo>
                    <a:pt x="1" y="33"/>
                  </a:moveTo>
                  <a:lnTo>
                    <a:pt x="0" y="24"/>
                  </a:lnTo>
                  <a:lnTo>
                    <a:pt x="2" y="18"/>
                  </a:lnTo>
                  <a:lnTo>
                    <a:pt x="13" y="19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3" y="29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D6B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0" name="Freeform 61">
              <a:extLst>
                <a:ext uri="{FF2B5EF4-FFF2-40B4-BE49-F238E27FC236}">
                  <a16:creationId xmlns:a16="http://schemas.microsoft.com/office/drawing/2014/main" id="{B2479F05-79BA-7AD3-8BEB-FD2555949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378"/>
              <a:ext cx="294" cy="509"/>
            </a:xfrm>
            <a:custGeom>
              <a:avLst/>
              <a:gdLst>
                <a:gd name="T0" fmla="*/ 35 w 294"/>
                <a:gd name="T1" fmla="*/ 181 h 509"/>
                <a:gd name="T2" fmla="*/ 50 w 294"/>
                <a:gd name="T3" fmla="*/ 187 h 509"/>
                <a:gd name="T4" fmla="*/ 69 w 294"/>
                <a:gd name="T5" fmla="*/ 188 h 509"/>
                <a:gd name="T6" fmla="*/ 109 w 294"/>
                <a:gd name="T7" fmla="*/ 171 h 509"/>
                <a:gd name="T8" fmla="*/ 180 w 294"/>
                <a:gd name="T9" fmla="*/ 235 h 509"/>
                <a:gd name="T10" fmla="*/ 197 w 294"/>
                <a:gd name="T11" fmla="*/ 264 h 509"/>
                <a:gd name="T12" fmla="*/ 197 w 294"/>
                <a:gd name="T13" fmla="*/ 244 h 509"/>
                <a:gd name="T14" fmla="*/ 197 w 294"/>
                <a:gd name="T15" fmla="*/ 230 h 509"/>
                <a:gd name="T16" fmla="*/ 197 w 294"/>
                <a:gd name="T17" fmla="*/ 215 h 509"/>
                <a:gd name="T18" fmla="*/ 196 w 294"/>
                <a:gd name="T19" fmla="*/ 201 h 509"/>
                <a:gd name="T20" fmla="*/ 195 w 294"/>
                <a:gd name="T21" fmla="*/ 187 h 509"/>
                <a:gd name="T22" fmla="*/ 191 w 294"/>
                <a:gd name="T23" fmla="*/ 149 h 509"/>
                <a:gd name="T24" fmla="*/ 182 w 294"/>
                <a:gd name="T25" fmla="*/ 133 h 509"/>
                <a:gd name="T26" fmla="*/ 198 w 294"/>
                <a:gd name="T27" fmla="*/ 111 h 509"/>
                <a:gd name="T28" fmla="*/ 200 w 294"/>
                <a:gd name="T29" fmla="*/ 93 h 509"/>
                <a:gd name="T30" fmla="*/ 202 w 294"/>
                <a:gd name="T31" fmla="*/ 75 h 509"/>
                <a:gd name="T32" fmla="*/ 203 w 294"/>
                <a:gd name="T33" fmla="*/ 62 h 509"/>
                <a:gd name="T34" fmla="*/ 203 w 294"/>
                <a:gd name="T35" fmla="*/ 47 h 509"/>
                <a:gd name="T36" fmla="*/ 201 w 294"/>
                <a:gd name="T37" fmla="*/ 31 h 509"/>
                <a:gd name="T38" fmla="*/ 235 w 294"/>
                <a:gd name="T39" fmla="*/ 0 h 509"/>
                <a:gd name="T40" fmla="*/ 259 w 294"/>
                <a:gd name="T41" fmla="*/ 219 h 509"/>
                <a:gd name="T42" fmla="*/ 254 w 294"/>
                <a:gd name="T43" fmla="*/ 269 h 509"/>
                <a:gd name="T44" fmla="*/ 264 w 294"/>
                <a:gd name="T45" fmla="*/ 283 h 509"/>
                <a:gd name="T46" fmla="*/ 275 w 294"/>
                <a:gd name="T47" fmla="*/ 301 h 509"/>
                <a:gd name="T48" fmla="*/ 280 w 294"/>
                <a:gd name="T49" fmla="*/ 320 h 509"/>
                <a:gd name="T50" fmla="*/ 269 w 294"/>
                <a:gd name="T51" fmla="*/ 432 h 509"/>
                <a:gd name="T52" fmla="*/ 279 w 294"/>
                <a:gd name="T53" fmla="*/ 445 h 509"/>
                <a:gd name="T54" fmla="*/ 274 w 294"/>
                <a:gd name="T55" fmla="*/ 457 h 509"/>
                <a:gd name="T56" fmla="*/ 201 w 294"/>
                <a:gd name="T57" fmla="*/ 305 h 509"/>
                <a:gd name="T58" fmla="*/ 152 w 294"/>
                <a:gd name="T59" fmla="*/ 490 h 509"/>
                <a:gd name="T60" fmla="*/ 89 w 294"/>
                <a:gd name="T61" fmla="*/ 509 h 509"/>
                <a:gd name="T62" fmla="*/ 90 w 294"/>
                <a:gd name="T63" fmla="*/ 500 h 509"/>
                <a:gd name="T64" fmla="*/ 80 w 294"/>
                <a:gd name="T65" fmla="*/ 475 h 509"/>
                <a:gd name="T66" fmla="*/ 83 w 294"/>
                <a:gd name="T67" fmla="*/ 424 h 509"/>
                <a:gd name="T68" fmla="*/ 89 w 294"/>
                <a:gd name="T69" fmla="*/ 407 h 509"/>
                <a:gd name="T70" fmla="*/ 95 w 294"/>
                <a:gd name="T71" fmla="*/ 389 h 509"/>
                <a:gd name="T72" fmla="*/ 102 w 294"/>
                <a:gd name="T73" fmla="*/ 370 h 509"/>
                <a:gd name="T74" fmla="*/ 108 w 294"/>
                <a:gd name="T75" fmla="*/ 349 h 509"/>
                <a:gd name="T76" fmla="*/ 112 w 294"/>
                <a:gd name="T77" fmla="*/ 330 h 509"/>
                <a:gd name="T78" fmla="*/ 114 w 294"/>
                <a:gd name="T79" fmla="*/ 314 h 509"/>
                <a:gd name="T80" fmla="*/ 122 w 294"/>
                <a:gd name="T81" fmla="*/ 236 h 509"/>
                <a:gd name="T82" fmla="*/ 108 w 294"/>
                <a:gd name="T83" fmla="*/ 236 h 509"/>
                <a:gd name="T84" fmla="*/ 84 w 294"/>
                <a:gd name="T85" fmla="*/ 245 h 509"/>
                <a:gd name="T86" fmla="*/ 64 w 294"/>
                <a:gd name="T87" fmla="*/ 245 h 509"/>
                <a:gd name="T88" fmla="*/ 50 w 294"/>
                <a:gd name="T89" fmla="*/ 240 h 509"/>
                <a:gd name="T90" fmla="*/ 36 w 294"/>
                <a:gd name="T91" fmla="*/ 232 h 509"/>
                <a:gd name="T92" fmla="*/ 23 w 294"/>
                <a:gd name="T93" fmla="*/ 226 h 509"/>
                <a:gd name="T94" fmla="*/ 4 w 294"/>
                <a:gd name="T95" fmla="*/ 214 h 509"/>
                <a:gd name="T96" fmla="*/ 31 w 294"/>
                <a:gd name="T97" fmla="*/ 176 h 5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4"/>
                <a:gd name="T148" fmla="*/ 0 h 509"/>
                <a:gd name="T149" fmla="*/ 294 w 294"/>
                <a:gd name="T150" fmla="*/ 509 h 5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4" h="509">
                  <a:moveTo>
                    <a:pt x="31" y="176"/>
                  </a:moveTo>
                  <a:lnTo>
                    <a:pt x="31" y="176"/>
                  </a:lnTo>
                  <a:lnTo>
                    <a:pt x="33" y="178"/>
                  </a:lnTo>
                  <a:lnTo>
                    <a:pt x="35" y="181"/>
                  </a:lnTo>
                  <a:lnTo>
                    <a:pt x="40" y="185"/>
                  </a:lnTo>
                  <a:lnTo>
                    <a:pt x="43" y="186"/>
                  </a:lnTo>
                  <a:lnTo>
                    <a:pt x="46" y="187"/>
                  </a:lnTo>
                  <a:lnTo>
                    <a:pt x="50" y="187"/>
                  </a:lnTo>
                  <a:lnTo>
                    <a:pt x="55" y="188"/>
                  </a:lnTo>
                  <a:lnTo>
                    <a:pt x="60" y="188"/>
                  </a:lnTo>
                  <a:lnTo>
                    <a:pt x="67" y="188"/>
                  </a:lnTo>
                  <a:lnTo>
                    <a:pt x="69" y="188"/>
                  </a:lnTo>
                  <a:lnTo>
                    <a:pt x="73" y="188"/>
                  </a:lnTo>
                  <a:lnTo>
                    <a:pt x="77" y="187"/>
                  </a:lnTo>
                  <a:lnTo>
                    <a:pt x="80" y="187"/>
                  </a:lnTo>
                  <a:lnTo>
                    <a:pt x="109" y="171"/>
                  </a:lnTo>
                  <a:lnTo>
                    <a:pt x="129" y="155"/>
                  </a:lnTo>
                  <a:lnTo>
                    <a:pt x="147" y="171"/>
                  </a:lnTo>
                  <a:lnTo>
                    <a:pt x="176" y="222"/>
                  </a:lnTo>
                  <a:lnTo>
                    <a:pt x="180" y="235"/>
                  </a:lnTo>
                  <a:lnTo>
                    <a:pt x="197" y="270"/>
                  </a:lnTo>
                  <a:lnTo>
                    <a:pt x="197" y="269"/>
                  </a:lnTo>
                  <a:lnTo>
                    <a:pt x="197" y="268"/>
                  </a:lnTo>
                  <a:lnTo>
                    <a:pt x="197" y="264"/>
                  </a:lnTo>
                  <a:lnTo>
                    <a:pt x="197" y="259"/>
                  </a:lnTo>
                  <a:lnTo>
                    <a:pt x="197" y="252"/>
                  </a:lnTo>
                  <a:lnTo>
                    <a:pt x="197" y="247"/>
                  </a:lnTo>
                  <a:lnTo>
                    <a:pt x="197" y="244"/>
                  </a:lnTo>
                  <a:lnTo>
                    <a:pt x="197" y="240"/>
                  </a:lnTo>
                  <a:lnTo>
                    <a:pt x="197" y="236"/>
                  </a:lnTo>
                  <a:lnTo>
                    <a:pt x="197" y="234"/>
                  </a:lnTo>
                  <a:lnTo>
                    <a:pt x="197" y="230"/>
                  </a:lnTo>
                  <a:lnTo>
                    <a:pt x="197" y="226"/>
                  </a:lnTo>
                  <a:lnTo>
                    <a:pt x="197" y="222"/>
                  </a:lnTo>
                  <a:lnTo>
                    <a:pt x="197" y="219"/>
                  </a:lnTo>
                  <a:lnTo>
                    <a:pt x="197" y="215"/>
                  </a:lnTo>
                  <a:lnTo>
                    <a:pt x="197" y="211"/>
                  </a:lnTo>
                  <a:lnTo>
                    <a:pt x="197" y="209"/>
                  </a:lnTo>
                  <a:lnTo>
                    <a:pt x="197" y="205"/>
                  </a:lnTo>
                  <a:lnTo>
                    <a:pt x="196" y="201"/>
                  </a:lnTo>
                  <a:lnTo>
                    <a:pt x="196" y="197"/>
                  </a:lnTo>
                  <a:lnTo>
                    <a:pt x="196" y="195"/>
                  </a:lnTo>
                  <a:lnTo>
                    <a:pt x="196" y="192"/>
                  </a:lnTo>
                  <a:lnTo>
                    <a:pt x="195" y="187"/>
                  </a:lnTo>
                  <a:lnTo>
                    <a:pt x="195" y="183"/>
                  </a:lnTo>
                  <a:lnTo>
                    <a:pt x="193" y="155"/>
                  </a:lnTo>
                  <a:lnTo>
                    <a:pt x="192" y="153"/>
                  </a:lnTo>
                  <a:lnTo>
                    <a:pt x="191" y="149"/>
                  </a:lnTo>
                  <a:lnTo>
                    <a:pt x="188" y="146"/>
                  </a:lnTo>
                  <a:lnTo>
                    <a:pt x="187" y="142"/>
                  </a:lnTo>
                  <a:lnTo>
                    <a:pt x="183" y="137"/>
                  </a:lnTo>
                  <a:lnTo>
                    <a:pt x="182" y="133"/>
                  </a:lnTo>
                  <a:lnTo>
                    <a:pt x="180" y="131"/>
                  </a:lnTo>
                  <a:lnTo>
                    <a:pt x="177" y="129"/>
                  </a:lnTo>
                  <a:lnTo>
                    <a:pt x="198" y="112"/>
                  </a:lnTo>
                  <a:lnTo>
                    <a:pt x="198" y="111"/>
                  </a:lnTo>
                  <a:lnTo>
                    <a:pt x="198" y="108"/>
                  </a:lnTo>
                  <a:lnTo>
                    <a:pt x="200" y="104"/>
                  </a:lnTo>
                  <a:lnTo>
                    <a:pt x="200" y="99"/>
                  </a:lnTo>
                  <a:lnTo>
                    <a:pt x="200" y="93"/>
                  </a:lnTo>
                  <a:lnTo>
                    <a:pt x="201" y="87"/>
                  </a:lnTo>
                  <a:lnTo>
                    <a:pt x="201" y="83"/>
                  </a:lnTo>
                  <a:lnTo>
                    <a:pt x="202" y="79"/>
                  </a:lnTo>
                  <a:lnTo>
                    <a:pt x="202" y="75"/>
                  </a:lnTo>
                  <a:lnTo>
                    <a:pt x="203" y="73"/>
                  </a:lnTo>
                  <a:lnTo>
                    <a:pt x="203" y="69"/>
                  </a:lnTo>
                  <a:lnTo>
                    <a:pt x="203" y="65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3" y="54"/>
                  </a:lnTo>
                  <a:lnTo>
                    <a:pt x="203" y="50"/>
                  </a:lnTo>
                  <a:lnTo>
                    <a:pt x="203" y="47"/>
                  </a:lnTo>
                  <a:lnTo>
                    <a:pt x="203" y="44"/>
                  </a:lnTo>
                  <a:lnTo>
                    <a:pt x="202" y="39"/>
                  </a:lnTo>
                  <a:lnTo>
                    <a:pt x="202" y="34"/>
                  </a:lnTo>
                  <a:lnTo>
                    <a:pt x="201" y="31"/>
                  </a:lnTo>
                  <a:lnTo>
                    <a:pt x="200" y="30"/>
                  </a:lnTo>
                  <a:lnTo>
                    <a:pt x="206" y="18"/>
                  </a:lnTo>
                  <a:lnTo>
                    <a:pt x="211" y="14"/>
                  </a:lnTo>
                  <a:lnTo>
                    <a:pt x="235" y="0"/>
                  </a:lnTo>
                  <a:lnTo>
                    <a:pt x="245" y="53"/>
                  </a:lnTo>
                  <a:lnTo>
                    <a:pt x="245" y="97"/>
                  </a:lnTo>
                  <a:lnTo>
                    <a:pt x="229" y="155"/>
                  </a:lnTo>
                  <a:lnTo>
                    <a:pt x="259" y="219"/>
                  </a:lnTo>
                  <a:lnTo>
                    <a:pt x="263" y="254"/>
                  </a:lnTo>
                  <a:lnTo>
                    <a:pt x="249" y="256"/>
                  </a:lnTo>
                  <a:lnTo>
                    <a:pt x="254" y="268"/>
                  </a:lnTo>
                  <a:lnTo>
                    <a:pt x="254" y="269"/>
                  </a:lnTo>
                  <a:lnTo>
                    <a:pt x="258" y="273"/>
                  </a:lnTo>
                  <a:lnTo>
                    <a:pt x="259" y="275"/>
                  </a:lnTo>
                  <a:lnTo>
                    <a:pt x="261" y="279"/>
                  </a:lnTo>
                  <a:lnTo>
                    <a:pt x="264" y="283"/>
                  </a:lnTo>
                  <a:lnTo>
                    <a:pt x="268" y="288"/>
                  </a:lnTo>
                  <a:lnTo>
                    <a:pt x="270" y="291"/>
                  </a:lnTo>
                  <a:lnTo>
                    <a:pt x="271" y="296"/>
                  </a:lnTo>
                  <a:lnTo>
                    <a:pt x="275" y="301"/>
                  </a:lnTo>
                  <a:lnTo>
                    <a:pt x="276" y="306"/>
                  </a:lnTo>
                  <a:lnTo>
                    <a:pt x="278" y="310"/>
                  </a:lnTo>
                  <a:lnTo>
                    <a:pt x="280" y="315"/>
                  </a:lnTo>
                  <a:lnTo>
                    <a:pt x="280" y="320"/>
                  </a:lnTo>
                  <a:lnTo>
                    <a:pt x="281" y="325"/>
                  </a:lnTo>
                  <a:lnTo>
                    <a:pt x="294" y="368"/>
                  </a:lnTo>
                  <a:lnTo>
                    <a:pt x="276" y="423"/>
                  </a:lnTo>
                  <a:lnTo>
                    <a:pt x="269" y="432"/>
                  </a:lnTo>
                  <a:lnTo>
                    <a:pt x="270" y="432"/>
                  </a:lnTo>
                  <a:lnTo>
                    <a:pt x="274" y="435"/>
                  </a:lnTo>
                  <a:lnTo>
                    <a:pt x="278" y="440"/>
                  </a:lnTo>
                  <a:lnTo>
                    <a:pt x="279" y="445"/>
                  </a:lnTo>
                  <a:lnTo>
                    <a:pt x="278" y="448"/>
                  </a:lnTo>
                  <a:lnTo>
                    <a:pt x="275" y="452"/>
                  </a:lnTo>
                  <a:lnTo>
                    <a:pt x="274" y="456"/>
                  </a:lnTo>
                  <a:lnTo>
                    <a:pt x="274" y="457"/>
                  </a:lnTo>
                  <a:lnTo>
                    <a:pt x="252" y="455"/>
                  </a:lnTo>
                  <a:lnTo>
                    <a:pt x="205" y="427"/>
                  </a:lnTo>
                  <a:lnTo>
                    <a:pt x="222" y="355"/>
                  </a:lnTo>
                  <a:lnTo>
                    <a:pt x="201" y="305"/>
                  </a:lnTo>
                  <a:lnTo>
                    <a:pt x="182" y="344"/>
                  </a:lnTo>
                  <a:lnTo>
                    <a:pt x="173" y="408"/>
                  </a:lnTo>
                  <a:lnTo>
                    <a:pt x="156" y="461"/>
                  </a:lnTo>
                  <a:lnTo>
                    <a:pt x="152" y="490"/>
                  </a:lnTo>
                  <a:lnTo>
                    <a:pt x="116" y="507"/>
                  </a:lnTo>
                  <a:lnTo>
                    <a:pt x="92" y="507"/>
                  </a:lnTo>
                  <a:lnTo>
                    <a:pt x="90" y="507"/>
                  </a:lnTo>
                  <a:lnTo>
                    <a:pt x="89" y="509"/>
                  </a:lnTo>
                  <a:lnTo>
                    <a:pt x="88" y="506"/>
                  </a:lnTo>
                  <a:lnTo>
                    <a:pt x="89" y="504"/>
                  </a:lnTo>
                  <a:lnTo>
                    <a:pt x="89" y="501"/>
                  </a:lnTo>
                  <a:lnTo>
                    <a:pt x="90" y="500"/>
                  </a:lnTo>
                  <a:lnTo>
                    <a:pt x="92" y="497"/>
                  </a:lnTo>
                  <a:lnTo>
                    <a:pt x="93" y="494"/>
                  </a:lnTo>
                  <a:lnTo>
                    <a:pt x="104" y="481"/>
                  </a:lnTo>
                  <a:lnTo>
                    <a:pt x="80" y="475"/>
                  </a:lnTo>
                  <a:lnTo>
                    <a:pt x="80" y="433"/>
                  </a:lnTo>
                  <a:lnTo>
                    <a:pt x="80" y="432"/>
                  </a:lnTo>
                  <a:lnTo>
                    <a:pt x="82" y="428"/>
                  </a:lnTo>
                  <a:lnTo>
                    <a:pt x="83" y="424"/>
                  </a:lnTo>
                  <a:lnTo>
                    <a:pt x="85" y="419"/>
                  </a:lnTo>
                  <a:lnTo>
                    <a:pt x="87" y="416"/>
                  </a:lnTo>
                  <a:lnTo>
                    <a:pt x="88" y="412"/>
                  </a:lnTo>
                  <a:lnTo>
                    <a:pt x="89" y="407"/>
                  </a:lnTo>
                  <a:lnTo>
                    <a:pt x="92" y="403"/>
                  </a:lnTo>
                  <a:lnTo>
                    <a:pt x="92" y="398"/>
                  </a:lnTo>
                  <a:lnTo>
                    <a:pt x="94" y="394"/>
                  </a:lnTo>
                  <a:lnTo>
                    <a:pt x="95" y="389"/>
                  </a:lnTo>
                  <a:lnTo>
                    <a:pt x="98" y="386"/>
                  </a:lnTo>
                  <a:lnTo>
                    <a:pt x="99" y="381"/>
                  </a:lnTo>
                  <a:lnTo>
                    <a:pt x="100" y="375"/>
                  </a:lnTo>
                  <a:lnTo>
                    <a:pt x="102" y="370"/>
                  </a:lnTo>
                  <a:lnTo>
                    <a:pt x="104" y="365"/>
                  </a:lnTo>
                  <a:lnTo>
                    <a:pt x="106" y="359"/>
                  </a:lnTo>
                  <a:lnTo>
                    <a:pt x="107" y="354"/>
                  </a:lnTo>
                  <a:lnTo>
                    <a:pt x="108" y="349"/>
                  </a:lnTo>
                  <a:lnTo>
                    <a:pt x="111" y="345"/>
                  </a:lnTo>
                  <a:lnTo>
                    <a:pt x="111" y="339"/>
                  </a:lnTo>
                  <a:lnTo>
                    <a:pt x="112" y="335"/>
                  </a:lnTo>
                  <a:lnTo>
                    <a:pt x="112" y="330"/>
                  </a:lnTo>
                  <a:lnTo>
                    <a:pt x="113" y="325"/>
                  </a:lnTo>
                  <a:lnTo>
                    <a:pt x="114" y="322"/>
                  </a:lnTo>
                  <a:lnTo>
                    <a:pt x="114" y="318"/>
                  </a:lnTo>
                  <a:lnTo>
                    <a:pt x="114" y="314"/>
                  </a:lnTo>
                  <a:lnTo>
                    <a:pt x="116" y="311"/>
                  </a:lnTo>
                  <a:lnTo>
                    <a:pt x="116" y="289"/>
                  </a:lnTo>
                  <a:lnTo>
                    <a:pt x="123" y="250"/>
                  </a:lnTo>
                  <a:lnTo>
                    <a:pt x="122" y="236"/>
                  </a:lnTo>
                  <a:lnTo>
                    <a:pt x="121" y="236"/>
                  </a:lnTo>
                  <a:lnTo>
                    <a:pt x="117" y="236"/>
                  </a:lnTo>
                  <a:lnTo>
                    <a:pt x="113" y="235"/>
                  </a:lnTo>
                  <a:lnTo>
                    <a:pt x="108" y="236"/>
                  </a:lnTo>
                  <a:lnTo>
                    <a:pt x="102" y="236"/>
                  </a:lnTo>
                  <a:lnTo>
                    <a:pt x="95" y="237"/>
                  </a:lnTo>
                  <a:lnTo>
                    <a:pt x="89" y="240"/>
                  </a:lnTo>
                  <a:lnTo>
                    <a:pt x="84" y="245"/>
                  </a:lnTo>
                  <a:lnTo>
                    <a:pt x="80" y="246"/>
                  </a:lnTo>
                  <a:lnTo>
                    <a:pt x="75" y="246"/>
                  </a:lnTo>
                  <a:lnTo>
                    <a:pt x="69" y="246"/>
                  </a:lnTo>
                  <a:lnTo>
                    <a:pt x="64" y="245"/>
                  </a:lnTo>
                  <a:lnTo>
                    <a:pt x="60" y="244"/>
                  </a:lnTo>
                  <a:lnTo>
                    <a:pt x="57" y="242"/>
                  </a:lnTo>
                  <a:lnTo>
                    <a:pt x="53" y="241"/>
                  </a:lnTo>
                  <a:lnTo>
                    <a:pt x="50" y="240"/>
                  </a:lnTo>
                  <a:lnTo>
                    <a:pt x="46" y="237"/>
                  </a:lnTo>
                  <a:lnTo>
                    <a:pt x="44" y="236"/>
                  </a:lnTo>
                  <a:lnTo>
                    <a:pt x="40" y="234"/>
                  </a:lnTo>
                  <a:lnTo>
                    <a:pt x="36" y="232"/>
                  </a:lnTo>
                  <a:lnTo>
                    <a:pt x="33" y="231"/>
                  </a:lnTo>
                  <a:lnTo>
                    <a:pt x="29" y="230"/>
                  </a:lnTo>
                  <a:lnTo>
                    <a:pt x="25" y="227"/>
                  </a:lnTo>
                  <a:lnTo>
                    <a:pt x="23" y="226"/>
                  </a:lnTo>
                  <a:lnTo>
                    <a:pt x="16" y="222"/>
                  </a:lnTo>
                  <a:lnTo>
                    <a:pt x="11" y="219"/>
                  </a:lnTo>
                  <a:lnTo>
                    <a:pt x="6" y="216"/>
                  </a:lnTo>
                  <a:lnTo>
                    <a:pt x="4" y="214"/>
                  </a:lnTo>
                  <a:lnTo>
                    <a:pt x="0" y="212"/>
                  </a:lnTo>
                  <a:lnTo>
                    <a:pt x="8" y="182"/>
                  </a:lnTo>
                  <a:lnTo>
                    <a:pt x="31" y="176"/>
                  </a:lnTo>
                  <a:close/>
                </a:path>
              </a:pathLst>
            </a:custGeom>
            <a:solidFill>
              <a:srgbClr val="BD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1" name="Freeform 62">
              <a:extLst>
                <a:ext uri="{FF2B5EF4-FFF2-40B4-BE49-F238E27FC236}">
                  <a16:creationId xmlns:a16="http://schemas.microsoft.com/office/drawing/2014/main" id="{A91DB3D4-C867-4353-87FA-BD7F22F2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546"/>
              <a:ext cx="26" cy="140"/>
            </a:xfrm>
            <a:custGeom>
              <a:avLst/>
              <a:gdLst>
                <a:gd name="T0" fmla="*/ 0 w 26"/>
                <a:gd name="T1" fmla="*/ 8 h 140"/>
                <a:gd name="T2" fmla="*/ 1 w 26"/>
                <a:gd name="T3" fmla="*/ 8 h 140"/>
                <a:gd name="T4" fmla="*/ 4 w 26"/>
                <a:gd name="T5" fmla="*/ 12 h 140"/>
                <a:gd name="T6" fmla="*/ 5 w 26"/>
                <a:gd name="T7" fmla="*/ 15 h 140"/>
                <a:gd name="T8" fmla="*/ 7 w 26"/>
                <a:gd name="T9" fmla="*/ 19 h 140"/>
                <a:gd name="T10" fmla="*/ 7 w 26"/>
                <a:gd name="T11" fmla="*/ 22 h 140"/>
                <a:gd name="T12" fmla="*/ 9 w 26"/>
                <a:gd name="T13" fmla="*/ 24 h 140"/>
                <a:gd name="T14" fmla="*/ 9 w 26"/>
                <a:gd name="T15" fmla="*/ 28 h 140"/>
                <a:gd name="T16" fmla="*/ 10 w 26"/>
                <a:gd name="T17" fmla="*/ 32 h 140"/>
                <a:gd name="T18" fmla="*/ 9 w 26"/>
                <a:gd name="T19" fmla="*/ 35 h 140"/>
                <a:gd name="T20" fmla="*/ 9 w 26"/>
                <a:gd name="T21" fmla="*/ 39 h 140"/>
                <a:gd name="T22" fmla="*/ 9 w 26"/>
                <a:gd name="T23" fmla="*/ 44 h 140"/>
                <a:gd name="T24" fmla="*/ 9 w 26"/>
                <a:gd name="T25" fmla="*/ 49 h 140"/>
                <a:gd name="T26" fmla="*/ 9 w 26"/>
                <a:gd name="T27" fmla="*/ 53 h 140"/>
                <a:gd name="T28" fmla="*/ 9 w 26"/>
                <a:gd name="T29" fmla="*/ 58 h 140"/>
                <a:gd name="T30" fmla="*/ 7 w 26"/>
                <a:gd name="T31" fmla="*/ 63 h 140"/>
                <a:gd name="T32" fmla="*/ 7 w 26"/>
                <a:gd name="T33" fmla="*/ 68 h 140"/>
                <a:gd name="T34" fmla="*/ 6 w 26"/>
                <a:gd name="T35" fmla="*/ 72 h 140"/>
                <a:gd name="T36" fmla="*/ 5 w 26"/>
                <a:gd name="T37" fmla="*/ 76 h 140"/>
                <a:gd name="T38" fmla="*/ 5 w 26"/>
                <a:gd name="T39" fmla="*/ 79 h 140"/>
                <a:gd name="T40" fmla="*/ 4 w 26"/>
                <a:gd name="T41" fmla="*/ 83 h 140"/>
                <a:gd name="T42" fmla="*/ 4 w 26"/>
                <a:gd name="T43" fmla="*/ 87 h 140"/>
                <a:gd name="T44" fmla="*/ 4 w 26"/>
                <a:gd name="T45" fmla="*/ 89 h 140"/>
                <a:gd name="T46" fmla="*/ 0 w 26"/>
                <a:gd name="T47" fmla="*/ 123 h 140"/>
                <a:gd name="T48" fmla="*/ 4 w 26"/>
                <a:gd name="T49" fmla="*/ 140 h 140"/>
                <a:gd name="T50" fmla="*/ 26 w 26"/>
                <a:gd name="T51" fmla="*/ 107 h 140"/>
                <a:gd name="T52" fmla="*/ 26 w 26"/>
                <a:gd name="T53" fmla="*/ 49 h 140"/>
                <a:gd name="T54" fmla="*/ 25 w 26"/>
                <a:gd name="T55" fmla="*/ 47 h 140"/>
                <a:gd name="T56" fmla="*/ 24 w 26"/>
                <a:gd name="T57" fmla="*/ 43 h 140"/>
                <a:gd name="T58" fmla="*/ 22 w 26"/>
                <a:gd name="T59" fmla="*/ 38 h 140"/>
                <a:gd name="T60" fmla="*/ 20 w 26"/>
                <a:gd name="T61" fmla="*/ 33 h 140"/>
                <a:gd name="T62" fmla="*/ 17 w 26"/>
                <a:gd name="T63" fmla="*/ 27 h 140"/>
                <a:gd name="T64" fmla="*/ 15 w 26"/>
                <a:gd name="T65" fmla="*/ 22 h 140"/>
                <a:gd name="T66" fmla="*/ 14 w 26"/>
                <a:gd name="T67" fmla="*/ 18 h 140"/>
                <a:gd name="T68" fmla="*/ 12 w 26"/>
                <a:gd name="T69" fmla="*/ 17 h 140"/>
                <a:gd name="T70" fmla="*/ 11 w 26"/>
                <a:gd name="T71" fmla="*/ 0 h 140"/>
                <a:gd name="T72" fmla="*/ 5 w 26"/>
                <a:gd name="T73" fmla="*/ 0 h 140"/>
                <a:gd name="T74" fmla="*/ 0 w 26"/>
                <a:gd name="T75" fmla="*/ 8 h 140"/>
                <a:gd name="T76" fmla="*/ 0 w 26"/>
                <a:gd name="T77" fmla="*/ 8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"/>
                <a:gd name="T118" fmla="*/ 0 h 140"/>
                <a:gd name="T119" fmla="*/ 26 w 26"/>
                <a:gd name="T120" fmla="*/ 140 h 1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" h="140">
                  <a:moveTo>
                    <a:pt x="0" y="8"/>
                  </a:moveTo>
                  <a:lnTo>
                    <a:pt x="1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9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9" y="39"/>
                  </a:lnTo>
                  <a:lnTo>
                    <a:pt x="9" y="44"/>
                  </a:lnTo>
                  <a:lnTo>
                    <a:pt x="9" y="49"/>
                  </a:lnTo>
                  <a:lnTo>
                    <a:pt x="9" y="53"/>
                  </a:lnTo>
                  <a:lnTo>
                    <a:pt x="9" y="58"/>
                  </a:lnTo>
                  <a:lnTo>
                    <a:pt x="7" y="63"/>
                  </a:lnTo>
                  <a:lnTo>
                    <a:pt x="7" y="68"/>
                  </a:lnTo>
                  <a:lnTo>
                    <a:pt x="6" y="72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4" y="83"/>
                  </a:lnTo>
                  <a:lnTo>
                    <a:pt x="4" y="87"/>
                  </a:lnTo>
                  <a:lnTo>
                    <a:pt x="4" y="89"/>
                  </a:lnTo>
                  <a:lnTo>
                    <a:pt x="0" y="123"/>
                  </a:lnTo>
                  <a:lnTo>
                    <a:pt x="4" y="140"/>
                  </a:lnTo>
                  <a:lnTo>
                    <a:pt x="26" y="107"/>
                  </a:lnTo>
                  <a:lnTo>
                    <a:pt x="26" y="49"/>
                  </a:lnTo>
                  <a:lnTo>
                    <a:pt x="25" y="47"/>
                  </a:lnTo>
                  <a:lnTo>
                    <a:pt x="24" y="43"/>
                  </a:lnTo>
                  <a:lnTo>
                    <a:pt x="22" y="38"/>
                  </a:lnTo>
                  <a:lnTo>
                    <a:pt x="20" y="33"/>
                  </a:lnTo>
                  <a:lnTo>
                    <a:pt x="17" y="27"/>
                  </a:lnTo>
                  <a:lnTo>
                    <a:pt x="15" y="22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C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2" name="Freeform 94">
              <a:extLst>
                <a:ext uri="{FF2B5EF4-FFF2-40B4-BE49-F238E27FC236}">
                  <a16:creationId xmlns:a16="http://schemas.microsoft.com/office/drawing/2014/main" id="{19373B9D-981D-BE56-49D4-60A0C0B5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463"/>
              <a:ext cx="135" cy="51"/>
            </a:xfrm>
            <a:custGeom>
              <a:avLst/>
              <a:gdLst>
                <a:gd name="T0" fmla="*/ 20 w 135"/>
                <a:gd name="T1" fmla="*/ 43 h 51"/>
                <a:gd name="T2" fmla="*/ 36 w 135"/>
                <a:gd name="T3" fmla="*/ 44 h 51"/>
                <a:gd name="T4" fmla="*/ 49 w 135"/>
                <a:gd name="T5" fmla="*/ 44 h 51"/>
                <a:gd name="T6" fmla="*/ 60 w 135"/>
                <a:gd name="T7" fmla="*/ 44 h 51"/>
                <a:gd name="T8" fmla="*/ 72 w 135"/>
                <a:gd name="T9" fmla="*/ 43 h 51"/>
                <a:gd name="T10" fmla="*/ 85 w 135"/>
                <a:gd name="T11" fmla="*/ 42 h 51"/>
                <a:gd name="T12" fmla="*/ 96 w 135"/>
                <a:gd name="T13" fmla="*/ 38 h 51"/>
                <a:gd name="T14" fmla="*/ 108 w 135"/>
                <a:gd name="T15" fmla="*/ 34 h 51"/>
                <a:gd name="T16" fmla="*/ 119 w 135"/>
                <a:gd name="T17" fmla="*/ 27 h 51"/>
                <a:gd name="T18" fmla="*/ 124 w 135"/>
                <a:gd name="T19" fmla="*/ 18 h 51"/>
                <a:gd name="T20" fmla="*/ 116 w 135"/>
                <a:gd name="T21" fmla="*/ 13 h 51"/>
                <a:gd name="T22" fmla="*/ 105 w 135"/>
                <a:gd name="T23" fmla="*/ 11 h 51"/>
                <a:gd name="T24" fmla="*/ 94 w 135"/>
                <a:gd name="T25" fmla="*/ 9 h 51"/>
                <a:gd name="T26" fmla="*/ 90 w 135"/>
                <a:gd name="T27" fmla="*/ 11 h 51"/>
                <a:gd name="T28" fmla="*/ 81 w 135"/>
                <a:gd name="T29" fmla="*/ 11 h 51"/>
                <a:gd name="T30" fmla="*/ 69 w 135"/>
                <a:gd name="T31" fmla="*/ 12 h 51"/>
                <a:gd name="T32" fmla="*/ 57 w 135"/>
                <a:gd name="T33" fmla="*/ 13 h 51"/>
                <a:gd name="T34" fmla="*/ 46 w 135"/>
                <a:gd name="T35" fmla="*/ 17 h 51"/>
                <a:gd name="T36" fmla="*/ 34 w 135"/>
                <a:gd name="T37" fmla="*/ 18 h 51"/>
                <a:gd name="T38" fmla="*/ 22 w 135"/>
                <a:gd name="T39" fmla="*/ 22 h 51"/>
                <a:gd name="T40" fmla="*/ 11 w 135"/>
                <a:gd name="T41" fmla="*/ 27 h 51"/>
                <a:gd name="T42" fmla="*/ 7 w 135"/>
                <a:gd name="T43" fmla="*/ 38 h 51"/>
                <a:gd name="T44" fmla="*/ 2 w 135"/>
                <a:gd name="T45" fmla="*/ 36 h 51"/>
                <a:gd name="T46" fmla="*/ 1 w 135"/>
                <a:gd name="T47" fmla="*/ 28 h 51"/>
                <a:gd name="T48" fmla="*/ 7 w 135"/>
                <a:gd name="T49" fmla="*/ 22 h 51"/>
                <a:gd name="T50" fmla="*/ 22 w 135"/>
                <a:gd name="T51" fmla="*/ 14 h 51"/>
                <a:gd name="T52" fmla="*/ 32 w 135"/>
                <a:gd name="T53" fmla="*/ 9 h 51"/>
                <a:gd name="T54" fmla="*/ 44 w 135"/>
                <a:gd name="T55" fmla="*/ 7 h 51"/>
                <a:gd name="T56" fmla="*/ 57 w 135"/>
                <a:gd name="T57" fmla="*/ 4 h 51"/>
                <a:gd name="T58" fmla="*/ 72 w 135"/>
                <a:gd name="T59" fmla="*/ 3 h 51"/>
                <a:gd name="T60" fmla="*/ 84 w 135"/>
                <a:gd name="T61" fmla="*/ 2 h 51"/>
                <a:gd name="T62" fmla="*/ 98 w 135"/>
                <a:gd name="T63" fmla="*/ 0 h 51"/>
                <a:gd name="T64" fmla="*/ 110 w 135"/>
                <a:gd name="T65" fmla="*/ 2 h 51"/>
                <a:gd name="T66" fmla="*/ 120 w 135"/>
                <a:gd name="T67" fmla="*/ 4 h 51"/>
                <a:gd name="T68" fmla="*/ 133 w 135"/>
                <a:gd name="T69" fmla="*/ 12 h 51"/>
                <a:gd name="T70" fmla="*/ 134 w 135"/>
                <a:gd name="T71" fmla="*/ 21 h 51"/>
                <a:gd name="T72" fmla="*/ 127 w 135"/>
                <a:gd name="T73" fmla="*/ 29 h 51"/>
                <a:gd name="T74" fmla="*/ 114 w 135"/>
                <a:gd name="T75" fmla="*/ 37 h 51"/>
                <a:gd name="T76" fmla="*/ 99 w 135"/>
                <a:gd name="T77" fmla="*/ 43 h 51"/>
                <a:gd name="T78" fmla="*/ 86 w 135"/>
                <a:gd name="T79" fmla="*/ 49 h 51"/>
                <a:gd name="T80" fmla="*/ 72 w 135"/>
                <a:gd name="T81" fmla="*/ 51 h 51"/>
                <a:gd name="T82" fmla="*/ 55 w 135"/>
                <a:gd name="T83" fmla="*/ 48 h 51"/>
                <a:gd name="T84" fmla="*/ 36 w 135"/>
                <a:gd name="T85" fmla="*/ 47 h 51"/>
                <a:gd name="T86" fmla="*/ 22 w 135"/>
                <a:gd name="T87" fmla="*/ 43 h 51"/>
                <a:gd name="T88" fmla="*/ 13 w 135"/>
                <a:gd name="T89" fmla="*/ 43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51"/>
                <a:gd name="T137" fmla="*/ 135 w 135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51">
                  <a:moveTo>
                    <a:pt x="13" y="43"/>
                  </a:moveTo>
                  <a:lnTo>
                    <a:pt x="16" y="43"/>
                  </a:lnTo>
                  <a:lnTo>
                    <a:pt x="20" y="43"/>
                  </a:lnTo>
                  <a:lnTo>
                    <a:pt x="25" y="43"/>
                  </a:lnTo>
                  <a:lnTo>
                    <a:pt x="30" y="43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9" y="44"/>
                  </a:lnTo>
                  <a:lnTo>
                    <a:pt x="52" y="46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3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8" y="43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9" y="41"/>
                  </a:lnTo>
                  <a:lnTo>
                    <a:pt x="93" y="39"/>
                  </a:lnTo>
                  <a:lnTo>
                    <a:pt x="96" y="38"/>
                  </a:lnTo>
                  <a:lnTo>
                    <a:pt x="101" y="38"/>
                  </a:lnTo>
                  <a:lnTo>
                    <a:pt x="104" y="36"/>
                  </a:lnTo>
                  <a:lnTo>
                    <a:pt x="108" y="34"/>
                  </a:lnTo>
                  <a:lnTo>
                    <a:pt x="111" y="33"/>
                  </a:lnTo>
                  <a:lnTo>
                    <a:pt x="115" y="32"/>
                  </a:lnTo>
                  <a:lnTo>
                    <a:pt x="119" y="27"/>
                  </a:lnTo>
                  <a:lnTo>
                    <a:pt x="123" y="23"/>
                  </a:lnTo>
                  <a:lnTo>
                    <a:pt x="124" y="19"/>
                  </a:lnTo>
                  <a:lnTo>
                    <a:pt x="124" y="18"/>
                  </a:lnTo>
                  <a:lnTo>
                    <a:pt x="121" y="16"/>
                  </a:lnTo>
                  <a:lnTo>
                    <a:pt x="120" y="14"/>
                  </a:lnTo>
                  <a:lnTo>
                    <a:pt x="116" y="13"/>
                  </a:lnTo>
                  <a:lnTo>
                    <a:pt x="114" y="12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1" y="11"/>
                  </a:lnTo>
                  <a:lnTo>
                    <a:pt x="98" y="11"/>
                  </a:lnTo>
                  <a:lnTo>
                    <a:pt x="94" y="9"/>
                  </a:lnTo>
                  <a:lnTo>
                    <a:pt x="91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57" y="13"/>
                  </a:lnTo>
                  <a:lnTo>
                    <a:pt x="54" y="14"/>
                  </a:lnTo>
                  <a:lnTo>
                    <a:pt x="50" y="16"/>
                  </a:lnTo>
                  <a:lnTo>
                    <a:pt x="46" y="17"/>
                  </a:lnTo>
                  <a:lnTo>
                    <a:pt x="41" y="17"/>
                  </a:lnTo>
                  <a:lnTo>
                    <a:pt x="37" y="18"/>
                  </a:lnTo>
                  <a:lnTo>
                    <a:pt x="34" y="18"/>
                  </a:lnTo>
                  <a:lnTo>
                    <a:pt x="30" y="19"/>
                  </a:lnTo>
                  <a:lnTo>
                    <a:pt x="26" y="21"/>
                  </a:lnTo>
                  <a:lnTo>
                    <a:pt x="22" y="22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1" y="27"/>
                  </a:lnTo>
                  <a:lnTo>
                    <a:pt x="8" y="31"/>
                  </a:lnTo>
                  <a:lnTo>
                    <a:pt x="6" y="34"/>
                  </a:lnTo>
                  <a:lnTo>
                    <a:pt x="7" y="38"/>
                  </a:lnTo>
                  <a:lnTo>
                    <a:pt x="6" y="38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4"/>
                  </a:lnTo>
                  <a:lnTo>
                    <a:pt x="7" y="22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22" y="14"/>
                  </a:lnTo>
                  <a:lnTo>
                    <a:pt x="25" y="12"/>
                  </a:lnTo>
                  <a:lnTo>
                    <a:pt x="29" y="11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4" y="7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4" y="2"/>
                  </a:lnTo>
                  <a:lnTo>
                    <a:pt x="116" y="3"/>
                  </a:lnTo>
                  <a:lnTo>
                    <a:pt x="120" y="4"/>
                  </a:lnTo>
                  <a:lnTo>
                    <a:pt x="127" y="5"/>
                  </a:lnTo>
                  <a:lnTo>
                    <a:pt x="130" y="9"/>
                  </a:lnTo>
                  <a:lnTo>
                    <a:pt x="133" y="12"/>
                  </a:lnTo>
                  <a:lnTo>
                    <a:pt x="135" y="16"/>
                  </a:lnTo>
                  <a:lnTo>
                    <a:pt x="135" y="18"/>
                  </a:lnTo>
                  <a:lnTo>
                    <a:pt x="134" y="21"/>
                  </a:lnTo>
                  <a:lnTo>
                    <a:pt x="132" y="23"/>
                  </a:lnTo>
                  <a:lnTo>
                    <a:pt x="129" y="27"/>
                  </a:lnTo>
                  <a:lnTo>
                    <a:pt x="127" y="29"/>
                  </a:lnTo>
                  <a:lnTo>
                    <a:pt x="123" y="33"/>
                  </a:lnTo>
                  <a:lnTo>
                    <a:pt x="118" y="34"/>
                  </a:lnTo>
                  <a:lnTo>
                    <a:pt x="114" y="37"/>
                  </a:lnTo>
                  <a:lnTo>
                    <a:pt x="109" y="39"/>
                  </a:lnTo>
                  <a:lnTo>
                    <a:pt x="104" y="42"/>
                  </a:lnTo>
                  <a:lnTo>
                    <a:pt x="99" y="43"/>
                  </a:lnTo>
                  <a:lnTo>
                    <a:pt x="94" y="46"/>
                  </a:lnTo>
                  <a:lnTo>
                    <a:pt x="90" y="47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78" y="51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8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7"/>
                  </a:lnTo>
                  <a:lnTo>
                    <a:pt x="31" y="46"/>
                  </a:lnTo>
                  <a:lnTo>
                    <a:pt x="26" y="44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3" name="Freeform 95">
              <a:extLst>
                <a:ext uri="{FF2B5EF4-FFF2-40B4-BE49-F238E27FC236}">
                  <a16:creationId xmlns:a16="http://schemas.microsoft.com/office/drawing/2014/main" id="{0EBAFC31-70A6-FEF0-5786-8C1CD7BD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367"/>
              <a:ext cx="183" cy="110"/>
            </a:xfrm>
            <a:custGeom>
              <a:avLst/>
              <a:gdLst>
                <a:gd name="T0" fmla="*/ 128 w 183"/>
                <a:gd name="T1" fmla="*/ 35 h 110"/>
                <a:gd name="T2" fmla="*/ 123 w 183"/>
                <a:gd name="T3" fmla="*/ 47 h 110"/>
                <a:gd name="T4" fmla="*/ 116 w 183"/>
                <a:gd name="T5" fmla="*/ 65 h 110"/>
                <a:gd name="T6" fmla="*/ 112 w 183"/>
                <a:gd name="T7" fmla="*/ 76 h 110"/>
                <a:gd name="T8" fmla="*/ 105 w 183"/>
                <a:gd name="T9" fmla="*/ 88 h 110"/>
                <a:gd name="T10" fmla="*/ 99 w 183"/>
                <a:gd name="T11" fmla="*/ 98 h 110"/>
                <a:gd name="T12" fmla="*/ 94 w 183"/>
                <a:gd name="T13" fmla="*/ 110 h 110"/>
                <a:gd name="T14" fmla="*/ 97 w 183"/>
                <a:gd name="T15" fmla="*/ 103 h 110"/>
                <a:gd name="T16" fmla="*/ 100 w 183"/>
                <a:gd name="T17" fmla="*/ 91 h 110"/>
                <a:gd name="T18" fmla="*/ 104 w 183"/>
                <a:gd name="T19" fmla="*/ 81 h 110"/>
                <a:gd name="T20" fmla="*/ 109 w 183"/>
                <a:gd name="T21" fmla="*/ 70 h 110"/>
                <a:gd name="T22" fmla="*/ 113 w 183"/>
                <a:gd name="T23" fmla="*/ 56 h 110"/>
                <a:gd name="T24" fmla="*/ 117 w 183"/>
                <a:gd name="T25" fmla="*/ 44 h 110"/>
                <a:gd name="T26" fmla="*/ 121 w 183"/>
                <a:gd name="T27" fmla="*/ 34 h 110"/>
                <a:gd name="T28" fmla="*/ 123 w 183"/>
                <a:gd name="T29" fmla="*/ 22 h 110"/>
                <a:gd name="T30" fmla="*/ 126 w 183"/>
                <a:gd name="T31" fmla="*/ 11 h 110"/>
                <a:gd name="T32" fmla="*/ 113 w 183"/>
                <a:gd name="T33" fmla="*/ 11 h 110"/>
                <a:gd name="T34" fmla="*/ 102 w 183"/>
                <a:gd name="T35" fmla="*/ 10 h 110"/>
                <a:gd name="T36" fmla="*/ 88 w 183"/>
                <a:gd name="T37" fmla="*/ 10 h 110"/>
                <a:gd name="T38" fmla="*/ 74 w 183"/>
                <a:gd name="T39" fmla="*/ 10 h 110"/>
                <a:gd name="T40" fmla="*/ 59 w 183"/>
                <a:gd name="T41" fmla="*/ 9 h 110"/>
                <a:gd name="T42" fmla="*/ 43 w 183"/>
                <a:gd name="T43" fmla="*/ 9 h 110"/>
                <a:gd name="T44" fmla="*/ 26 w 183"/>
                <a:gd name="T45" fmla="*/ 7 h 110"/>
                <a:gd name="T46" fmla="*/ 13 w 183"/>
                <a:gd name="T47" fmla="*/ 6 h 110"/>
                <a:gd name="T48" fmla="*/ 0 w 183"/>
                <a:gd name="T49" fmla="*/ 6 h 110"/>
                <a:gd name="T50" fmla="*/ 6 w 183"/>
                <a:gd name="T51" fmla="*/ 6 h 110"/>
                <a:gd name="T52" fmla="*/ 19 w 183"/>
                <a:gd name="T53" fmla="*/ 6 h 110"/>
                <a:gd name="T54" fmla="*/ 33 w 183"/>
                <a:gd name="T55" fmla="*/ 5 h 110"/>
                <a:gd name="T56" fmla="*/ 49 w 183"/>
                <a:gd name="T57" fmla="*/ 5 h 110"/>
                <a:gd name="T58" fmla="*/ 68 w 183"/>
                <a:gd name="T59" fmla="*/ 5 h 110"/>
                <a:gd name="T60" fmla="*/ 87 w 183"/>
                <a:gd name="T61" fmla="*/ 4 h 110"/>
                <a:gd name="T62" fmla="*/ 103 w 183"/>
                <a:gd name="T63" fmla="*/ 2 h 110"/>
                <a:gd name="T64" fmla="*/ 118 w 183"/>
                <a:gd name="T65" fmla="*/ 2 h 110"/>
                <a:gd name="T66" fmla="*/ 129 w 183"/>
                <a:gd name="T67" fmla="*/ 1 h 110"/>
                <a:gd name="T68" fmla="*/ 138 w 183"/>
                <a:gd name="T69" fmla="*/ 0 h 110"/>
                <a:gd name="T70" fmla="*/ 142 w 183"/>
                <a:gd name="T71" fmla="*/ 10 h 110"/>
                <a:gd name="T72" fmla="*/ 149 w 183"/>
                <a:gd name="T73" fmla="*/ 26 h 110"/>
                <a:gd name="T74" fmla="*/ 153 w 183"/>
                <a:gd name="T75" fmla="*/ 35 h 110"/>
                <a:gd name="T76" fmla="*/ 158 w 183"/>
                <a:gd name="T77" fmla="*/ 45 h 110"/>
                <a:gd name="T78" fmla="*/ 165 w 183"/>
                <a:gd name="T79" fmla="*/ 56 h 110"/>
                <a:gd name="T80" fmla="*/ 172 w 183"/>
                <a:gd name="T81" fmla="*/ 69 h 110"/>
                <a:gd name="T82" fmla="*/ 180 w 183"/>
                <a:gd name="T83" fmla="*/ 81 h 110"/>
                <a:gd name="T84" fmla="*/ 177 w 183"/>
                <a:gd name="T85" fmla="*/ 79 h 110"/>
                <a:gd name="T86" fmla="*/ 168 w 183"/>
                <a:gd name="T87" fmla="*/ 66 h 110"/>
                <a:gd name="T88" fmla="*/ 158 w 183"/>
                <a:gd name="T89" fmla="*/ 50 h 110"/>
                <a:gd name="T90" fmla="*/ 147 w 183"/>
                <a:gd name="T91" fmla="*/ 35 h 110"/>
                <a:gd name="T92" fmla="*/ 142 w 183"/>
                <a:gd name="T93" fmla="*/ 22 h 110"/>
                <a:gd name="T94" fmla="*/ 143 w 183"/>
                <a:gd name="T95" fmla="*/ 32 h 110"/>
                <a:gd name="T96" fmla="*/ 144 w 183"/>
                <a:gd name="T97" fmla="*/ 47 h 110"/>
                <a:gd name="T98" fmla="*/ 146 w 183"/>
                <a:gd name="T99" fmla="*/ 59 h 110"/>
                <a:gd name="T100" fmla="*/ 147 w 183"/>
                <a:gd name="T101" fmla="*/ 69 h 110"/>
                <a:gd name="T102" fmla="*/ 149 w 183"/>
                <a:gd name="T103" fmla="*/ 85 h 110"/>
                <a:gd name="T104" fmla="*/ 131 w 183"/>
                <a:gd name="T105" fmla="*/ 29 h 1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110"/>
                <a:gd name="T161" fmla="*/ 183 w 183"/>
                <a:gd name="T162" fmla="*/ 110 h 1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110">
                  <a:moveTo>
                    <a:pt x="131" y="29"/>
                  </a:moveTo>
                  <a:lnTo>
                    <a:pt x="129" y="30"/>
                  </a:lnTo>
                  <a:lnTo>
                    <a:pt x="128" y="35"/>
                  </a:lnTo>
                  <a:lnTo>
                    <a:pt x="126" y="39"/>
                  </a:lnTo>
                  <a:lnTo>
                    <a:pt x="124" y="42"/>
                  </a:lnTo>
                  <a:lnTo>
                    <a:pt x="123" y="47"/>
                  </a:lnTo>
                  <a:lnTo>
                    <a:pt x="122" y="54"/>
                  </a:lnTo>
                  <a:lnTo>
                    <a:pt x="118" y="59"/>
                  </a:lnTo>
                  <a:lnTo>
                    <a:pt x="116" y="65"/>
                  </a:lnTo>
                  <a:lnTo>
                    <a:pt x="114" y="69"/>
                  </a:lnTo>
                  <a:lnTo>
                    <a:pt x="113" y="73"/>
                  </a:lnTo>
                  <a:lnTo>
                    <a:pt x="112" y="76"/>
                  </a:lnTo>
                  <a:lnTo>
                    <a:pt x="111" y="80"/>
                  </a:lnTo>
                  <a:lnTo>
                    <a:pt x="108" y="84"/>
                  </a:lnTo>
                  <a:lnTo>
                    <a:pt x="105" y="88"/>
                  </a:lnTo>
                  <a:lnTo>
                    <a:pt x="104" y="91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8" y="103"/>
                  </a:lnTo>
                  <a:lnTo>
                    <a:pt x="95" y="107"/>
                  </a:lnTo>
                  <a:lnTo>
                    <a:pt x="94" y="110"/>
                  </a:lnTo>
                  <a:lnTo>
                    <a:pt x="94" y="109"/>
                  </a:lnTo>
                  <a:lnTo>
                    <a:pt x="95" y="107"/>
                  </a:lnTo>
                  <a:lnTo>
                    <a:pt x="97" y="103"/>
                  </a:lnTo>
                  <a:lnTo>
                    <a:pt x="98" y="98"/>
                  </a:lnTo>
                  <a:lnTo>
                    <a:pt x="99" y="95"/>
                  </a:lnTo>
                  <a:lnTo>
                    <a:pt x="100" y="91"/>
                  </a:lnTo>
                  <a:lnTo>
                    <a:pt x="102" y="89"/>
                  </a:lnTo>
                  <a:lnTo>
                    <a:pt x="103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7" y="74"/>
                  </a:lnTo>
                  <a:lnTo>
                    <a:pt x="109" y="70"/>
                  </a:lnTo>
                  <a:lnTo>
                    <a:pt x="111" y="65"/>
                  </a:lnTo>
                  <a:lnTo>
                    <a:pt x="112" y="61"/>
                  </a:lnTo>
                  <a:lnTo>
                    <a:pt x="113" y="56"/>
                  </a:lnTo>
                  <a:lnTo>
                    <a:pt x="114" y="53"/>
                  </a:lnTo>
                  <a:lnTo>
                    <a:pt x="116" y="49"/>
                  </a:lnTo>
                  <a:lnTo>
                    <a:pt x="117" y="44"/>
                  </a:lnTo>
                  <a:lnTo>
                    <a:pt x="118" y="40"/>
                  </a:lnTo>
                  <a:lnTo>
                    <a:pt x="119" y="37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2" y="26"/>
                  </a:lnTo>
                  <a:lnTo>
                    <a:pt x="123" y="22"/>
                  </a:lnTo>
                  <a:lnTo>
                    <a:pt x="124" y="16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13" y="11"/>
                  </a:lnTo>
                  <a:lnTo>
                    <a:pt x="109" y="10"/>
                  </a:lnTo>
                  <a:lnTo>
                    <a:pt x="105" y="10"/>
                  </a:lnTo>
                  <a:lnTo>
                    <a:pt x="102" y="10"/>
                  </a:lnTo>
                  <a:lnTo>
                    <a:pt x="98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79" y="10"/>
                  </a:lnTo>
                  <a:lnTo>
                    <a:pt x="74" y="10"/>
                  </a:lnTo>
                  <a:lnTo>
                    <a:pt x="69" y="10"/>
                  </a:lnTo>
                  <a:lnTo>
                    <a:pt x="64" y="9"/>
                  </a:lnTo>
                  <a:lnTo>
                    <a:pt x="59" y="9"/>
                  </a:lnTo>
                  <a:lnTo>
                    <a:pt x="53" y="9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74" y="5"/>
                  </a:lnTo>
                  <a:lnTo>
                    <a:pt x="80" y="4"/>
                  </a:lnTo>
                  <a:lnTo>
                    <a:pt x="87" y="4"/>
                  </a:lnTo>
                  <a:lnTo>
                    <a:pt x="92" y="4"/>
                  </a:lnTo>
                  <a:lnTo>
                    <a:pt x="98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3" y="2"/>
                  </a:lnTo>
                  <a:lnTo>
                    <a:pt x="118" y="2"/>
                  </a:lnTo>
                  <a:lnTo>
                    <a:pt x="122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33" y="1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41" y="7"/>
                  </a:lnTo>
                  <a:lnTo>
                    <a:pt x="142" y="10"/>
                  </a:lnTo>
                  <a:lnTo>
                    <a:pt x="144" y="15"/>
                  </a:lnTo>
                  <a:lnTo>
                    <a:pt x="146" y="20"/>
                  </a:lnTo>
                  <a:lnTo>
                    <a:pt x="149" y="26"/>
                  </a:lnTo>
                  <a:lnTo>
                    <a:pt x="151" y="29"/>
                  </a:lnTo>
                  <a:lnTo>
                    <a:pt x="152" y="31"/>
                  </a:lnTo>
                  <a:lnTo>
                    <a:pt x="153" y="35"/>
                  </a:lnTo>
                  <a:lnTo>
                    <a:pt x="154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1" y="49"/>
                  </a:lnTo>
                  <a:lnTo>
                    <a:pt x="162" y="53"/>
                  </a:lnTo>
                  <a:lnTo>
                    <a:pt x="165" y="56"/>
                  </a:lnTo>
                  <a:lnTo>
                    <a:pt x="166" y="60"/>
                  </a:lnTo>
                  <a:lnTo>
                    <a:pt x="168" y="64"/>
                  </a:lnTo>
                  <a:lnTo>
                    <a:pt x="172" y="69"/>
                  </a:lnTo>
                  <a:lnTo>
                    <a:pt x="173" y="73"/>
                  </a:lnTo>
                  <a:lnTo>
                    <a:pt x="177" y="78"/>
                  </a:lnTo>
                  <a:lnTo>
                    <a:pt x="180" y="81"/>
                  </a:lnTo>
                  <a:lnTo>
                    <a:pt x="183" y="86"/>
                  </a:lnTo>
                  <a:lnTo>
                    <a:pt x="181" y="84"/>
                  </a:lnTo>
                  <a:lnTo>
                    <a:pt x="177" y="79"/>
                  </a:lnTo>
                  <a:lnTo>
                    <a:pt x="175" y="75"/>
                  </a:lnTo>
                  <a:lnTo>
                    <a:pt x="171" y="71"/>
                  </a:lnTo>
                  <a:lnTo>
                    <a:pt x="168" y="66"/>
                  </a:lnTo>
                  <a:lnTo>
                    <a:pt x="166" y="61"/>
                  </a:lnTo>
                  <a:lnTo>
                    <a:pt x="162" y="56"/>
                  </a:lnTo>
                  <a:lnTo>
                    <a:pt x="158" y="50"/>
                  </a:lnTo>
                  <a:lnTo>
                    <a:pt x="154" y="45"/>
                  </a:lnTo>
                  <a:lnTo>
                    <a:pt x="151" y="40"/>
                  </a:lnTo>
                  <a:lnTo>
                    <a:pt x="147" y="35"/>
                  </a:lnTo>
                  <a:lnTo>
                    <a:pt x="146" y="30"/>
                  </a:lnTo>
                  <a:lnTo>
                    <a:pt x="143" y="26"/>
                  </a:lnTo>
                  <a:lnTo>
                    <a:pt x="142" y="22"/>
                  </a:lnTo>
                  <a:lnTo>
                    <a:pt x="142" y="25"/>
                  </a:lnTo>
                  <a:lnTo>
                    <a:pt x="142" y="27"/>
                  </a:lnTo>
                  <a:lnTo>
                    <a:pt x="143" y="32"/>
                  </a:lnTo>
                  <a:lnTo>
                    <a:pt x="143" y="37"/>
                  </a:lnTo>
                  <a:lnTo>
                    <a:pt x="144" y="44"/>
                  </a:lnTo>
                  <a:lnTo>
                    <a:pt x="144" y="47"/>
                  </a:lnTo>
                  <a:lnTo>
                    <a:pt x="144" y="51"/>
                  </a:lnTo>
                  <a:lnTo>
                    <a:pt x="146" y="55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5"/>
                  </a:lnTo>
                  <a:lnTo>
                    <a:pt x="147" y="69"/>
                  </a:lnTo>
                  <a:lnTo>
                    <a:pt x="148" y="73"/>
                  </a:lnTo>
                  <a:lnTo>
                    <a:pt x="148" y="79"/>
                  </a:lnTo>
                  <a:lnTo>
                    <a:pt x="149" y="85"/>
                  </a:lnTo>
                  <a:lnTo>
                    <a:pt x="152" y="95"/>
                  </a:lnTo>
                  <a:lnTo>
                    <a:pt x="153" y="99"/>
                  </a:lnTo>
                  <a:lnTo>
                    <a:pt x="13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4" name="Freeform 96">
              <a:extLst>
                <a:ext uri="{FF2B5EF4-FFF2-40B4-BE49-F238E27FC236}">
                  <a16:creationId xmlns:a16="http://schemas.microsoft.com/office/drawing/2014/main" id="{27828E05-3594-5B61-CD53-0A89F8F6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502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0 w 27"/>
                <a:gd name="T3" fmla="*/ 0 h 28"/>
                <a:gd name="T4" fmla="*/ 3 w 27"/>
                <a:gd name="T5" fmla="*/ 0 h 28"/>
                <a:gd name="T6" fmla="*/ 5 w 27"/>
                <a:gd name="T7" fmla="*/ 0 h 28"/>
                <a:gd name="T8" fmla="*/ 10 w 27"/>
                <a:gd name="T9" fmla="*/ 3 h 28"/>
                <a:gd name="T10" fmla="*/ 14 w 27"/>
                <a:gd name="T11" fmla="*/ 4 h 28"/>
                <a:gd name="T12" fmla="*/ 19 w 27"/>
                <a:gd name="T13" fmla="*/ 9 h 28"/>
                <a:gd name="T14" fmla="*/ 21 w 27"/>
                <a:gd name="T15" fmla="*/ 13 h 28"/>
                <a:gd name="T16" fmla="*/ 23 w 27"/>
                <a:gd name="T17" fmla="*/ 17 h 28"/>
                <a:gd name="T18" fmla="*/ 24 w 27"/>
                <a:gd name="T19" fmla="*/ 22 h 28"/>
                <a:gd name="T20" fmla="*/ 27 w 27"/>
                <a:gd name="T21" fmla="*/ 28 h 28"/>
                <a:gd name="T22" fmla="*/ 27 w 27"/>
                <a:gd name="T23" fmla="*/ 27 h 28"/>
                <a:gd name="T24" fmla="*/ 26 w 27"/>
                <a:gd name="T25" fmla="*/ 25 h 28"/>
                <a:gd name="T26" fmla="*/ 23 w 27"/>
                <a:gd name="T27" fmla="*/ 22 h 28"/>
                <a:gd name="T28" fmla="*/ 21 w 27"/>
                <a:gd name="T29" fmla="*/ 18 h 28"/>
                <a:gd name="T30" fmla="*/ 17 w 27"/>
                <a:gd name="T31" fmla="*/ 14 h 28"/>
                <a:gd name="T32" fmla="*/ 13 w 27"/>
                <a:gd name="T33" fmla="*/ 12 h 28"/>
                <a:gd name="T34" fmla="*/ 7 w 27"/>
                <a:gd name="T35" fmla="*/ 10 h 28"/>
                <a:gd name="T36" fmla="*/ 2 w 27"/>
                <a:gd name="T37" fmla="*/ 12 h 28"/>
                <a:gd name="T38" fmla="*/ 10 w 27"/>
                <a:gd name="T39" fmla="*/ 7 h 28"/>
                <a:gd name="T40" fmla="*/ 0 w 27"/>
                <a:gd name="T41" fmla="*/ 0 h 28"/>
                <a:gd name="T42" fmla="*/ 0 w 27"/>
                <a:gd name="T43" fmla="*/ 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8"/>
                <a:gd name="T68" fmla="*/ 27 w 27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8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1" y="13"/>
                  </a:lnTo>
                  <a:lnTo>
                    <a:pt x="23" y="17"/>
                  </a:lnTo>
                  <a:lnTo>
                    <a:pt x="24" y="22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6" y="25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5" name="Freeform 97">
              <a:extLst>
                <a:ext uri="{FF2B5EF4-FFF2-40B4-BE49-F238E27FC236}">
                  <a16:creationId xmlns:a16="http://schemas.microsoft.com/office/drawing/2014/main" id="{0092AF94-2BE3-7341-3912-36D5DFDBD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495"/>
              <a:ext cx="3" cy="10"/>
            </a:xfrm>
            <a:custGeom>
              <a:avLst/>
              <a:gdLst>
                <a:gd name="T0" fmla="*/ 0 w 3"/>
                <a:gd name="T1" fmla="*/ 6 h 10"/>
                <a:gd name="T2" fmla="*/ 3 w 3"/>
                <a:gd name="T3" fmla="*/ 10 h 10"/>
                <a:gd name="T4" fmla="*/ 3 w 3"/>
                <a:gd name="T5" fmla="*/ 0 h 10"/>
                <a:gd name="T6" fmla="*/ 0 w 3"/>
                <a:gd name="T7" fmla="*/ 6 h 10"/>
                <a:gd name="T8" fmla="*/ 0 w 3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0" y="6"/>
                  </a:moveTo>
                  <a:lnTo>
                    <a:pt x="3" y="1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6" name="Freeform 98">
              <a:extLst>
                <a:ext uri="{FF2B5EF4-FFF2-40B4-BE49-F238E27FC236}">
                  <a16:creationId xmlns:a16="http://schemas.microsoft.com/office/drawing/2014/main" id="{AD3E9BAE-0772-7530-4F30-66658B2B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2463"/>
              <a:ext cx="60" cy="78"/>
            </a:xfrm>
            <a:custGeom>
              <a:avLst/>
              <a:gdLst>
                <a:gd name="T0" fmla="*/ 19 w 60"/>
                <a:gd name="T1" fmla="*/ 22 h 78"/>
                <a:gd name="T2" fmla="*/ 19 w 60"/>
                <a:gd name="T3" fmla="*/ 16 h 78"/>
                <a:gd name="T4" fmla="*/ 20 w 60"/>
                <a:gd name="T5" fmla="*/ 9 h 78"/>
                <a:gd name="T6" fmla="*/ 25 w 60"/>
                <a:gd name="T7" fmla="*/ 9 h 78"/>
                <a:gd name="T8" fmla="*/ 31 w 60"/>
                <a:gd name="T9" fmla="*/ 12 h 78"/>
                <a:gd name="T10" fmla="*/ 38 w 60"/>
                <a:gd name="T11" fmla="*/ 18 h 78"/>
                <a:gd name="T12" fmla="*/ 44 w 60"/>
                <a:gd name="T13" fmla="*/ 28 h 78"/>
                <a:gd name="T14" fmla="*/ 49 w 60"/>
                <a:gd name="T15" fmla="*/ 38 h 78"/>
                <a:gd name="T16" fmla="*/ 52 w 60"/>
                <a:gd name="T17" fmla="*/ 49 h 78"/>
                <a:gd name="T18" fmla="*/ 53 w 60"/>
                <a:gd name="T19" fmla="*/ 59 h 78"/>
                <a:gd name="T20" fmla="*/ 52 w 60"/>
                <a:gd name="T21" fmla="*/ 67 h 78"/>
                <a:gd name="T22" fmla="*/ 48 w 60"/>
                <a:gd name="T23" fmla="*/ 72 h 78"/>
                <a:gd name="T24" fmla="*/ 42 w 60"/>
                <a:gd name="T25" fmla="*/ 72 h 78"/>
                <a:gd name="T26" fmla="*/ 34 w 60"/>
                <a:gd name="T27" fmla="*/ 68 h 78"/>
                <a:gd name="T28" fmla="*/ 24 w 60"/>
                <a:gd name="T29" fmla="*/ 59 h 78"/>
                <a:gd name="T30" fmla="*/ 18 w 60"/>
                <a:gd name="T31" fmla="*/ 54 h 78"/>
                <a:gd name="T32" fmla="*/ 10 w 60"/>
                <a:gd name="T33" fmla="*/ 48 h 78"/>
                <a:gd name="T34" fmla="*/ 13 w 60"/>
                <a:gd name="T35" fmla="*/ 44 h 78"/>
                <a:gd name="T36" fmla="*/ 6 w 60"/>
                <a:gd name="T37" fmla="*/ 47 h 78"/>
                <a:gd name="T38" fmla="*/ 5 w 60"/>
                <a:gd name="T39" fmla="*/ 53 h 78"/>
                <a:gd name="T40" fmla="*/ 15 w 60"/>
                <a:gd name="T41" fmla="*/ 59 h 78"/>
                <a:gd name="T42" fmla="*/ 20 w 60"/>
                <a:gd name="T43" fmla="*/ 62 h 78"/>
                <a:gd name="T44" fmla="*/ 29 w 60"/>
                <a:gd name="T45" fmla="*/ 71 h 78"/>
                <a:gd name="T46" fmla="*/ 42 w 60"/>
                <a:gd name="T47" fmla="*/ 78 h 78"/>
                <a:gd name="T48" fmla="*/ 52 w 60"/>
                <a:gd name="T49" fmla="*/ 77 h 78"/>
                <a:gd name="T50" fmla="*/ 57 w 60"/>
                <a:gd name="T51" fmla="*/ 71 h 78"/>
                <a:gd name="T52" fmla="*/ 60 w 60"/>
                <a:gd name="T53" fmla="*/ 63 h 78"/>
                <a:gd name="T54" fmla="*/ 59 w 60"/>
                <a:gd name="T55" fmla="*/ 58 h 78"/>
                <a:gd name="T56" fmla="*/ 59 w 60"/>
                <a:gd name="T57" fmla="*/ 52 h 78"/>
                <a:gd name="T58" fmla="*/ 57 w 60"/>
                <a:gd name="T59" fmla="*/ 46 h 78"/>
                <a:gd name="T60" fmla="*/ 53 w 60"/>
                <a:gd name="T61" fmla="*/ 36 h 78"/>
                <a:gd name="T62" fmla="*/ 47 w 60"/>
                <a:gd name="T63" fmla="*/ 26 h 78"/>
                <a:gd name="T64" fmla="*/ 38 w 60"/>
                <a:gd name="T65" fmla="*/ 13 h 78"/>
                <a:gd name="T66" fmla="*/ 31 w 60"/>
                <a:gd name="T67" fmla="*/ 7 h 78"/>
                <a:gd name="T68" fmla="*/ 25 w 60"/>
                <a:gd name="T69" fmla="*/ 3 h 78"/>
                <a:gd name="T70" fmla="*/ 19 w 60"/>
                <a:gd name="T71" fmla="*/ 0 h 78"/>
                <a:gd name="T72" fmla="*/ 15 w 60"/>
                <a:gd name="T73" fmla="*/ 5 h 78"/>
                <a:gd name="T74" fmla="*/ 14 w 60"/>
                <a:gd name="T75" fmla="*/ 12 h 78"/>
                <a:gd name="T76" fmla="*/ 14 w 60"/>
                <a:gd name="T77" fmla="*/ 18 h 78"/>
                <a:gd name="T78" fmla="*/ 8 w 60"/>
                <a:gd name="T79" fmla="*/ 17 h 78"/>
                <a:gd name="T80" fmla="*/ 1 w 60"/>
                <a:gd name="T81" fmla="*/ 18 h 78"/>
                <a:gd name="T82" fmla="*/ 0 w 60"/>
                <a:gd name="T83" fmla="*/ 24 h 78"/>
                <a:gd name="T84" fmla="*/ 1 w 60"/>
                <a:gd name="T85" fmla="*/ 31 h 78"/>
                <a:gd name="T86" fmla="*/ 4 w 60"/>
                <a:gd name="T87" fmla="*/ 33 h 78"/>
                <a:gd name="T88" fmla="*/ 6 w 60"/>
                <a:gd name="T89" fmla="*/ 26 h 78"/>
                <a:gd name="T90" fmla="*/ 13 w 60"/>
                <a:gd name="T91" fmla="*/ 23 h 78"/>
                <a:gd name="T92" fmla="*/ 19 w 60"/>
                <a:gd name="T93" fmla="*/ 2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78"/>
                <a:gd name="T143" fmla="*/ 60 w 60"/>
                <a:gd name="T144" fmla="*/ 78 h 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78">
                  <a:moveTo>
                    <a:pt x="19" y="23"/>
                  </a:moveTo>
                  <a:lnTo>
                    <a:pt x="19" y="22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8" y="18"/>
                  </a:lnTo>
                  <a:lnTo>
                    <a:pt x="42" y="23"/>
                  </a:lnTo>
                  <a:lnTo>
                    <a:pt x="44" y="28"/>
                  </a:lnTo>
                  <a:lnTo>
                    <a:pt x="47" y="33"/>
                  </a:lnTo>
                  <a:lnTo>
                    <a:pt x="49" y="38"/>
                  </a:lnTo>
                  <a:lnTo>
                    <a:pt x="50" y="43"/>
                  </a:lnTo>
                  <a:lnTo>
                    <a:pt x="52" y="49"/>
                  </a:lnTo>
                  <a:lnTo>
                    <a:pt x="54" y="54"/>
                  </a:lnTo>
                  <a:lnTo>
                    <a:pt x="53" y="59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1"/>
                  </a:lnTo>
                  <a:lnTo>
                    <a:pt x="48" y="72"/>
                  </a:lnTo>
                  <a:lnTo>
                    <a:pt x="45" y="72"/>
                  </a:lnTo>
                  <a:lnTo>
                    <a:pt x="42" y="72"/>
                  </a:lnTo>
                  <a:lnTo>
                    <a:pt x="37" y="70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4" y="59"/>
                  </a:lnTo>
                  <a:lnTo>
                    <a:pt x="20" y="56"/>
                  </a:lnTo>
                  <a:lnTo>
                    <a:pt x="18" y="54"/>
                  </a:lnTo>
                  <a:lnTo>
                    <a:pt x="13" y="52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0" y="46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5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71"/>
                  </a:lnTo>
                  <a:lnTo>
                    <a:pt x="35" y="76"/>
                  </a:lnTo>
                  <a:lnTo>
                    <a:pt x="42" y="78"/>
                  </a:lnTo>
                  <a:lnTo>
                    <a:pt x="49" y="78"/>
                  </a:lnTo>
                  <a:lnTo>
                    <a:pt x="52" y="77"/>
                  </a:lnTo>
                  <a:lnTo>
                    <a:pt x="54" y="75"/>
                  </a:lnTo>
                  <a:lnTo>
                    <a:pt x="57" y="71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59" y="49"/>
                  </a:lnTo>
                  <a:lnTo>
                    <a:pt x="57" y="46"/>
                  </a:lnTo>
                  <a:lnTo>
                    <a:pt x="55" y="41"/>
                  </a:lnTo>
                  <a:lnTo>
                    <a:pt x="53" y="36"/>
                  </a:lnTo>
                  <a:lnTo>
                    <a:pt x="50" y="32"/>
                  </a:lnTo>
                  <a:lnTo>
                    <a:pt x="47" y="26"/>
                  </a:lnTo>
                  <a:lnTo>
                    <a:pt x="43" y="19"/>
                  </a:lnTo>
                  <a:lnTo>
                    <a:pt x="38" y="13"/>
                  </a:lnTo>
                  <a:lnTo>
                    <a:pt x="33" y="8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3" y="23"/>
                  </a:lnTo>
                  <a:lnTo>
                    <a:pt x="16" y="24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7" name="Freeform 99">
              <a:extLst>
                <a:ext uri="{FF2B5EF4-FFF2-40B4-BE49-F238E27FC236}">
                  <a16:creationId xmlns:a16="http://schemas.microsoft.com/office/drawing/2014/main" id="{C4250E07-4C06-B612-92AA-C1C4985D9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33"/>
              <a:ext cx="37" cy="36"/>
            </a:xfrm>
            <a:custGeom>
              <a:avLst/>
              <a:gdLst>
                <a:gd name="T0" fmla="*/ 19 w 37"/>
                <a:gd name="T1" fmla="*/ 16 h 36"/>
                <a:gd name="T2" fmla="*/ 22 w 37"/>
                <a:gd name="T3" fmla="*/ 17 h 36"/>
                <a:gd name="T4" fmla="*/ 27 w 37"/>
                <a:gd name="T5" fmla="*/ 20 h 36"/>
                <a:gd name="T6" fmla="*/ 32 w 37"/>
                <a:gd name="T7" fmla="*/ 25 h 36"/>
                <a:gd name="T8" fmla="*/ 37 w 37"/>
                <a:gd name="T9" fmla="*/ 28 h 36"/>
                <a:gd name="T10" fmla="*/ 35 w 37"/>
                <a:gd name="T11" fmla="*/ 28 h 36"/>
                <a:gd name="T12" fmla="*/ 35 w 37"/>
                <a:gd name="T13" fmla="*/ 25 h 36"/>
                <a:gd name="T14" fmla="*/ 35 w 37"/>
                <a:gd name="T15" fmla="*/ 21 h 36"/>
                <a:gd name="T16" fmla="*/ 35 w 37"/>
                <a:gd name="T17" fmla="*/ 16 h 36"/>
                <a:gd name="T18" fmla="*/ 35 w 37"/>
                <a:gd name="T19" fmla="*/ 11 h 36"/>
                <a:gd name="T20" fmla="*/ 35 w 37"/>
                <a:gd name="T21" fmla="*/ 6 h 36"/>
                <a:gd name="T22" fmla="*/ 35 w 37"/>
                <a:gd name="T23" fmla="*/ 2 h 36"/>
                <a:gd name="T24" fmla="*/ 35 w 37"/>
                <a:gd name="T25" fmla="*/ 0 h 36"/>
                <a:gd name="T26" fmla="*/ 35 w 37"/>
                <a:gd name="T27" fmla="*/ 1 h 36"/>
                <a:gd name="T28" fmla="*/ 34 w 37"/>
                <a:gd name="T29" fmla="*/ 6 h 36"/>
                <a:gd name="T30" fmla="*/ 33 w 37"/>
                <a:gd name="T31" fmla="*/ 12 h 36"/>
                <a:gd name="T32" fmla="*/ 32 w 37"/>
                <a:gd name="T33" fmla="*/ 16 h 36"/>
                <a:gd name="T34" fmla="*/ 29 w 37"/>
                <a:gd name="T35" fmla="*/ 15 h 36"/>
                <a:gd name="T36" fmla="*/ 25 w 37"/>
                <a:gd name="T37" fmla="*/ 12 h 36"/>
                <a:gd name="T38" fmla="*/ 20 w 37"/>
                <a:gd name="T39" fmla="*/ 11 h 36"/>
                <a:gd name="T40" fmla="*/ 17 w 37"/>
                <a:gd name="T41" fmla="*/ 11 h 36"/>
                <a:gd name="T42" fmla="*/ 15 w 37"/>
                <a:gd name="T43" fmla="*/ 13 h 36"/>
                <a:gd name="T44" fmla="*/ 13 w 37"/>
                <a:gd name="T45" fmla="*/ 18 h 36"/>
                <a:gd name="T46" fmla="*/ 12 w 37"/>
                <a:gd name="T47" fmla="*/ 21 h 36"/>
                <a:gd name="T48" fmla="*/ 10 w 37"/>
                <a:gd name="T49" fmla="*/ 25 h 36"/>
                <a:gd name="T50" fmla="*/ 9 w 37"/>
                <a:gd name="T51" fmla="*/ 27 h 36"/>
                <a:gd name="T52" fmla="*/ 9 w 37"/>
                <a:gd name="T53" fmla="*/ 28 h 36"/>
                <a:gd name="T54" fmla="*/ 0 w 37"/>
                <a:gd name="T55" fmla="*/ 23 h 36"/>
                <a:gd name="T56" fmla="*/ 2 w 37"/>
                <a:gd name="T57" fmla="*/ 25 h 36"/>
                <a:gd name="T58" fmla="*/ 4 w 37"/>
                <a:gd name="T59" fmla="*/ 28 h 36"/>
                <a:gd name="T60" fmla="*/ 8 w 37"/>
                <a:gd name="T61" fmla="*/ 33 h 36"/>
                <a:gd name="T62" fmla="*/ 12 w 37"/>
                <a:gd name="T63" fmla="*/ 36 h 36"/>
                <a:gd name="T64" fmla="*/ 19 w 37"/>
                <a:gd name="T65" fmla="*/ 16 h 36"/>
                <a:gd name="T66" fmla="*/ 19 w 37"/>
                <a:gd name="T67" fmla="*/ 16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36"/>
                <a:gd name="T104" fmla="*/ 37 w 37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36">
                  <a:moveTo>
                    <a:pt x="19" y="16"/>
                  </a:moveTo>
                  <a:lnTo>
                    <a:pt x="22" y="17"/>
                  </a:lnTo>
                  <a:lnTo>
                    <a:pt x="27" y="20"/>
                  </a:lnTo>
                  <a:lnTo>
                    <a:pt x="32" y="25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1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6"/>
                  </a:lnTo>
                  <a:lnTo>
                    <a:pt x="33" y="12"/>
                  </a:lnTo>
                  <a:lnTo>
                    <a:pt x="32" y="16"/>
                  </a:lnTo>
                  <a:lnTo>
                    <a:pt x="29" y="15"/>
                  </a:lnTo>
                  <a:lnTo>
                    <a:pt x="25" y="12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8" y="33"/>
                  </a:lnTo>
                  <a:lnTo>
                    <a:pt x="12" y="3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8" name="Freeform 100">
              <a:extLst>
                <a:ext uri="{FF2B5EF4-FFF2-40B4-BE49-F238E27FC236}">
                  <a16:creationId xmlns:a16="http://schemas.microsoft.com/office/drawing/2014/main" id="{A5B7A235-C421-EB65-22A8-9312FF540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512"/>
              <a:ext cx="184" cy="88"/>
            </a:xfrm>
            <a:custGeom>
              <a:avLst/>
              <a:gdLst>
                <a:gd name="T0" fmla="*/ 135 w 184"/>
                <a:gd name="T1" fmla="*/ 24 h 88"/>
                <a:gd name="T2" fmla="*/ 140 w 184"/>
                <a:gd name="T3" fmla="*/ 27 h 88"/>
                <a:gd name="T4" fmla="*/ 147 w 184"/>
                <a:gd name="T5" fmla="*/ 33 h 88"/>
                <a:gd name="T6" fmla="*/ 152 w 184"/>
                <a:gd name="T7" fmla="*/ 39 h 88"/>
                <a:gd name="T8" fmla="*/ 157 w 184"/>
                <a:gd name="T9" fmla="*/ 46 h 88"/>
                <a:gd name="T10" fmla="*/ 162 w 184"/>
                <a:gd name="T11" fmla="*/ 52 h 88"/>
                <a:gd name="T12" fmla="*/ 168 w 184"/>
                <a:gd name="T13" fmla="*/ 61 h 88"/>
                <a:gd name="T14" fmla="*/ 174 w 184"/>
                <a:gd name="T15" fmla="*/ 71 h 88"/>
                <a:gd name="T16" fmla="*/ 180 w 184"/>
                <a:gd name="T17" fmla="*/ 82 h 88"/>
                <a:gd name="T18" fmla="*/ 184 w 184"/>
                <a:gd name="T19" fmla="*/ 87 h 88"/>
                <a:gd name="T20" fmla="*/ 181 w 184"/>
                <a:gd name="T21" fmla="*/ 83 h 88"/>
                <a:gd name="T22" fmla="*/ 179 w 184"/>
                <a:gd name="T23" fmla="*/ 76 h 88"/>
                <a:gd name="T24" fmla="*/ 175 w 184"/>
                <a:gd name="T25" fmla="*/ 66 h 88"/>
                <a:gd name="T26" fmla="*/ 169 w 184"/>
                <a:gd name="T27" fmla="*/ 54 h 88"/>
                <a:gd name="T28" fmla="*/ 162 w 184"/>
                <a:gd name="T29" fmla="*/ 43 h 88"/>
                <a:gd name="T30" fmla="*/ 154 w 184"/>
                <a:gd name="T31" fmla="*/ 31 h 88"/>
                <a:gd name="T32" fmla="*/ 144 w 184"/>
                <a:gd name="T33" fmla="*/ 19 h 88"/>
                <a:gd name="T34" fmla="*/ 137 w 184"/>
                <a:gd name="T35" fmla="*/ 15 h 88"/>
                <a:gd name="T36" fmla="*/ 129 w 184"/>
                <a:gd name="T37" fmla="*/ 19 h 88"/>
                <a:gd name="T38" fmla="*/ 119 w 184"/>
                <a:gd name="T39" fmla="*/ 26 h 88"/>
                <a:gd name="T40" fmla="*/ 111 w 184"/>
                <a:gd name="T41" fmla="*/ 34 h 88"/>
                <a:gd name="T42" fmla="*/ 103 w 184"/>
                <a:gd name="T43" fmla="*/ 41 h 88"/>
                <a:gd name="T44" fmla="*/ 97 w 184"/>
                <a:gd name="T45" fmla="*/ 44 h 88"/>
                <a:gd name="T46" fmla="*/ 91 w 184"/>
                <a:gd name="T47" fmla="*/ 48 h 88"/>
                <a:gd name="T48" fmla="*/ 82 w 184"/>
                <a:gd name="T49" fmla="*/ 49 h 88"/>
                <a:gd name="T50" fmla="*/ 72 w 184"/>
                <a:gd name="T51" fmla="*/ 51 h 88"/>
                <a:gd name="T52" fmla="*/ 61 w 184"/>
                <a:gd name="T53" fmla="*/ 51 h 88"/>
                <a:gd name="T54" fmla="*/ 48 w 184"/>
                <a:gd name="T55" fmla="*/ 47 h 88"/>
                <a:gd name="T56" fmla="*/ 42 w 184"/>
                <a:gd name="T57" fmla="*/ 43 h 88"/>
                <a:gd name="T58" fmla="*/ 39 w 184"/>
                <a:gd name="T59" fmla="*/ 37 h 88"/>
                <a:gd name="T60" fmla="*/ 38 w 184"/>
                <a:gd name="T61" fmla="*/ 27 h 88"/>
                <a:gd name="T62" fmla="*/ 39 w 184"/>
                <a:gd name="T63" fmla="*/ 17 h 88"/>
                <a:gd name="T64" fmla="*/ 39 w 184"/>
                <a:gd name="T65" fmla="*/ 12 h 88"/>
                <a:gd name="T66" fmla="*/ 34 w 184"/>
                <a:gd name="T67" fmla="*/ 14 h 88"/>
                <a:gd name="T68" fmla="*/ 26 w 184"/>
                <a:gd name="T69" fmla="*/ 15 h 88"/>
                <a:gd name="T70" fmla="*/ 18 w 184"/>
                <a:gd name="T71" fmla="*/ 10 h 88"/>
                <a:gd name="T72" fmla="*/ 12 w 184"/>
                <a:gd name="T73" fmla="*/ 4 h 88"/>
                <a:gd name="T74" fmla="*/ 8 w 184"/>
                <a:gd name="T75" fmla="*/ 2 h 88"/>
                <a:gd name="T76" fmla="*/ 8 w 184"/>
                <a:gd name="T77" fmla="*/ 9 h 88"/>
                <a:gd name="T78" fmla="*/ 8 w 184"/>
                <a:gd name="T79" fmla="*/ 13 h 88"/>
                <a:gd name="T80" fmla="*/ 3 w 184"/>
                <a:gd name="T81" fmla="*/ 10 h 88"/>
                <a:gd name="T82" fmla="*/ 0 w 184"/>
                <a:gd name="T83" fmla="*/ 8 h 88"/>
                <a:gd name="T84" fmla="*/ 4 w 184"/>
                <a:gd name="T85" fmla="*/ 15 h 88"/>
                <a:gd name="T86" fmla="*/ 10 w 184"/>
                <a:gd name="T87" fmla="*/ 22 h 88"/>
                <a:gd name="T88" fmla="*/ 14 w 184"/>
                <a:gd name="T89" fmla="*/ 14 h 88"/>
                <a:gd name="T90" fmla="*/ 21 w 184"/>
                <a:gd name="T91" fmla="*/ 17 h 88"/>
                <a:gd name="T92" fmla="*/ 27 w 184"/>
                <a:gd name="T93" fmla="*/ 18 h 88"/>
                <a:gd name="T94" fmla="*/ 33 w 184"/>
                <a:gd name="T95" fmla="*/ 19 h 88"/>
                <a:gd name="T96" fmla="*/ 33 w 184"/>
                <a:gd name="T97" fmla="*/ 22 h 88"/>
                <a:gd name="T98" fmla="*/ 33 w 184"/>
                <a:gd name="T99" fmla="*/ 29 h 88"/>
                <a:gd name="T100" fmla="*/ 36 w 184"/>
                <a:gd name="T101" fmla="*/ 38 h 88"/>
                <a:gd name="T102" fmla="*/ 41 w 184"/>
                <a:gd name="T103" fmla="*/ 47 h 88"/>
                <a:gd name="T104" fmla="*/ 44 w 184"/>
                <a:gd name="T105" fmla="*/ 51 h 88"/>
                <a:gd name="T106" fmla="*/ 51 w 184"/>
                <a:gd name="T107" fmla="*/ 54 h 88"/>
                <a:gd name="T108" fmla="*/ 58 w 184"/>
                <a:gd name="T109" fmla="*/ 58 h 88"/>
                <a:gd name="T110" fmla="*/ 67 w 184"/>
                <a:gd name="T111" fmla="*/ 59 h 88"/>
                <a:gd name="T112" fmla="*/ 80 w 184"/>
                <a:gd name="T113" fmla="*/ 59 h 88"/>
                <a:gd name="T114" fmla="*/ 87 w 184"/>
                <a:gd name="T115" fmla="*/ 57 h 88"/>
                <a:gd name="T116" fmla="*/ 95 w 184"/>
                <a:gd name="T117" fmla="*/ 54 h 88"/>
                <a:gd name="T118" fmla="*/ 101 w 184"/>
                <a:gd name="T119" fmla="*/ 51 h 88"/>
                <a:gd name="T120" fmla="*/ 111 w 184"/>
                <a:gd name="T121" fmla="*/ 46 h 88"/>
                <a:gd name="T122" fmla="*/ 135 w 184"/>
                <a:gd name="T123" fmla="*/ 26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88"/>
                <a:gd name="T188" fmla="*/ 184 w 184"/>
                <a:gd name="T189" fmla="*/ 88 h 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88">
                  <a:moveTo>
                    <a:pt x="135" y="26"/>
                  </a:moveTo>
                  <a:lnTo>
                    <a:pt x="135" y="24"/>
                  </a:lnTo>
                  <a:lnTo>
                    <a:pt x="137" y="26"/>
                  </a:lnTo>
                  <a:lnTo>
                    <a:pt x="140" y="27"/>
                  </a:lnTo>
                  <a:lnTo>
                    <a:pt x="145" y="31"/>
                  </a:lnTo>
                  <a:lnTo>
                    <a:pt x="147" y="33"/>
                  </a:lnTo>
                  <a:lnTo>
                    <a:pt x="151" y="38"/>
                  </a:lnTo>
                  <a:lnTo>
                    <a:pt x="152" y="39"/>
                  </a:lnTo>
                  <a:lnTo>
                    <a:pt x="155" y="43"/>
                  </a:lnTo>
                  <a:lnTo>
                    <a:pt x="157" y="46"/>
                  </a:lnTo>
                  <a:lnTo>
                    <a:pt x="160" y="49"/>
                  </a:lnTo>
                  <a:lnTo>
                    <a:pt x="162" y="52"/>
                  </a:lnTo>
                  <a:lnTo>
                    <a:pt x="165" y="56"/>
                  </a:lnTo>
                  <a:lnTo>
                    <a:pt x="168" y="61"/>
                  </a:lnTo>
                  <a:lnTo>
                    <a:pt x="171" y="66"/>
                  </a:lnTo>
                  <a:lnTo>
                    <a:pt x="174" y="71"/>
                  </a:lnTo>
                  <a:lnTo>
                    <a:pt x="176" y="76"/>
                  </a:lnTo>
                  <a:lnTo>
                    <a:pt x="180" y="82"/>
                  </a:lnTo>
                  <a:lnTo>
                    <a:pt x="184" y="88"/>
                  </a:lnTo>
                  <a:lnTo>
                    <a:pt x="184" y="87"/>
                  </a:lnTo>
                  <a:lnTo>
                    <a:pt x="183" y="86"/>
                  </a:lnTo>
                  <a:lnTo>
                    <a:pt x="181" y="83"/>
                  </a:lnTo>
                  <a:lnTo>
                    <a:pt x="181" y="81"/>
                  </a:lnTo>
                  <a:lnTo>
                    <a:pt x="179" y="76"/>
                  </a:lnTo>
                  <a:lnTo>
                    <a:pt x="178" y="72"/>
                  </a:lnTo>
                  <a:lnTo>
                    <a:pt x="175" y="66"/>
                  </a:lnTo>
                  <a:lnTo>
                    <a:pt x="173" y="61"/>
                  </a:lnTo>
                  <a:lnTo>
                    <a:pt x="169" y="54"/>
                  </a:lnTo>
                  <a:lnTo>
                    <a:pt x="166" y="49"/>
                  </a:lnTo>
                  <a:lnTo>
                    <a:pt x="162" y="43"/>
                  </a:lnTo>
                  <a:lnTo>
                    <a:pt x="159" y="37"/>
                  </a:lnTo>
                  <a:lnTo>
                    <a:pt x="154" y="31"/>
                  </a:lnTo>
                  <a:lnTo>
                    <a:pt x="149" y="26"/>
                  </a:lnTo>
                  <a:lnTo>
                    <a:pt x="144" y="19"/>
                  </a:lnTo>
                  <a:lnTo>
                    <a:pt x="139" y="15"/>
                  </a:lnTo>
                  <a:lnTo>
                    <a:pt x="137" y="15"/>
                  </a:lnTo>
                  <a:lnTo>
                    <a:pt x="134" y="17"/>
                  </a:lnTo>
                  <a:lnTo>
                    <a:pt x="129" y="19"/>
                  </a:lnTo>
                  <a:lnTo>
                    <a:pt x="124" y="23"/>
                  </a:lnTo>
                  <a:lnTo>
                    <a:pt x="119" y="26"/>
                  </a:lnTo>
                  <a:lnTo>
                    <a:pt x="115" y="31"/>
                  </a:lnTo>
                  <a:lnTo>
                    <a:pt x="111" y="34"/>
                  </a:lnTo>
                  <a:lnTo>
                    <a:pt x="106" y="41"/>
                  </a:lnTo>
                  <a:lnTo>
                    <a:pt x="103" y="41"/>
                  </a:lnTo>
                  <a:lnTo>
                    <a:pt x="100" y="43"/>
                  </a:lnTo>
                  <a:lnTo>
                    <a:pt x="97" y="44"/>
                  </a:lnTo>
                  <a:lnTo>
                    <a:pt x="95" y="46"/>
                  </a:lnTo>
                  <a:lnTo>
                    <a:pt x="91" y="48"/>
                  </a:lnTo>
                  <a:lnTo>
                    <a:pt x="87" y="49"/>
                  </a:lnTo>
                  <a:lnTo>
                    <a:pt x="82" y="49"/>
                  </a:lnTo>
                  <a:lnTo>
                    <a:pt x="77" y="51"/>
                  </a:lnTo>
                  <a:lnTo>
                    <a:pt x="72" y="51"/>
                  </a:lnTo>
                  <a:lnTo>
                    <a:pt x="67" y="52"/>
                  </a:lnTo>
                  <a:lnTo>
                    <a:pt x="61" y="51"/>
                  </a:lnTo>
                  <a:lnTo>
                    <a:pt x="54" y="49"/>
                  </a:lnTo>
                  <a:lnTo>
                    <a:pt x="48" y="47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39" y="37"/>
                  </a:lnTo>
                  <a:lnTo>
                    <a:pt x="39" y="33"/>
                  </a:lnTo>
                  <a:lnTo>
                    <a:pt x="38" y="27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6" y="15"/>
                  </a:lnTo>
                  <a:lnTo>
                    <a:pt x="21" y="13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9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3"/>
                  </a:lnTo>
                  <a:lnTo>
                    <a:pt x="51" y="54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2" y="59"/>
                  </a:lnTo>
                  <a:lnTo>
                    <a:pt x="67" y="59"/>
                  </a:lnTo>
                  <a:lnTo>
                    <a:pt x="73" y="59"/>
                  </a:lnTo>
                  <a:lnTo>
                    <a:pt x="80" y="59"/>
                  </a:lnTo>
                  <a:lnTo>
                    <a:pt x="83" y="58"/>
                  </a:lnTo>
                  <a:lnTo>
                    <a:pt x="87" y="57"/>
                  </a:lnTo>
                  <a:lnTo>
                    <a:pt x="91" y="56"/>
                  </a:lnTo>
                  <a:lnTo>
                    <a:pt x="95" y="54"/>
                  </a:lnTo>
                  <a:lnTo>
                    <a:pt x="98" y="52"/>
                  </a:lnTo>
                  <a:lnTo>
                    <a:pt x="101" y="51"/>
                  </a:lnTo>
                  <a:lnTo>
                    <a:pt x="106" y="48"/>
                  </a:lnTo>
                  <a:lnTo>
                    <a:pt x="111" y="46"/>
                  </a:lnTo>
                  <a:lnTo>
                    <a:pt x="13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29" name="Freeform 101">
              <a:extLst>
                <a:ext uri="{FF2B5EF4-FFF2-40B4-BE49-F238E27FC236}">
                  <a16:creationId xmlns:a16="http://schemas.microsoft.com/office/drawing/2014/main" id="{ED880075-936B-7CB5-A6A5-DBDFF51BD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2524"/>
              <a:ext cx="149" cy="157"/>
            </a:xfrm>
            <a:custGeom>
              <a:avLst/>
              <a:gdLst>
                <a:gd name="T0" fmla="*/ 27 w 149"/>
                <a:gd name="T1" fmla="*/ 21 h 157"/>
                <a:gd name="T2" fmla="*/ 20 w 149"/>
                <a:gd name="T3" fmla="*/ 16 h 157"/>
                <a:gd name="T4" fmla="*/ 7 w 149"/>
                <a:gd name="T5" fmla="*/ 5 h 157"/>
                <a:gd name="T6" fmla="*/ 6 w 149"/>
                <a:gd name="T7" fmla="*/ 6 h 157"/>
                <a:gd name="T8" fmla="*/ 12 w 149"/>
                <a:gd name="T9" fmla="*/ 19 h 157"/>
                <a:gd name="T10" fmla="*/ 0 w 149"/>
                <a:gd name="T11" fmla="*/ 21 h 157"/>
                <a:gd name="T12" fmla="*/ 6 w 149"/>
                <a:gd name="T13" fmla="*/ 21 h 157"/>
                <a:gd name="T14" fmla="*/ 21 w 149"/>
                <a:gd name="T15" fmla="*/ 27 h 157"/>
                <a:gd name="T16" fmla="*/ 27 w 149"/>
                <a:gd name="T17" fmla="*/ 37 h 157"/>
                <a:gd name="T18" fmla="*/ 25 w 149"/>
                <a:gd name="T19" fmla="*/ 49 h 157"/>
                <a:gd name="T20" fmla="*/ 20 w 149"/>
                <a:gd name="T21" fmla="*/ 63 h 157"/>
                <a:gd name="T22" fmla="*/ 21 w 149"/>
                <a:gd name="T23" fmla="*/ 70 h 157"/>
                <a:gd name="T24" fmla="*/ 35 w 149"/>
                <a:gd name="T25" fmla="*/ 83 h 157"/>
                <a:gd name="T26" fmla="*/ 45 w 149"/>
                <a:gd name="T27" fmla="*/ 89 h 157"/>
                <a:gd name="T28" fmla="*/ 55 w 149"/>
                <a:gd name="T29" fmla="*/ 94 h 157"/>
                <a:gd name="T30" fmla="*/ 67 w 149"/>
                <a:gd name="T31" fmla="*/ 99 h 157"/>
                <a:gd name="T32" fmla="*/ 80 w 149"/>
                <a:gd name="T33" fmla="*/ 103 h 157"/>
                <a:gd name="T34" fmla="*/ 93 w 149"/>
                <a:gd name="T35" fmla="*/ 103 h 157"/>
                <a:gd name="T36" fmla="*/ 108 w 149"/>
                <a:gd name="T37" fmla="*/ 101 h 157"/>
                <a:gd name="T38" fmla="*/ 118 w 149"/>
                <a:gd name="T39" fmla="*/ 95 h 157"/>
                <a:gd name="T40" fmla="*/ 129 w 149"/>
                <a:gd name="T41" fmla="*/ 91 h 157"/>
                <a:gd name="T42" fmla="*/ 135 w 149"/>
                <a:gd name="T43" fmla="*/ 94 h 157"/>
                <a:gd name="T44" fmla="*/ 139 w 149"/>
                <a:gd name="T45" fmla="*/ 106 h 157"/>
                <a:gd name="T46" fmla="*/ 142 w 149"/>
                <a:gd name="T47" fmla="*/ 120 h 157"/>
                <a:gd name="T48" fmla="*/ 143 w 149"/>
                <a:gd name="T49" fmla="*/ 137 h 157"/>
                <a:gd name="T50" fmla="*/ 144 w 149"/>
                <a:gd name="T51" fmla="*/ 152 h 157"/>
                <a:gd name="T52" fmla="*/ 145 w 149"/>
                <a:gd name="T53" fmla="*/ 152 h 157"/>
                <a:gd name="T54" fmla="*/ 148 w 149"/>
                <a:gd name="T55" fmla="*/ 140 h 157"/>
                <a:gd name="T56" fmla="*/ 149 w 149"/>
                <a:gd name="T57" fmla="*/ 127 h 157"/>
                <a:gd name="T58" fmla="*/ 149 w 149"/>
                <a:gd name="T59" fmla="*/ 111 h 157"/>
                <a:gd name="T60" fmla="*/ 148 w 149"/>
                <a:gd name="T61" fmla="*/ 101 h 157"/>
                <a:gd name="T62" fmla="*/ 147 w 149"/>
                <a:gd name="T63" fmla="*/ 90 h 157"/>
                <a:gd name="T64" fmla="*/ 143 w 149"/>
                <a:gd name="T65" fmla="*/ 86 h 157"/>
                <a:gd name="T66" fmla="*/ 132 w 149"/>
                <a:gd name="T67" fmla="*/ 86 h 157"/>
                <a:gd name="T68" fmla="*/ 121 w 149"/>
                <a:gd name="T69" fmla="*/ 88 h 157"/>
                <a:gd name="T70" fmla="*/ 110 w 149"/>
                <a:gd name="T71" fmla="*/ 91 h 157"/>
                <a:gd name="T72" fmla="*/ 95 w 149"/>
                <a:gd name="T73" fmla="*/ 96 h 157"/>
                <a:gd name="T74" fmla="*/ 79 w 149"/>
                <a:gd name="T75" fmla="*/ 93 h 157"/>
                <a:gd name="T76" fmla="*/ 69 w 149"/>
                <a:gd name="T77" fmla="*/ 90 h 157"/>
                <a:gd name="T78" fmla="*/ 50 w 149"/>
                <a:gd name="T79" fmla="*/ 81 h 157"/>
                <a:gd name="T80" fmla="*/ 35 w 149"/>
                <a:gd name="T81" fmla="*/ 71 h 157"/>
                <a:gd name="T82" fmla="*/ 26 w 149"/>
                <a:gd name="T83" fmla="*/ 66 h 157"/>
                <a:gd name="T84" fmla="*/ 27 w 149"/>
                <a:gd name="T85" fmla="*/ 59 h 157"/>
                <a:gd name="T86" fmla="*/ 30 w 149"/>
                <a:gd name="T87" fmla="*/ 45 h 157"/>
                <a:gd name="T88" fmla="*/ 30 w 149"/>
                <a:gd name="T89" fmla="*/ 32 h 157"/>
                <a:gd name="T90" fmla="*/ 22 w 149"/>
                <a:gd name="T91" fmla="*/ 25 h 1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"/>
                <a:gd name="T139" fmla="*/ 0 h 157"/>
                <a:gd name="T140" fmla="*/ 149 w 149"/>
                <a:gd name="T141" fmla="*/ 157 h 1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" h="157">
                  <a:moveTo>
                    <a:pt x="21" y="22"/>
                  </a:moveTo>
                  <a:lnTo>
                    <a:pt x="29" y="21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7" y="5"/>
                  </a:lnTo>
                  <a:lnTo>
                    <a:pt x="3" y="0"/>
                  </a:lnTo>
                  <a:lnTo>
                    <a:pt x="3" y="1"/>
                  </a:lnTo>
                  <a:lnTo>
                    <a:pt x="6" y="6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5"/>
                  </a:lnTo>
                  <a:lnTo>
                    <a:pt x="21" y="27"/>
                  </a:lnTo>
                  <a:lnTo>
                    <a:pt x="25" y="31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40"/>
                  </a:lnTo>
                  <a:lnTo>
                    <a:pt x="26" y="44"/>
                  </a:lnTo>
                  <a:lnTo>
                    <a:pt x="25" y="49"/>
                  </a:lnTo>
                  <a:lnTo>
                    <a:pt x="23" y="54"/>
                  </a:lnTo>
                  <a:lnTo>
                    <a:pt x="21" y="59"/>
                  </a:lnTo>
                  <a:lnTo>
                    <a:pt x="20" y="63"/>
                  </a:lnTo>
                  <a:lnTo>
                    <a:pt x="17" y="66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5" y="74"/>
                  </a:lnTo>
                  <a:lnTo>
                    <a:pt x="30" y="78"/>
                  </a:lnTo>
                  <a:lnTo>
                    <a:pt x="35" y="83"/>
                  </a:lnTo>
                  <a:lnTo>
                    <a:pt x="37" y="84"/>
                  </a:lnTo>
                  <a:lnTo>
                    <a:pt x="41" y="86"/>
                  </a:lnTo>
                  <a:lnTo>
                    <a:pt x="45" y="89"/>
                  </a:lnTo>
                  <a:lnTo>
                    <a:pt x="49" y="91"/>
                  </a:lnTo>
                  <a:lnTo>
                    <a:pt x="51" y="93"/>
                  </a:lnTo>
                  <a:lnTo>
                    <a:pt x="55" y="94"/>
                  </a:lnTo>
                  <a:lnTo>
                    <a:pt x="59" y="96"/>
                  </a:lnTo>
                  <a:lnTo>
                    <a:pt x="64" y="98"/>
                  </a:lnTo>
                  <a:lnTo>
                    <a:pt x="67" y="99"/>
                  </a:lnTo>
                  <a:lnTo>
                    <a:pt x="71" y="100"/>
                  </a:lnTo>
                  <a:lnTo>
                    <a:pt x="75" y="101"/>
                  </a:lnTo>
                  <a:lnTo>
                    <a:pt x="80" y="103"/>
                  </a:lnTo>
                  <a:lnTo>
                    <a:pt x="84" y="103"/>
                  </a:lnTo>
                  <a:lnTo>
                    <a:pt x="89" y="103"/>
                  </a:lnTo>
                  <a:lnTo>
                    <a:pt x="93" y="103"/>
                  </a:lnTo>
                  <a:lnTo>
                    <a:pt x="98" y="103"/>
                  </a:lnTo>
                  <a:lnTo>
                    <a:pt x="103" y="101"/>
                  </a:lnTo>
                  <a:lnTo>
                    <a:pt x="108" y="101"/>
                  </a:lnTo>
                  <a:lnTo>
                    <a:pt x="111" y="99"/>
                  </a:lnTo>
                  <a:lnTo>
                    <a:pt x="116" y="98"/>
                  </a:lnTo>
                  <a:lnTo>
                    <a:pt x="118" y="95"/>
                  </a:lnTo>
                  <a:lnTo>
                    <a:pt x="123" y="93"/>
                  </a:lnTo>
                  <a:lnTo>
                    <a:pt x="125" y="91"/>
                  </a:lnTo>
                  <a:lnTo>
                    <a:pt x="129" y="91"/>
                  </a:lnTo>
                  <a:lnTo>
                    <a:pt x="133" y="91"/>
                  </a:lnTo>
                  <a:lnTo>
                    <a:pt x="135" y="93"/>
                  </a:lnTo>
                  <a:lnTo>
                    <a:pt x="135" y="94"/>
                  </a:lnTo>
                  <a:lnTo>
                    <a:pt x="137" y="99"/>
                  </a:lnTo>
                  <a:lnTo>
                    <a:pt x="138" y="101"/>
                  </a:lnTo>
                  <a:lnTo>
                    <a:pt x="139" y="106"/>
                  </a:lnTo>
                  <a:lnTo>
                    <a:pt x="139" y="110"/>
                  </a:lnTo>
                  <a:lnTo>
                    <a:pt x="140" y="115"/>
                  </a:lnTo>
                  <a:lnTo>
                    <a:pt x="142" y="120"/>
                  </a:lnTo>
                  <a:lnTo>
                    <a:pt x="142" y="127"/>
                  </a:lnTo>
                  <a:lnTo>
                    <a:pt x="143" y="132"/>
                  </a:lnTo>
                  <a:lnTo>
                    <a:pt x="143" y="137"/>
                  </a:lnTo>
                  <a:lnTo>
                    <a:pt x="143" y="142"/>
                  </a:lnTo>
                  <a:lnTo>
                    <a:pt x="144" y="147"/>
                  </a:lnTo>
                  <a:lnTo>
                    <a:pt x="144" y="152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5" y="152"/>
                  </a:lnTo>
                  <a:lnTo>
                    <a:pt x="145" y="148"/>
                  </a:lnTo>
                  <a:lnTo>
                    <a:pt x="147" y="145"/>
                  </a:lnTo>
                  <a:lnTo>
                    <a:pt x="148" y="140"/>
                  </a:lnTo>
                  <a:lnTo>
                    <a:pt x="149" y="137"/>
                  </a:lnTo>
                  <a:lnTo>
                    <a:pt x="149" y="132"/>
                  </a:lnTo>
                  <a:lnTo>
                    <a:pt x="149" y="127"/>
                  </a:lnTo>
                  <a:lnTo>
                    <a:pt x="149" y="122"/>
                  </a:lnTo>
                  <a:lnTo>
                    <a:pt x="149" y="115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8" y="105"/>
                  </a:lnTo>
                  <a:lnTo>
                    <a:pt x="148" y="101"/>
                  </a:lnTo>
                  <a:lnTo>
                    <a:pt x="148" y="98"/>
                  </a:lnTo>
                  <a:lnTo>
                    <a:pt x="147" y="94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39" y="86"/>
                  </a:lnTo>
                  <a:lnTo>
                    <a:pt x="135" y="86"/>
                  </a:lnTo>
                  <a:lnTo>
                    <a:pt x="132" y="86"/>
                  </a:lnTo>
                  <a:lnTo>
                    <a:pt x="129" y="86"/>
                  </a:lnTo>
                  <a:lnTo>
                    <a:pt x="125" y="86"/>
                  </a:lnTo>
                  <a:lnTo>
                    <a:pt x="121" y="88"/>
                  </a:lnTo>
                  <a:lnTo>
                    <a:pt x="118" y="88"/>
                  </a:lnTo>
                  <a:lnTo>
                    <a:pt x="114" y="90"/>
                  </a:lnTo>
                  <a:lnTo>
                    <a:pt x="110" y="91"/>
                  </a:lnTo>
                  <a:lnTo>
                    <a:pt x="106" y="94"/>
                  </a:lnTo>
                  <a:lnTo>
                    <a:pt x="100" y="95"/>
                  </a:lnTo>
                  <a:lnTo>
                    <a:pt x="95" y="96"/>
                  </a:lnTo>
                  <a:lnTo>
                    <a:pt x="89" y="95"/>
                  </a:lnTo>
                  <a:lnTo>
                    <a:pt x="83" y="94"/>
                  </a:lnTo>
                  <a:lnTo>
                    <a:pt x="79" y="93"/>
                  </a:lnTo>
                  <a:lnTo>
                    <a:pt x="76" y="91"/>
                  </a:lnTo>
                  <a:lnTo>
                    <a:pt x="72" y="90"/>
                  </a:lnTo>
                  <a:lnTo>
                    <a:pt x="69" y="90"/>
                  </a:lnTo>
                  <a:lnTo>
                    <a:pt x="62" y="86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5" y="78"/>
                  </a:lnTo>
                  <a:lnTo>
                    <a:pt x="39" y="74"/>
                  </a:lnTo>
                  <a:lnTo>
                    <a:pt x="35" y="71"/>
                  </a:lnTo>
                  <a:lnTo>
                    <a:pt x="31" y="69"/>
                  </a:lnTo>
                  <a:lnTo>
                    <a:pt x="29" y="68"/>
                  </a:lnTo>
                  <a:lnTo>
                    <a:pt x="26" y="66"/>
                  </a:lnTo>
                  <a:lnTo>
                    <a:pt x="26" y="65"/>
                  </a:lnTo>
                  <a:lnTo>
                    <a:pt x="27" y="63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1" y="39"/>
                  </a:lnTo>
                  <a:lnTo>
                    <a:pt x="31" y="34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0" name="Freeform 102">
              <a:extLst>
                <a:ext uri="{FF2B5EF4-FFF2-40B4-BE49-F238E27FC236}">
                  <a16:creationId xmlns:a16="http://schemas.microsoft.com/office/drawing/2014/main" id="{7295C3EC-BFC7-352D-F736-261F881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363"/>
              <a:ext cx="24" cy="138"/>
            </a:xfrm>
            <a:custGeom>
              <a:avLst/>
              <a:gdLst>
                <a:gd name="T0" fmla="*/ 1 w 24"/>
                <a:gd name="T1" fmla="*/ 138 h 138"/>
                <a:gd name="T2" fmla="*/ 6 w 24"/>
                <a:gd name="T3" fmla="*/ 137 h 138"/>
                <a:gd name="T4" fmla="*/ 11 w 24"/>
                <a:gd name="T5" fmla="*/ 133 h 138"/>
                <a:gd name="T6" fmla="*/ 16 w 24"/>
                <a:gd name="T7" fmla="*/ 124 h 138"/>
                <a:gd name="T8" fmla="*/ 19 w 24"/>
                <a:gd name="T9" fmla="*/ 116 h 138"/>
                <a:gd name="T10" fmla="*/ 20 w 24"/>
                <a:gd name="T11" fmla="*/ 107 h 138"/>
                <a:gd name="T12" fmla="*/ 22 w 24"/>
                <a:gd name="T13" fmla="*/ 97 h 138"/>
                <a:gd name="T14" fmla="*/ 22 w 24"/>
                <a:gd name="T15" fmla="*/ 84 h 138"/>
                <a:gd name="T16" fmla="*/ 20 w 24"/>
                <a:gd name="T17" fmla="*/ 74 h 138"/>
                <a:gd name="T18" fmla="*/ 19 w 24"/>
                <a:gd name="T19" fmla="*/ 67 h 138"/>
                <a:gd name="T20" fmla="*/ 19 w 24"/>
                <a:gd name="T21" fmla="*/ 58 h 138"/>
                <a:gd name="T22" fmla="*/ 18 w 24"/>
                <a:gd name="T23" fmla="*/ 49 h 138"/>
                <a:gd name="T24" fmla="*/ 18 w 24"/>
                <a:gd name="T25" fmla="*/ 43 h 138"/>
                <a:gd name="T26" fmla="*/ 20 w 24"/>
                <a:gd name="T27" fmla="*/ 33 h 138"/>
                <a:gd name="T28" fmla="*/ 22 w 24"/>
                <a:gd name="T29" fmla="*/ 28 h 138"/>
                <a:gd name="T30" fmla="*/ 10 w 24"/>
                <a:gd name="T31" fmla="*/ 18 h 138"/>
                <a:gd name="T32" fmla="*/ 13 w 24"/>
                <a:gd name="T33" fmla="*/ 13 h 138"/>
                <a:gd name="T34" fmla="*/ 9 w 24"/>
                <a:gd name="T35" fmla="*/ 9 h 138"/>
                <a:gd name="T36" fmla="*/ 6 w 24"/>
                <a:gd name="T37" fmla="*/ 0 h 138"/>
                <a:gd name="T38" fmla="*/ 5 w 24"/>
                <a:gd name="T39" fmla="*/ 4 h 138"/>
                <a:gd name="T40" fmla="*/ 4 w 24"/>
                <a:gd name="T41" fmla="*/ 11 h 138"/>
                <a:gd name="T42" fmla="*/ 6 w 24"/>
                <a:gd name="T43" fmla="*/ 20 h 138"/>
                <a:gd name="T44" fmla="*/ 10 w 24"/>
                <a:gd name="T45" fmla="*/ 24 h 138"/>
                <a:gd name="T46" fmla="*/ 16 w 24"/>
                <a:gd name="T47" fmla="*/ 28 h 138"/>
                <a:gd name="T48" fmla="*/ 13 w 24"/>
                <a:gd name="T49" fmla="*/ 35 h 138"/>
                <a:gd name="T50" fmla="*/ 10 w 24"/>
                <a:gd name="T51" fmla="*/ 41 h 138"/>
                <a:gd name="T52" fmla="*/ 9 w 24"/>
                <a:gd name="T53" fmla="*/ 48 h 138"/>
                <a:gd name="T54" fmla="*/ 9 w 24"/>
                <a:gd name="T55" fmla="*/ 50 h 138"/>
                <a:gd name="T56" fmla="*/ 11 w 24"/>
                <a:gd name="T57" fmla="*/ 58 h 138"/>
                <a:gd name="T58" fmla="*/ 13 w 24"/>
                <a:gd name="T59" fmla="*/ 68 h 138"/>
                <a:gd name="T60" fmla="*/ 14 w 24"/>
                <a:gd name="T61" fmla="*/ 78 h 138"/>
                <a:gd name="T62" fmla="*/ 14 w 24"/>
                <a:gd name="T63" fmla="*/ 84 h 138"/>
                <a:gd name="T64" fmla="*/ 14 w 24"/>
                <a:gd name="T65" fmla="*/ 92 h 138"/>
                <a:gd name="T66" fmla="*/ 13 w 24"/>
                <a:gd name="T67" fmla="*/ 99 h 138"/>
                <a:gd name="T68" fmla="*/ 11 w 24"/>
                <a:gd name="T69" fmla="*/ 107 h 138"/>
                <a:gd name="T70" fmla="*/ 9 w 24"/>
                <a:gd name="T71" fmla="*/ 114 h 138"/>
                <a:gd name="T72" fmla="*/ 6 w 24"/>
                <a:gd name="T73" fmla="*/ 123 h 138"/>
                <a:gd name="T74" fmla="*/ 3 w 24"/>
                <a:gd name="T75" fmla="*/ 131 h 138"/>
                <a:gd name="T76" fmla="*/ 0 w 24"/>
                <a:gd name="T77" fmla="*/ 138 h 1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138"/>
                <a:gd name="T119" fmla="*/ 24 w 24"/>
                <a:gd name="T120" fmla="*/ 138 h 1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138">
                  <a:moveTo>
                    <a:pt x="0" y="138"/>
                  </a:moveTo>
                  <a:lnTo>
                    <a:pt x="1" y="138"/>
                  </a:lnTo>
                  <a:lnTo>
                    <a:pt x="5" y="138"/>
                  </a:lnTo>
                  <a:lnTo>
                    <a:pt x="6" y="137"/>
                  </a:lnTo>
                  <a:lnTo>
                    <a:pt x="10" y="136"/>
                  </a:lnTo>
                  <a:lnTo>
                    <a:pt x="11" y="133"/>
                  </a:lnTo>
                  <a:lnTo>
                    <a:pt x="15" y="129"/>
                  </a:lnTo>
                  <a:lnTo>
                    <a:pt x="16" y="124"/>
                  </a:lnTo>
                  <a:lnTo>
                    <a:pt x="19" y="119"/>
                  </a:lnTo>
                  <a:lnTo>
                    <a:pt x="19" y="116"/>
                  </a:lnTo>
                  <a:lnTo>
                    <a:pt x="20" y="112"/>
                  </a:lnTo>
                  <a:lnTo>
                    <a:pt x="20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2"/>
                  </a:lnTo>
                  <a:lnTo>
                    <a:pt x="22" y="84"/>
                  </a:lnTo>
                  <a:lnTo>
                    <a:pt x="22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9" y="67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18" y="54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9" y="38"/>
                  </a:lnTo>
                  <a:lnTo>
                    <a:pt x="20" y="33"/>
                  </a:lnTo>
                  <a:lnTo>
                    <a:pt x="24" y="29"/>
                  </a:lnTo>
                  <a:lnTo>
                    <a:pt x="22" y="28"/>
                  </a:lnTo>
                  <a:lnTo>
                    <a:pt x="15" y="24"/>
                  </a:lnTo>
                  <a:lnTo>
                    <a:pt x="10" y="18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0" y="41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3" y="63"/>
                  </a:lnTo>
                  <a:lnTo>
                    <a:pt x="13" y="68"/>
                  </a:lnTo>
                  <a:lnTo>
                    <a:pt x="14" y="75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3" y="95"/>
                  </a:lnTo>
                  <a:lnTo>
                    <a:pt x="13" y="99"/>
                  </a:lnTo>
                  <a:lnTo>
                    <a:pt x="13" y="103"/>
                  </a:lnTo>
                  <a:lnTo>
                    <a:pt x="11" y="107"/>
                  </a:lnTo>
                  <a:lnTo>
                    <a:pt x="10" y="111"/>
                  </a:lnTo>
                  <a:lnTo>
                    <a:pt x="9" y="114"/>
                  </a:lnTo>
                  <a:lnTo>
                    <a:pt x="8" y="119"/>
                  </a:lnTo>
                  <a:lnTo>
                    <a:pt x="6" y="123"/>
                  </a:lnTo>
                  <a:lnTo>
                    <a:pt x="4" y="127"/>
                  </a:lnTo>
                  <a:lnTo>
                    <a:pt x="3" y="131"/>
                  </a:lnTo>
                  <a:lnTo>
                    <a:pt x="0" y="13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1" name="Freeform 103">
              <a:extLst>
                <a:ext uri="{FF2B5EF4-FFF2-40B4-BE49-F238E27FC236}">
                  <a16:creationId xmlns:a16="http://schemas.microsoft.com/office/drawing/2014/main" id="{1A251C6C-2E52-2EC2-D85D-B74A2934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354"/>
              <a:ext cx="97" cy="346"/>
            </a:xfrm>
            <a:custGeom>
              <a:avLst/>
              <a:gdLst>
                <a:gd name="T0" fmla="*/ 46 w 97"/>
                <a:gd name="T1" fmla="*/ 0 h 346"/>
                <a:gd name="T2" fmla="*/ 63 w 97"/>
                <a:gd name="T3" fmla="*/ 18 h 346"/>
                <a:gd name="T4" fmla="*/ 72 w 97"/>
                <a:gd name="T5" fmla="*/ 32 h 346"/>
                <a:gd name="T6" fmla="*/ 77 w 97"/>
                <a:gd name="T7" fmla="*/ 54 h 346"/>
                <a:gd name="T8" fmla="*/ 79 w 97"/>
                <a:gd name="T9" fmla="*/ 82 h 346"/>
                <a:gd name="T10" fmla="*/ 79 w 97"/>
                <a:gd name="T11" fmla="*/ 109 h 346"/>
                <a:gd name="T12" fmla="*/ 74 w 97"/>
                <a:gd name="T13" fmla="*/ 141 h 346"/>
                <a:gd name="T14" fmla="*/ 71 w 97"/>
                <a:gd name="T15" fmla="*/ 163 h 346"/>
                <a:gd name="T16" fmla="*/ 67 w 97"/>
                <a:gd name="T17" fmla="*/ 182 h 346"/>
                <a:gd name="T18" fmla="*/ 76 w 97"/>
                <a:gd name="T19" fmla="*/ 206 h 346"/>
                <a:gd name="T20" fmla="*/ 91 w 97"/>
                <a:gd name="T21" fmla="*/ 231 h 346"/>
                <a:gd name="T22" fmla="*/ 96 w 97"/>
                <a:gd name="T23" fmla="*/ 249 h 346"/>
                <a:gd name="T24" fmla="*/ 97 w 97"/>
                <a:gd name="T25" fmla="*/ 280 h 346"/>
                <a:gd name="T26" fmla="*/ 77 w 97"/>
                <a:gd name="T27" fmla="*/ 283 h 346"/>
                <a:gd name="T28" fmla="*/ 56 w 97"/>
                <a:gd name="T29" fmla="*/ 290 h 346"/>
                <a:gd name="T30" fmla="*/ 30 w 97"/>
                <a:gd name="T31" fmla="*/ 303 h 346"/>
                <a:gd name="T32" fmla="*/ 12 w 97"/>
                <a:gd name="T33" fmla="*/ 324 h 346"/>
                <a:gd name="T34" fmla="*/ 4 w 97"/>
                <a:gd name="T35" fmla="*/ 340 h 346"/>
                <a:gd name="T36" fmla="*/ 0 w 97"/>
                <a:gd name="T37" fmla="*/ 314 h 346"/>
                <a:gd name="T38" fmla="*/ 0 w 97"/>
                <a:gd name="T39" fmla="*/ 293 h 346"/>
                <a:gd name="T40" fmla="*/ 7 w 97"/>
                <a:gd name="T41" fmla="*/ 266 h 346"/>
                <a:gd name="T42" fmla="*/ 10 w 97"/>
                <a:gd name="T43" fmla="*/ 248 h 346"/>
                <a:gd name="T44" fmla="*/ 10 w 97"/>
                <a:gd name="T45" fmla="*/ 216 h 346"/>
                <a:gd name="T46" fmla="*/ 14 w 97"/>
                <a:gd name="T47" fmla="*/ 224 h 346"/>
                <a:gd name="T48" fmla="*/ 15 w 97"/>
                <a:gd name="T49" fmla="*/ 253 h 346"/>
                <a:gd name="T50" fmla="*/ 10 w 97"/>
                <a:gd name="T51" fmla="*/ 284 h 346"/>
                <a:gd name="T52" fmla="*/ 9 w 97"/>
                <a:gd name="T53" fmla="*/ 307 h 346"/>
                <a:gd name="T54" fmla="*/ 18 w 97"/>
                <a:gd name="T55" fmla="*/ 305 h 346"/>
                <a:gd name="T56" fmla="*/ 24 w 97"/>
                <a:gd name="T57" fmla="*/ 284 h 346"/>
                <a:gd name="T58" fmla="*/ 25 w 97"/>
                <a:gd name="T59" fmla="*/ 260 h 346"/>
                <a:gd name="T60" fmla="*/ 24 w 97"/>
                <a:gd name="T61" fmla="*/ 238 h 346"/>
                <a:gd name="T62" fmla="*/ 18 w 97"/>
                <a:gd name="T63" fmla="*/ 214 h 346"/>
                <a:gd name="T64" fmla="*/ 24 w 97"/>
                <a:gd name="T65" fmla="*/ 222 h 346"/>
                <a:gd name="T66" fmla="*/ 33 w 97"/>
                <a:gd name="T67" fmla="*/ 253 h 346"/>
                <a:gd name="T68" fmla="*/ 32 w 97"/>
                <a:gd name="T69" fmla="*/ 278 h 346"/>
                <a:gd name="T70" fmla="*/ 33 w 97"/>
                <a:gd name="T71" fmla="*/ 293 h 346"/>
                <a:gd name="T72" fmla="*/ 54 w 97"/>
                <a:gd name="T73" fmla="*/ 283 h 346"/>
                <a:gd name="T74" fmla="*/ 82 w 97"/>
                <a:gd name="T75" fmla="*/ 275 h 346"/>
                <a:gd name="T76" fmla="*/ 86 w 97"/>
                <a:gd name="T77" fmla="*/ 256 h 346"/>
                <a:gd name="T78" fmla="*/ 81 w 97"/>
                <a:gd name="T79" fmla="*/ 234 h 346"/>
                <a:gd name="T80" fmla="*/ 69 w 97"/>
                <a:gd name="T81" fmla="*/ 207 h 346"/>
                <a:gd name="T82" fmla="*/ 59 w 97"/>
                <a:gd name="T83" fmla="*/ 185 h 346"/>
                <a:gd name="T84" fmla="*/ 59 w 97"/>
                <a:gd name="T85" fmla="*/ 172 h 346"/>
                <a:gd name="T86" fmla="*/ 66 w 97"/>
                <a:gd name="T87" fmla="*/ 145 h 346"/>
                <a:gd name="T88" fmla="*/ 71 w 97"/>
                <a:gd name="T89" fmla="*/ 117 h 346"/>
                <a:gd name="T90" fmla="*/ 73 w 97"/>
                <a:gd name="T91" fmla="*/ 91 h 346"/>
                <a:gd name="T92" fmla="*/ 71 w 97"/>
                <a:gd name="T93" fmla="*/ 64 h 346"/>
                <a:gd name="T94" fmla="*/ 63 w 97"/>
                <a:gd name="T95" fmla="*/ 38 h 346"/>
                <a:gd name="T96" fmla="*/ 58 w 97"/>
                <a:gd name="T97" fmla="*/ 24 h 346"/>
                <a:gd name="T98" fmla="*/ 41 w 97"/>
                <a:gd name="T99" fmla="*/ 24 h 346"/>
                <a:gd name="T100" fmla="*/ 47 w 97"/>
                <a:gd name="T101" fmla="*/ 22 h 346"/>
                <a:gd name="T102" fmla="*/ 58 w 97"/>
                <a:gd name="T103" fmla="*/ 18 h 346"/>
                <a:gd name="T104" fmla="*/ 44 w 97"/>
                <a:gd name="T105" fmla="*/ 7 h 346"/>
                <a:gd name="T106" fmla="*/ 43 w 97"/>
                <a:gd name="T107" fmla="*/ 14 h 346"/>
                <a:gd name="T108" fmla="*/ 30 w 97"/>
                <a:gd name="T109" fmla="*/ 14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"/>
                <a:gd name="T166" fmla="*/ 0 h 346"/>
                <a:gd name="T167" fmla="*/ 97 w 97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" h="346">
                  <a:moveTo>
                    <a:pt x="32" y="9"/>
                  </a:moveTo>
                  <a:lnTo>
                    <a:pt x="32" y="7"/>
                  </a:lnTo>
                  <a:lnTo>
                    <a:pt x="34" y="4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52" y="5"/>
                  </a:lnTo>
                  <a:lnTo>
                    <a:pt x="56" y="9"/>
                  </a:lnTo>
                  <a:lnTo>
                    <a:pt x="59" y="13"/>
                  </a:lnTo>
                  <a:lnTo>
                    <a:pt x="62" y="17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8" y="25"/>
                  </a:lnTo>
                  <a:lnTo>
                    <a:pt x="69" y="28"/>
                  </a:lnTo>
                  <a:lnTo>
                    <a:pt x="72" y="32"/>
                  </a:lnTo>
                  <a:lnTo>
                    <a:pt x="73" y="35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8"/>
                  </a:lnTo>
                  <a:lnTo>
                    <a:pt x="77" y="62"/>
                  </a:lnTo>
                  <a:lnTo>
                    <a:pt x="78" y="67"/>
                  </a:lnTo>
                  <a:lnTo>
                    <a:pt x="78" y="72"/>
                  </a:lnTo>
                  <a:lnTo>
                    <a:pt x="78" y="77"/>
                  </a:lnTo>
                  <a:lnTo>
                    <a:pt x="79" y="82"/>
                  </a:lnTo>
                  <a:lnTo>
                    <a:pt x="79" y="88"/>
                  </a:lnTo>
                  <a:lnTo>
                    <a:pt x="81" y="94"/>
                  </a:lnTo>
                  <a:lnTo>
                    <a:pt x="79" y="96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79" y="109"/>
                  </a:lnTo>
                  <a:lnTo>
                    <a:pt x="78" y="114"/>
                  </a:lnTo>
                  <a:lnTo>
                    <a:pt x="78" y="121"/>
                  </a:lnTo>
                  <a:lnTo>
                    <a:pt x="77" y="126"/>
                  </a:lnTo>
                  <a:lnTo>
                    <a:pt x="76" y="133"/>
                  </a:lnTo>
                  <a:lnTo>
                    <a:pt x="76" y="137"/>
                  </a:lnTo>
                  <a:lnTo>
                    <a:pt x="74" y="141"/>
                  </a:lnTo>
                  <a:lnTo>
                    <a:pt x="74" y="145"/>
                  </a:lnTo>
                  <a:lnTo>
                    <a:pt x="74" y="148"/>
                  </a:lnTo>
                  <a:lnTo>
                    <a:pt x="73" y="152"/>
                  </a:lnTo>
                  <a:lnTo>
                    <a:pt x="72" y="156"/>
                  </a:lnTo>
                  <a:lnTo>
                    <a:pt x="71" y="160"/>
                  </a:lnTo>
                  <a:lnTo>
                    <a:pt x="71" y="163"/>
                  </a:lnTo>
                  <a:lnTo>
                    <a:pt x="69" y="167"/>
                  </a:lnTo>
                  <a:lnTo>
                    <a:pt x="68" y="171"/>
                  </a:lnTo>
                  <a:lnTo>
                    <a:pt x="67" y="176"/>
                  </a:lnTo>
                  <a:lnTo>
                    <a:pt x="67" y="180"/>
                  </a:lnTo>
                  <a:lnTo>
                    <a:pt x="66" y="180"/>
                  </a:lnTo>
                  <a:lnTo>
                    <a:pt x="67" y="182"/>
                  </a:lnTo>
                  <a:lnTo>
                    <a:pt x="67" y="186"/>
                  </a:lnTo>
                  <a:lnTo>
                    <a:pt x="68" y="191"/>
                  </a:lnTo>
                  <a:lnTo>
                    <a:pt x="69" y="194"/>
                  </a:lnTo>
                  <a:lnTo>
                    <a:pt x="71" y="197"/>
                  </a:lnTo>
                  <a:lnTo>
                    <a:pt x="73" y="201"/>
                  </a:lnTo>
                  <a:lnTo>
                    <a:pt x="76" y="206"/>
                  </a:lnTo>
                  <a:lnTo>
                    <a:pt x="77" y="210"/>
                  </a:lnTo>
                  <a:lnTo>
                    <a:pt x="81" y="216"/>
                  </a:lnTo>
                  <a:lnTo>
                    <a:pt x="84" y="221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2" y="235"/>
                  </a:lnTo>
                  <a:lnTo>
                    <a:pt x="93" y="239"/>
                  </a:lnTo>
                  <a:lnTo>
                    <a:pt x="95" y="243"/>
                  </a:lnTo>
                  <a:lnTo>
                    <a:pt x="96" y="245"/>
                  </a:lnTo>
                  <a:lnTo>
                    <a:pt x="96" y="249"/>
                  </a:lnTo>
                  <a:lnTo>
                    <a:pt x="97" y="254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9"/>
                  </a:lnTo>
                  <a:lnTo>
                    <a:pt x="97" y="274"/>
                  </a:lnTo>
                  <a:lnTo>
                    <a:pt x="97" y="280"/>
                  </a:lnTo>
                  <a:lnTo>
                    <a:pt x="96" y="280"/>
                  </a:lnTo>
                  <a:lnTo>
                    <a:pt x="93" y="280"/>
                  </a:lnTo>
                  <a:lnTo>
                    <a:pt x="90" y="280"/>
                  </a:lnTo>
                  <a:lnTo>
                    <a:pt x="84" y="281"/>
                  </a:lnTo>
                  <a:lnTo>
                    <a:pt x="81" y="281"/>
                  </a:lnTo>
                  <a:lnTo>
                    <a:pt x="77" y="283"/>
                  </a:lnTo>
                  <a:lnTo>
                    <a:pt x="73" y="283"/>
                  </a:lnTo>
                  <a:lnTo>
                    <a:pt x="71" y="284"/>
                  </a:lnTo>
                  <a:lnTo>
                    <a:pt x="66" y="285"/>
                  </a:lnTo>
                  <a:lnTo>
                    <a:pt x="63" y="286"/>
                  </a:lnTo>
                  <a:lnTo>
                    <a:pt x="59" y="288"/>
                  </a:lnTo>
                  <a:lnTo>
                    <a:pt x="56" y="290"/>
                  </a:lnTo>
                  <a:lnTo>
                    <a:pt x="51" y="292"/>
                  </a:lnTo>
                  <a:lnTo>
                    <a:pt x="47" y="293"/>
                  </a:lnTo>
                  <a:lnTo>
                    <a:pt x="42" y="295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30" y="303"/>
                  </a:lnTo>
                  <a:lnTo>
                    <a:pt x="27" y="305"/>
                  </a:lnTo>
                  <a:lnTo>
                    <a:pt x="24" y="309"/>
                  </a:lnTo>
                  <a:lnTo>
                    <a:pt x="20" y="312"/>
                  </a:lnTo>
                  <a:lnTo>
                    <a:pt x="17" y="315"/>
                  </a:lnTo>
                  <a:lnTo>
                    <a:pt x="14" y="319"/>
                  </a:lnTo>
                  <a:lnTo>
                    <a:pt x="12" y="324"/>
                  </a:lnTo>
                  <a:lnTo>
                    <a:pt x="10" y="328"/>
                  </a:lnTo>
                  <a:lnTo>
                    <a:pt x="8" y="333"/>
                  </a:lnTo>
                  <a:lnTo>
                    <a:pt x="7" y="339"/>
                  </a:lnTo>
                  <a:lnTo>
                    <a:pt x="7" y="346"/>
                  </a:lnTo>
                  <a:lnTo>
                    <a:pt x="5" y="343"/>
                  </a:lnTo>
                  <a:lnTo>
                    <a:pt x="4" y="340"/>
                  </a:lnTo>
                  <a:lnTo>
                    <a:pt x="3" y="337"/>
                  </a:lnTo>
                  <a:lnTo>
                    <a:pt x="3" y="334"/>
                  </a:lnTo>
                  <a:lnTo>
                    <a:pt x="2" y="329"/>
                  </a:lnTo>
                  <a:lnTo>
                    <a:pt x="2" y="325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2" y="289"/>
                  </a:lnTo>
                  <a:lnTo>
                    <a:pt x="3" y="284"/>
                  </a:lnTo>
                  <a:lnTo>
                    <a:pt x="3" y="279"/>
                  </a:lnTo>
                  <a:lnTo>
                    <a:pt x="4" y="275"/>
                  </a:lnTo>
                  <a:lnTo>
                    <a:pt x="5" y="270"/>
                  </a:lnTo>
                  <a:lnTo>
                    <a:pt x="7" y="266"/>
                  </a:lnTo>
                  <a:lnTo>
                    <a:pt x="7" y="264"/>
                  </a:lnTo>
                  <a:lnTo>
                    <a:pt x="8" y="260"/>
                  </a:lnTo>
                  <a:lnTo>
                    <a:pt x="8" y="258"/>
                  </a:lnTo>
                  <a:lnTo>
                    <a:pt x="9" y="254"/>
                  </a:lnTo>
                  <a:lnTo>
                    <a:pt x="9" y="251"/>
                  </a:lnTo>
                  <a:lnTo>
                    <a:pt x="10" y="248"/>
                  </a:lnTo>
                  <a:lnTo>
                    <a:pt x="10" y="243"/>
                  </a:lnTo>
                  <a:lnTo>
                    <a:pt x="10" y="238"/>
                  </a:lnTo>
                  <a:lnTo>
                    <a:pt x="10" y="233"/>
                  </a:lnTo>
                  <a:lnTo>
                    <a:pt x="12" y="227"/>
                  </a:lnTo>
                  <a:lnTo>
                    <a:pt x="10" y="222"/>
                  </a:lnTo>
                  <a:lnTo>
                    <a:pt x="10" y="216"/>
                  </a:lnTo>
                  <a:lnTo>
                    <a:pt x="10" y="209"/>
                  </a:lnTo>
                  <a:lnTo>
                    <a:pt x="10" y="211"/>
                  </a:lnTo>
                  <a:lnTo>
                    <a:pt x="12" y="214"/>
                  </a:lnTo>
                  <a:lnTo>
                    <a:pt x="12" y="216"/>
                  </a:lnTo>
                  <a:lnTo>
                    <a:pt x="14" y="220"/>
                  </a:lnTo>
                  <a:lnTo>
                    <a:pt x="14" y="224"/>
                  </a:lnTo>
                  <a:lnTo>
                    <a:pt x="15" y="227"/>
                  </a:lnTo>
                  <a:lnTo>
                    <a:pt x="15" y="231"/>
                  </a:lnTo>
                  <a:lnTo>
                    <a:pt x="15" y="236"/>
                  </a:lnTo>
                  <a:lnTo>
                    <a:pt x="15" y="241"/>
                  </a:lnTo>
                  <a:lnTo>
                    <a:pt x="15" y="248"/>
                  </a:lnTo>
                  <a:lnTo>
                    <a:pt x="15" y="253"/>
                  </a:lnTo>
                  <a:lnTo>
                    <a:pt x="15" y="259"/>
                  </a:lnTo>
                  <a:lnTo>
                    <a:pt x="13" y="264"/>
                  </a:lnTo>
                  <a:lnTo>
                    <a:pt x="12" y="269"/>
                  </a:lnTo>
                  <a:lnTo>
                    <a:pt x="12" y="274"/>
                  </a:lnTo>
                  <a:lnTo>
                    <a:pt x="12" y="280"/>
                  </a:lnTo>
                  <a:lnTo>
                    <a:pt x="10" y="284"/>
                  </a:lnTo>
                  <a:lnTo>
                    <a:pt x="9" y="289"/>
                  </a:lnTo>
                  <a:lnTo>
                    <a:pt x="9" y="293"/>
                  </a:lnTo>
                  <a:lnTo>
                    <a:pt x="9" y="298"/>
                  </a:lnTo>
                  <a:lnTo>
                    <a:pt x="9" y="300"/>
                  </a:lnTo>
                  <a:lnTo>
                    <a:pt x="9" y="304"/>
                  </a:lnTo>
                  <a:lnTo>
                    <a:pt x="9" y="307"/>
                  </a:lnTo>
                  <a:lnTo>
                    <a:pt x="9" y="309"/>
                  </a:lnTo>
                  <a:lnTo>
                    <a:pt x="9" y="314"/>
                  </a:lnTo>
                  <a:lnTo>
                    <a:pt x="9" y="319"/>
                  </a:lnTo>
                  <a:lnTo>
                    <a:pt x="10" y="317"/>
                  </a:lnTo>
                  <a:lnTo>
                    <a:pt x="14" y="310"/>
                  </a:lnTo>
                  <a:lnTo>
                    <a:pt x="18" y="305"/>
                  </a:lnTo>
                  <a:lnTo>
                    <a:pt x="23" y="302"/>
                  </a:lnTo>
                  <a:lnTo>
                    <a:pt x="23" y="300"/>
                  </a:lnTo>
                  <a:lnTo>
                    <a:pt x="23" y="298"/>
                  </a:lnTo>
                  <a:lnTo>
                    <a:pt x="23" y="294"/>
                  </a:lnTo>
                  <a:lnTo>
                    <a:pt x="24" y="290"/>
                  </a:lnTo>
                  <a:lnTo>
                    <a:pt x="24" y="284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5" y="271"/>
                  </a:lnTo>
                  <a:lnTo>
                    <a:pt x="25" y="268"/>
                  </a:lnTo>
                  <a:lnTo>
                    <a:pt x="25" y="264"/>
                  </a:lnTo>
                  <a:lnTo>
                    <a:pt x="25" y="260"/>
                  </a:lnTo>
                  <a:lnTo>
                    <a:pt x="25" y="256"/>
                  </a:lnTo>
                  <a:lnTo>
                    <a:pt x="25" y="253"/>
                  </a:lnTo>
                  <a:lnTo>
                    <a:pt x="25" y="249"/>
                  </a:lnTo>
                  <a:lnTo>
                    <a:pt x="24" y="245"/>
                  </a:lnTo>
                  <a:lnTo>
                    <a:pt x="24" y="241"/>
                  </a:lnTo>
                  <a:lnTo>
                    <a:pt x="24" y="238"/>
                  </a:lnTo>
                  <a:lnTo>
                    <a:pt x="24" y="234"/>
                  </a:lnTo>
                  <a:lnTo>
                    <a:pt x="23" y="230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0" y="220"/>
                  </a:lnTo>
                  <a:lnTo>
                    <a:pt x="18" y="214"/>
                  </a:lnTo>
                  <a:lnTo>
                    <a:pt x="15" y="209"/>
                  </a:lnTo>
                  <a:lnTo>
                    <a:pt x="17" y="210"/>
                  </a:lnTo>
                  <a:lnTo>
                    <a:pt x="19" y="214"/>
                  </a:lnTo>
                  <a:lnTo>
                    <a:pt x="20" y="215"/>
                  </a:lnTo>
                  <a:lnTo>
                    <a:pt x="22" y="219"/>
                  </a:lnTo>
                  <a:lnTo>
                    <a:pt x="24" y="222"/>
                  </a:lnTo>
                  <a:lnTo>
                    <a:pt x="25" y="227"/>
                  </a:lnTo>
                  <a:lnTo>
                    <a:pt x="27" y="231"/>
                  </a:lnTo>
                  <a:lnTo>
                    <a:pt x="29" y="236"/>
                  </a:lnTo>
                  <a:lnTo>
                    <a:pt x="30" y="241"/>
                  </a:lnTo>
                  <a:lnTo>
                    <a:pt x="32" y="246"/>
                  </a:lnTo>
                  <a:lnTo>
                    <a:pt x="33" y="253"/>
                  </a:lnTo>
                  <a:lnTo>
                    <a:pt x="33" y="258"/>
                  </a:lnTo>
                  <a:lnTo>
                    <a:pt x="33" y="264"/>
                  </a:lnTo>
                  <a:lnTo>
                    <a:pt x="33" y="271"/>
                  </a:lnTo>
                  <a:lnTo>
                    <a:pt x="32" y="271"/>
                  </a:lnTo>
                  <a:lnTo>
                    <a:pt x="32" y="274"/>
                  </a:lnTo>
                  <a:lnTo>
                    <a:pt x="32" y="278"/>
                  </a:lnTo>
                  <a:lnTo>
                    <a:pt x="32" y="281"/>
                  </a:lnTo>
                  <a:lnTo>
                    <a:pt x="32" y="285"/>
                  </a:lnTo>
                  <a:lnTo>
                    <a:pt x="32" y="289"/>
                  </a:lnTo>
                  <a:lnTo>
                    <a:pt x="32" y="292"/>
                  </a:lnTo>
                  <a:lnTo>
                    <a:pt x="32" y="294"/>
                  </a:lnTo>
                  <a:lnTo>
                    <a:pt x="33" y="293"/>
                  </a:lnTo>
                  <a:lnTo>
                    <a:pt x="37" y="292"/>
                  </a:lnTo>
                  <a:lnTo>
                    <a:pt x="39" y="289"/>
                  </a:lnTo>
                  <a:lnTo>
                    <a:pt x="42" y="288"/>
                  </a:lnTo>
                  <a:lnTo>
                    <a:pt x="46" y="286"/>
                  </a:lnTo>
                  <a:lnTo>
                    <a:pt x="51" y="285"/>
                  </a:lnTo>
                  <a:lnTo>
                    <a:pt x="54" y="283"/>
                  </a:lnTo>
                  <a:lnTo>
                    <a:pt x="59" y="281"/>
                  </a:lnTo>
                  <a:lnTo>
                    <a:pt x="63" y="279"/>
                  </a:lnTo>
                  <a:lnTo>
                    <a:pt x="68" y="278"/>
                  </a:lnTo>
                  <a:lnTo>
                    <a:pt x="72" y="276"/>
                  </a:lnTo>
                  <a:lnTo>
                    <a:pt x="77" y="276"/>
                  </a:lnTo>
                  <a:lnTo>
                    <a:pt x="82" y="275"/>
                  </a:lnTo>
                  <a:lnTo>
                    <a:pt x="87" y="276"/>
                  </a:lnTo>
                  <a:lnTo>
                    <a:pt x="87" y="274"/>
                  </a:lnTo>
                  <a:lnTo>
                    <a:pt x="87" y="271"/>
                  </a:lnTo>
                  <a:lnTo>
                    <a:pt x="87" y="266"/>
                  </a:lnTo>
                  <a:lnTo>
                    <a:pt x="87" y="260"/>
                  </a:lnTo>
                  <a:lnTo>
                    <a:pt x="86" y="256"/>
                  </a:lnTo>
                  <a:lnTo>
                    <a:pt x="86" y="253"/>
                  </a:lnTo>
                  <a:lnTo>
                    <a:pt x="84" y="249"/>
                  </a:lnTo>
                  <a:lnTo>
                    <a:pt x="84" y="245"/>
                  </a:lnTo>
                  <a:lnTo>
                    <a:pt x="83" y="241"/>
                  </a:lnTo>
                  <a:lnTo>
                    <a:pt x="82" y="238"/>
                  </a:lnTo>
                  <a:lnTo>
                    <a:pt x="81" y="234"/>
                  </a:lnTo>
                  <a:lnTo>
                    <a:pt x="79" y="230"/>
                  </a:lnTo>
                  <a:lnTo>
                    <a:pt x="77" y="225"/>
                  </a:lnTo>
                  <a:lnTo>
                    <a:pt x="76" y="221"/>
                  </a:lnTo>
                  <a:lnTo>
                    <a:pt x="73" y="216"/>
                  </a:lnTo>
                  <a:lnTo>
                    <a:pt x="72" y="212"/>
                  </a:lnTo>
                  <a:lnTo>
                    <a:pt x="69" y="207"/>
                  </a:lnTo>
                  <a:lnTo>
                    <a:pt x="68" y="204"/>
                  </a:lnTo>
                  <a:lnTo>
                    <a:pt x="66" y="200"/>
                  </a:lnTo>
                  <a:lnTo>
                    <a:pt x="64" y="196"/>
                  </a:lnTo>
                  <a:lnTo>
                    <a:pt x="63" y="192"/>
                  </a:lnTo>
                  <a:lnTo>
                    <a:pt x="61" y="189"/>
                  </a:lnTo>
                  <a:lnTo>
                    <a:pt x="59" y="185"/>
                  </a:lnTo>
                  <a:lnTo>
                    <a:pt x="59" y="184"/>
                  </a:lnTo>
                  <a:lnTo>
                    <a:pt x="58" y="180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6"/>
                  </a:lnTo>
                  <a:lnTo>
                    <a:pt x="59" y="172"/>
                  </a:lnTo>
                  <a:lnTo>
                    <a:pt x="61" y="167"/>
                  </a:lnTo>
                  <a:lnTo>
                    <a:pt x="62" y="161"/>
                  </a:lnTo>
                  <a:lnTo>
                    <a:pt x="63" y="156"/>
                  </a:lnTo>
                  <a:lnTo>
                    <a:pt x="64" y="152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7" y="141"/>
                  </a:lnTo>
                  <a:lnTo>
                    <a:pt x="68" y="136"/>
                  </a:lnTo>
                  <a:lnTo>
                    <a:pt x="68" y="131"/>
                  </a:lnTo>
                  <a:lnTo>
                    <a:pt x="69" y="127"/>
                  </a:lnTo>
                  <a:lnTo>
                    <a:pt x="71" y="122"/>
                  </a:lnTo>
                  <a:lnTo>
                    <a:pt x="71" y="117"/>
                  </a:lnTo>
                  <a:lnTo>
                    <a:pt x="72" y="113"/>
                  </a:lnTo>
                  <a:lnTo>
                    <a:pt x="72" y="108"/>
                  </a:lnTo>
                  <a:lnTo>
                    <a:pt x="73" y="104"/>
                  </a:lnTo>
                  <a:lnTo>
                    <a:pt x="73" y="99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3" y="87"/>
                  </a:lnTo>
                  <a:lnTo>
                    <a:pt x="72" y="82"/>
                  </a:lnTo>
                  <a:lnTo>
                    <a:pt x="72" y="77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1" y="64"/>
                  </a:lnTo>
                  <a:lnTo>
                    <a:pt x="69" y="60"/>
                  </a:lnTo>
                  <a:lnTo>
                    <a:pt x="68" y="57"/>
                  </a:lnTo>
                  <a:lnTo>
                    <a:pt x="68" y="54"/>
                  </a:lnTo>
                  <a:lnTo>
                    <a:pt x="66" y="48"/>
                  </a:lnTo>
                  <a:lnTo>
                    <a:pt x="64" y="43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4" y="28"/>
                  </a:lnTo>
                  <a:lnTo>
                    <a:pt x="41" y="27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3" y="22"/>
                  </a:lnTo>
                  <a:lnTo>
                    <a:pt x="47" y="18"/>
                  </a:lnTo>
                  <a:lnTo>
                    <a:pt x="49" y="17"/>
                  </a:lnTo>
                  <a:lnTo>
                    <a:pt x="48" y="18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4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7" y="20"/>
                  </a:lnTo>
                  <a:lnTo>
                    <a:pt x="58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51" y="9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2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2" name="Freeform 104">
              <a:extLst>
                <a:ext uri="{FF2B5EF4-FFF2-40B4-BE49-F238E27FC236}">
                  <a16:creationId xmlns:a16="http://schemas.microsoft.com/office/drawing/2014/main" id="{3273251A-298C-AB43-6F15-F97603E39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676"/>
              <a:ext cx="193" cy="214"/>
            </a:xfrm>
            <a:custGeom>
              <a:avLst/>
              <a:gdLst>
                <a:gd name="T0" fmla="*/ 107 w 193"/>
                <a:gd name="T1" fmla="*/ 5 h 214"/>
                <a:gd name="T2" fmla="*/ 99 w 193"/>
                <a:gd name="T3" fmla="*/ 18 h 214"/>
                <a:gd name="T4" fmla="*/ 92 w 193"/>
                <a:gd name="T5" fmla="*/ 39 h 214"/>
                <a:gd name="T6" fmla="*/ 90 w 193"/>
                <a:gd name="T7" fmla="*/ 55 h 214"/>
                <a:gd name="T8" fmla="*/ 88 w 193"/>
                <a:gd name="T9" fmla="*/ 70 h 214"/>
                <a:gd name="T10" fmla="*/ 84 w 193"/>
                <a:gd name="T11" fmla="*/ 86 h 214"/>
                <a:gd name="T12" fmla="*/ 80 w 193"/>
                <a:gd name="T13" fmla="*/ 104 h 214"/>
                <a:gd name="T14" fmla="*/ 75 w 193"/>
                <a:gd name="T15" fmla="*/ 121 h 214"/>
                <a:gd name="T16" fmla="*/ 70 w 193"/>
                <a:gd name="T17" fmla="*/ 137 h 214"/>
                <a:gd name="T18" fmla="*/ 66 w 193"/>
                <a:gd name="T19" fmla="*/ 149 h 214"/>
                <a:gd name="T20" fmla="*/ 61 w 193"/>
                <a:gd name="T21" fmla="*/ 163 h 214"/>
                <a:gd name="T22" fmla="*/ 56 w 193"/>
                <a:gd name="T23" fmla="*/ 189 h 214"/>
                <a:gd name="T24" fmla="*/ 40 w 193"/>
                <a:gd name="T25" fmla="*/ 198 h 214"/>
                <a:gd name="T26" fmla="*/ 18 w 193"/>
                <a:gd name="T27" fmla="*/ 207 h 214"/>
                <a:gd name="T28" fmla="*/ 5 w 193"/>
                <a:gd name="T29" fmla="*/ 204 h 214"/>
                <a:gd name="T30" fmla="*/ 2 w 193"/>
                <a:gd name="T31" fmla="*/ 199 h 214"/>
                <a:gd name="T32" fmla="*/ 4 w 193"/>
                <a:gd name="T33" fmla="*/ 213 h 214"/>
                <a:gd name="T34" fmla="*/ 20 w 193"/>
                <a:gd name="T35" fmla="*/ 214 h 214"/>
                <a:gd name="T36" fmla="*/ 33 w 193"/>
                <a:gd name="T37" fmla="*/ 211 h 214"/>
                <a:gd name="T38" fmla="*/ 51 w 193"/>
                <a:gd name="T39" fmla="*/ 202 h 214"/>
                <a:gd name="T40" fmla="*/ 69 w 193"/>
                <a:gd name="T41" fmla="*/ 193 h 214"/>
                <a:gd name="T42" fmla="*/ 69 w 193"/>
                <a:gd name="T43" fmla="*/ 180 h 214"/>
                <a:gd name="T44" fmla="*/ 72 w 193"/>
                <a:gd name="T45" fmla="*/ 167 h 214"/>
                <a:gd name="T46" fmla="*/ 75 w 193"/>
                <a:gd name="T47" fmla="*/ 152 h 214"/>
                <a:gd name="T48" fmla="*/ 80 w 193"/>
                <a:gd name="T49" fmla="*/ 137 h 214"/>
                <a:gd name="T50" fmla="*/ 88 w 193"/>
                <a:gd name="T51" fmla="*/ 119 h 214"/>
                <a:gd name="T52" fmla="*/ 92 w 193"/>
                <a:gd name="T53" fmla="*/ 96 h 214"/>
                <a:gd name="T54" fmla="*/ 95 w 193"/>
                <a:gd name="T55" fmla="*/ 79 h 214"/>
                <a:gd name="T56" fmla="*/ 97 w 193"/>
                <a:gd name="T57" fmla="*/ 65 h 214"/>
                <a:gd name="T58" fmla="*/ 98 w 193"/>
                <a:gd name="T59" fmla="*/ 49 h 214"/>
                <a:gd name="T60" fmla="*/ 102 w 193"/>
                <a:gd name="T61" fmla="*/ 30 h 214"/>
                <a:gd name="T62" fmla="*/ 107 w 193"/>
                <a:gd name="T63" fmla="*/ 18 h 214"/>
                <a:gd name="T64" fmla="*/ 112 w 193"/>
                <a:gd name="T65" fmla="*/ 17 h 214"/>
                <a:gd name="T66" fmla="*/ 118 w 193"/>
                <a:gd name="T67" fmla="*/ 30 h 214"/>
                <a:gd name="T68" fmla="*/ 124 w 193"/>
                <a:gd name="T69" fmla="*/ 44 h 214"/>
                <a:gd name="T70" fmla="*/ 128 w 193"/>
                <a:gd name="T71" fmla="*/ 59 h 214"/>
                <a:gd name="T72" fmla="*/ 124 w 193"/>
                <a:gd name="T73" fmla="*/ 72 h 214"/>
                <a:gd name="T74" fmla="*/ 118 w 193"/>
                <a:gd name="T75" fmla="*/ 90 h 214"/>
                <a:gd name="T76" fmla="*/ 112 w 193"/>
                <a:gd name="T77" fmla="*/ 109 h 214"/>
                <a:gd name="T78" fmla="*/ 112 w 193"/>
                <a:gd name="T79" fmla="*/ 128 h 214"/>
                <a:gd name="T80" fmla="*/ 124 w 193"/>
                <a:gd name="T81" fmla="*/ 142 h 214"/>
                <a:gd name="T82" fmla="*/ 139 w 193"/>
                <a:gd name="T83" fmla="*/ 150 h 214"/>
                <a:gd name="T84" fmla="*/ 159 w 193"/>
                <a:gd name="T85" fmla="*/ 158 h 214"/>
                <a:gd name="T86" fmla="*/ 176 w 193"/>
                <a:gd name="T87" fmla="*/ 162 h 214"/>
                <a:gd name="T88" fmla="*/ 192 w 193"/>
                <a:gd name="T89" fmla="*/ 155 h 214"/>
                <a:gd name="T90" fmla="*/ 191 w 193"/>
                <a:gd name="T91" fmla="*/ 147 h 214"/>
                <a:gd name="T92" fmla="*/ 181 w 193"/>
                <a:gd name="T93" fmla="*/ 154 h 214"/>
                <a:gd name="T94" fmla="*/ 163 w 193"/>
                <a:gd name="T95" fmla="*/ 152 h 214"/>
                <a:gd name="T96" fmla="*/ 144 w 193"/>
                <a:gd name="T97" fmla="*/ 143 h 214"/>
                <a:gd name="T98" fmla="*/ 133 w 193"/>
                <a:gd name="T99" fmla="*/ 134 h 214"/>
                <a:gd name="T100" fmla="*/ 123 w 193"/>
                <a:gd name="T101" fmla="*/ 124 h 214"/>
                <a:gd name="T102" fmla="*/ 124 w 193"/>
                <a:gd name="T103" fmla="*/ 115 h 214"/>
                <a:gd name="T104" fmla="*/ 128 w 193"/>
                <a:gd name="T105" fmla="*/ 96 h 214"/>
                <a:gd name="T106" fmla="*/ 133 w 193"/>
                <a:gd name="T107" fmla="*/ 76 h 214"/>
                <a:gd name="T108" fmla="*/ 141 w 193"/>
                <a:gd name="T109" fmla="*/ 62 h 214"/>
                <a:gd name="T110" fmla="*/ 136 w 193"/>
                <a:gd name="T111" fmla="*/ 47 h 214"/>
                <a:gd name="T112" fmla="*/ 128 w 193"/>
                <a:gd name="T113" fmla="*/ 29 h 214"/>
                <a:gd name="T114" fmla="*/ 119 w 193"/>
                <a:gd name="T115" fmla="*/ 10 h 214"/>
                <a:gd name="T116" fmla="*/ 113 w 193"/>
                <a:gd name="T117" fmla="*/ 0 h 2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"/>
                <a:gd name="T178" fmla="*/ 0 h 214"/>
                <a:gd name="T179" fmla="*/ 193 w 193"/>
                <a:gd name="T180" fmla="*/ 214 h 2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" h="214">
                  <a:moveTo>
                    <a:pt x="113" y="0"/>
                  </a:moveTo>
                  <a:lnTo>
                    <a:pt x="112" y="0"/>
                  </a:lnTo>
                  <a:lnTo>
                    <a:pt x="109" y="3"/>
                  </a:lnTo>
                  <a:lnTo>
                    <a:pt x="107" y="5"/>
                  </a:lnTo>
                  <a:lnTo>
                    <a:pt x="105" y="7"/>
                  </a:lnTo>
                  <a:lnTo>
                    <a:pt x="103" y="11"/>
                  </a:lnTo>
                  <a:lnTo>
                    <a:pt x="102" y="15"/>
                  </a:lnTo>
                  <a:lnTo>
                    <a:pt x="99" y="18"/>
                  </a:lnTo>
                  <a:lnTo>
                    <a:pt x="98" y="22"/>
                  </a:lnTo>
                  <a:lnTo>
                    <a:pt x="95" y="27"/>
                  </a:lnTo>
                  <a:lnTo>
                    <a:pt x="94" y="32"/>
                  </a:lnTo>
                  <a:lnTo>
                    <a:pt x="92" y="39"/>
                  </a:lnTo>
                  <a:lnTo>
                    <a:pt x="92" y="45"/>
                  </a:lnTo>
                  <a:lnTo>
                    <a:pt x="90" y="47"/>
                  </a:lnTo>
                  <a:lnTo>
                    <a:pt x="90" y="51"/>
                  </a:lnTo>
                  <a:lnTo>
                    <a:pt x="90" y="55"/>
                  </a:lnTo>
                  <a:lnTo>
                    <a:pt x="90" y="59"/>
                  </a:lnTo>
                  <a:lnTo>
                    <a:pt x="89" y="62"/>
                  </a:lnTo>
                  <a:lnTo>
                    <a:pt x="89" y="66"/>
                  </a:lnTo>
                  <a:lnTo>
                    <a:pt x="88" y="70"/>
                  </a:lnTo>
                  <a:lnTo>
                    <a:pt x="88" y="75"/>
                  </a:lnTo>
                  <a:lnTo>
                    <a:pt x="87" y="79"/>
                  </a:lnTo>
                  <a:lnTo>
                    <a:pt x="85" y="83"/>
                  </a:lnTo>
                  <a:lnTo>
                    <a:pt x="84" y="86"/>
                  </a:lnTo>
                  <a:lnTo>
                    <a:pt x="84" y="91"/>
                  </a:lnTo>
                  <a:lnTo>
                    <a:pt x="83" y="95"/>
                  </a:lnTo>
                  <a:lnTo>
                    <a:pt x="82" y="100"/>
                  </a:lnTo>
                  <a:lnTo>
                    <a:pt x="80" y="104"/>
                  </a:lnTo>
                  <a:lnTo>
                    <a:pt x="79" y="109"/>
                  </a:lnTo>
                  <a:lnTo>
                    <a:pt x="78" y="113"/>
                  </a:lnTo>
                  <a:lnTo>
                    <a:pt x="77" y="118"/>
                  </a:lnTo>
                  <a:lnTo>
                    <a:pt x="75" y="121"/>
                  </a:lnTo>
                  <a:lnTo>
                    <a:pt x="74" y="126"/>
                  </a:lnTo>
                  <a:lnTo>
                    <a:pt x="73" y="129"/>
                  </a:lnTo>
                  <a:lnTo>
                    <a:pt x="72" y="133"/>
                  </a:lnTo>
                  <a:lnTo>
                    <a:pt x="70" y="137"/>
                  </a:lnTo>
                  <a:lnTo>
                    <a:pt x="69" y="140"/>
                  </a:lnTo>
                  <a:lnTo>
                    <a:pt x="68" y="143"/>
                  </a:lnTo>
                  <a:lnTo>
                    <a:pt x="68" y="147"/>
                  </a:lnTo>
                  <a:lnTo>
                    <a:pt x="66" y="149"/>
                  </a:lnTo>
                  <a:lnTo>
                    <a:pt x="65" y="153"/>
                  </a:lnTo>
                  <a:lnTo>
                    <a:pt x="64" y="157"/>
                  </a:lnTo>
                  <a:lnTo>
                    <a:pt x="63" y="160"/>
                  </a:lnTo>
                  <a:lnTo>
                    <a:pt x="61" y="163"/>
                  </a:lnTo>
                  <a:lnTo>
                    <a:pt x="61" y="164"/>
                  </a:lnTo>
                  <a:lnTo>
                    <a:pt x="60" y="188"/>
                  </a:lnTo>
                  <a:lnTo>
                    <a:pt x="59" y="188"/>
                  </a:lnTo>
                  <a:lnTo>
                    <a:pt x="56" y="189"/>
                  </a:lnTo>
                  <a:lnTo>
                    <a:pt x="53" y="190"/>
                  </a:lnTo>
                  <a:lnTo>
                    <a:pt x="50" y="193"/>
                  </a:lnTo>
                  <a:lnTo>
                    <a:pt x="45" y="196"/>
                  </a:lnTo>
                  <a:lnTo>
                    <a:pt x="40" y="198"/>
                  </a:lnTo>
                  <a:lnTo>
                    <a:pt x="34" y="201"/>
                  </a:lnTo>
                  <a:lnTo>
                    <a:pt x="29" y="204"/>
                  </a:lnTo>
                  <a:lnTo>
                    <a:pt x="24" y="206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10" y="208"/>
                  </a:lnTo>
                  <a:lnTo>
                    <a:pt x="6" y="206"/>
                  </a:lnTo>
                  <a:lnTo>
                    <a:pt x="5" y="204"/>
                  </a:lnTo>
                  <a:lnTo>
                    <a:pt x="4" y="201"/>
                  </a:lnTo>
                  <a:lnTo>
                    <a:pt x="5" y="196"/>
                  </a:lnTo>
                  <a:lnTo>
                    <a:pt x="4" y="197"/>
                  </a:lnTo>
                  <a:lnTo>
                    <a:pt x="2" y="199"/>
                  </a:lnTo>
                  <a:lnTo>
                    <a:pt x="1" y="203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9" y="214"/>
                  </a:lnTo>
                  <a:lnTo>
                    <a:pt x="14" y="214"/>
                  </a:lnTo>
                  <a:lnTo>
                    <a:pt x="20" y="214"/>
                  </a:lnTo>
                  <a:lnTo>
                    <a:pt x="21" y="214"/>
                  </a:lnTo>
                  <a:lnTo>
                    <a:pt x="24" y="213"/>
                  </a:lnTo>
                  <a:lnTo>
                    <a:pt x="28" y="212"/>
                  </a:lnTo>
                  <a:lnTo>
                    <a:pt x="33" y="211"/>
                  </a:lnTo>
                  <a:lnTo>
                    <a:pt x="39" y="208"/>
                  </a:lnTo>
                  <a:lnTo>
                    <a:pt x="45" y="206"/>
                  </a:lnTo>
                  <a:lnTo>
                    <a:pt x="48" y="203"/>
                  </a:lnTo>
                  <a:lnTo>
                    <a:pt x="51" y="202"/>
                  </a:lnTo>
                  <a:lnTo>
                    <a:pt x="54" y="199"/>
                  </a:lnTo>
                  <a:lnTo>
                    <a:pt x="58" y="198"/>
                  </a:lnTo>
                  <a:lnTo>
                    <a:pt x="69" y="194"/>
                  </a:lnTo>
                  <a:lnTo>
                    <a:pt x="69" y="193"/>
                  </a:lnTo>
                  <a:lnTo>
                    <a:pt x="69" y="189"/>
                  </a:lnTo>
                  <a:lnTo>
                    <a:pt x="69" y="187"/>
                  </a:lnTo>
                  <a:lnTo>
                    <a:pt x="69" y="184"/>
                  </a:lnTo>
                  <a:lnTo>
                    <a:pt x="69" y="180"/>
                  </a:lnTo>
                  <a:lnTo>
                    <a:pt x="70" y="178"/>
                  </a:lnTo>
                  <a:lnTo>
                    <a:pt x="70" y="174"/>
                  </a:lnTo>
                  <a:lnTo>
                    <a:pt x="70" y="170"/>
                  </a:lnTo>
                  <a:lnTo>
                    <a:pt x="72" y="167"/>
                  </a:lnTo>
                  <a:lnTo>
                    <a:pt x="73" y="163"/>
                  </a:lnTo>
                  <a:lnTo>
                    <a:pt x="73" y="159"/>
                  </a:lnTo>
                  <a:lnTo>
                    <a:pt x="74" y="155"/>
                  </a:lnTo>
                  <a:lnTo>
                    <a:pt x="75" y="152"/>
                  </a:lnTo>
                  <a:lnTo>
                    <a:pt x="77" y="149"/>
                  </a:lnTo>
                  <a:lnTo>
                    <a:pt x="78" y="145"/>
                  </a:lnTo>
                  <a:lnTo>
                    <a:pt x="79" y="142"/>
                  </a:lnTo>
                  <a:lnTo>
                    <a:pt x="80" y="137"/>
                  </a:lnTo>
                  <a:lnTo>
                    <a:pt x="83" y="134"/>
                  </a:lnTo>
                  <a:lnTo>
                    <a:pt x="84" y="129"/>
                  </a:lnTo>
                  <a:lnTo>
                    <a:pt x="85" y="124"/>
                  </a:lnTo>
                  <a:lnTo>
                    <a:pt x="88" y="119"/>
                  </a:lnTo>
                  <a:lnTo>
                    <a:pt x="89" y="115"/>
                  </a:lnTo>
                  <a:lnTo>
                    <a:pt x="90" y="109"/>
                  </a:lnTo>
                  <a:lnTo>
                    <a:pt x="92" y="103"/>
                  </a:lnTo>
                  <a:lnTo>
                    <a:pt x="92" y="96"/>
                  </a:lnTo>
                  <a:lnTo>
                    <a:pt x="94" y="90"/>
                  </a:lnTo>
                  <a:lnTo>
                    <a:pt x="94" y="86"/>
                  </a:lnTo>
                  <a:lnTo>
                    <a:pt x="95" y="83"/>
                  </a:lnTo>
                  <a:lnTo>
                    <a:pt x="95" y="79"/>
                  </a:lnTo>
                  <a:lnTo>
                    <a:pt x="95" y="76"/>
                  </a:lnTo>
                  <a:lnTo>
                    <a:pt x="95" y="72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8" y="61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9"/>
                  </a:lnTo>
                  <a:lnTo>
                    <a:pt x="99" y="46"/>
                  </a:lnTo>
                  <a:lnTo>
                    <a:pt x="99" y="40"/>
                  </a:lnTo>
                  <a:lnTo>
                    <a:pt x="100" y="35"/>
                  </a:lnTo>
                  <a:lnTo>
                    <a:pt x="102" y="30"/>
                  </a:lnTo>
                  <a:lnTo>
                    <a:pt x="103" y="27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7" y="18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7"/>
                  </a:lnTo>
                  <a:lnTo>
                    <a:pt x="113" y="21"/>
                  </a:lnTo>
                  <a:lnTo>
                    <a:pt x="114" y="22"/>
                  </a:lnTo>
                  <a:lnTo>
                    <a:pt x="117" y="26"/>
                  </a:lnTo>
                  <a:lnTo>
                    <a:pt x="118" y="30"/>
                  </a:lnTo>
                  <a:lnTo>
                    <a:pt x="121" y="32"/>
                  </a:lnTo>
                  <a:lnTo>
                    <a:pt x="122" y="36"/>
                  </a:lnTo>
                  <a:lnTo>
                    <a:pt x="123" y="40"/>
                  </a:lnTo>
                  <a:lnTo>
                    <a:pt x="124" y="44"/>
                  </a:lnTo>
                  <a:lnTo>
                    <a:pt x="127" y="47"/>
                  </a:lnTo>
                  <a:lnTo>
                    <a:pt x="127" y="51"/>
                  </a:lnTo>
                  <a:lnTo>
                    <a:pt x="128" y="55"/>
                  </a:lnTo>
                  <a:lnTo>
                    <a:pt x="128" y="59"/>
                  </a:lnTo>
                  <a:lnTo>
                    <a:pt x="129" y="62"/>
                  </a:lnTo>
                  <a:lnTo>
                    <a:pt x="128" y="64"/>
                  </a:lnTo>
                  <a:lnTo>
                    <a:pt x="126" y="69"/>
                  </a:lnTo>
                  <a:lnTo>
                    <a:pt x="124" y="72"/>
                  </a:lnTo>
                  <a:lnTo>
                    <a:pt x="123" y="76"/>
                  </a:lnTo>
                  <a:lnTo>
                    <a:pt x="121" y="80"/>
                  </a:lnTo>
                  <a:lnTo>
                    <a:pt x="119" y="85"/>
                  </a:lnTo>
                  <a:lnTo>
                    <a:pt x="118" y="90"/>
                  </a:lnTo>
                  <a:lnTo>
                    <a:pt x="115" y="95"/>
                  </a:lnTo>
                  <a:lnTo>
                    <a:pt x="114" y="100"/>
                  </a:lnTo>
                  <a:lnTo>
                    <a:pt x="113" y="105"/>
                  </a:lnTo>
                  <a:lnTo>
                    <a:pt x="112" y="109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10" y="123"/>
                  </a:lnTo>
                  <a:lnTo>
                    <a:pt x="112" y="128"/>
                  </a:lnTo>
                  <a:lnTo>
                    <a:pt x="115" y="134"/>
                  </a:lnTo>
                  <a:lnTo>
                    <a:pt x="117" y="137"/>
                  </a:lnTo>
                  <a:lnTo>
                    <a:pt x="121" y="139"/>
                  </a:lnTo>
                  <a:lnTo>
                    <a:pt x="124" y="142"/>
                  </a:lnTo>
                  <a:lnTo>
                    <a:pt x="128" y="144"/>
                  </a:lnTo>
                  <a:lnTo>
                    <a:pt x="132" y="147"/>
                  </a:lnTo>
                  <a:lnTo>
                    <a:pt x="136" y="148"/>
                  </a:lnTo>
                  <a:lnTo>
                    <a:pt x="139" y="150"/>
                  </a:lnTo>
                  <a:lnTo>
                    <a:pt x="144" y="153"/>
                  </a:lnTo>
                  <a:lnTo>
                    <a:pt x="149" y="154"/>
                  </a:lnTo>
                  <a:lnTo>
                    <a:pt x="154" y="157"/>
                  </a:lnTo>
                  <a:lnTo>
                    <a:pt x="159" y="158"/>
                  </a:lnTo>
                  <a:lnTo>
                    <a:pt x="164" y="160"/>
                  </a:lnTo>
                  <a:lnTo>
                    <a:pt x="168" y="162"/>
                  </a:lnTo>
                  <a:lnTo>
                    <a:pt x="172" y="162"/>
                  </a:lnTo>
                  <a:lnTo>
                    <a:pt x="176" y="162"/>
                  </a:lnTo>
                  <a:lnTo>
                    <a:pt x="180" y="163"/>
                  </a:lnTo>
                  <a:lnTo>
                    <a:pt x="186" y="162"/>
                  </a:lnTo>
                  <a:lnTo>
                    <a:pt x="190" y="159"/>
                  </a:lnTo>
                  <a:lnTo>
                    <a:pt x="192" y="155"/>
                  </a:lnTo>
                  <a:lnTo>
                    <a:pt x="193" y="153"/>
                  </a:lnTo>
                  <a:lnTo>
                    <a:pt x="193" y="149"/>
                  </a:lnTo>
                  <a:lnTo>
                    <a:pt x="191" y="147"/>
                  </a:lnTo>
                  <a:lnTo>
                    <a:pt x="190" y="148"/>
                  </a:lnTo>
                  <a:lnTo>
                    <a:pt x="187" y="150"/>
                  </a:lnTo>
                  <a:lnTo>
                    <a:pt x="186" y="153"/>
                  </a:lnTo>
                  <a:lnTo>
                    <a:pt x="181" y="154"/>
                  </a:lnTo>
                  <a:lnTo>
                    <a:pt x="176" y="154"/>
                  </a:lnTo>
                  <a:lnTo>
                    <a:pt x="172" y="153"/>
                  </a:lnTo>
                  <a:lnTo>
                    <a:pt x="168" y="153"/>
                  </a:lnTo>
                  <a:lnTo>
                    <a:pt x="163" y="152"/>
                  </a:lnTo>
                  <a:lnTo>
                    <a:pt x="159" y="150"/>
                  </a:lnTo>
                  <a:lnTo>
                    <a:pt x="153" y="148"/>
                  </a:lnTo>
                  <a:lnTo>
                    <a:pt x="149" y="145"/>
                  </a:lnTo>
                  <a:lnTo>
                    <a:pt x="144" y="143"/>
                  </a:lnTo>
                  <a:lnTo>
                    <a:pt x="142" y="140"/>
                  </a:lnTo>
                  <a:lnTo>
                    <a:pt x="138" y="138"/>
                  </a:lnTo>
                  <a:lnTo>
                    <a:pt x="136" y="135"/>
                  </a:lnTo>
                  <a:lnTo>
                    <a:pt x="133" y="134"/>
                  </a:lnTo>
                  <a:lnTo>
                    <a:pt x="131" y="131"/>
                  </a:lnTo>
                  <a:lnTo>
                    <a:pt x="127" y="129"/>
                  </a:lnTo>
                  <a:lnTo>
                    <a:pt x="124" y="126"/>
                  </a:lnTo>
                  <a:lnTo>
                    <a:pt x="123" y="124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3" y="119"/>
                  </a:lnTo>
                  <a:lnTo>
                    <a:pt x="124" y="115"/>
                  </a:lnTo>
                  <a:lnTo>
                    <a:pt x="124" y="111"/>
                  </a:lnTo>
                  <a:lnTo>
                    <a:pt x="126" y="106"/>
                  </a:lnTo>
                  <a:lnTo>
                    <a:pt x="126" y="101"/>
                  </a:lnTo>
                  <a:lnTo>
                    <a:pt x="128" y="96"/>
                  </a:lnTo>
                  <a:lnTo>
                    <a:pt x="128" y="91"/>
                  </a:lnTo>
                  <a:lnTo>
                    <a:pt x="129" y="85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6" y="71"/>
                  </a:lnTo>
                  <a:lnTo>
                    <a:pt x="137" y="67"/>
                  </a:lnTo>
                  <a:lnTo>
                    <a:pt x="139" y="65"/>
                  </a:lnTo>
                  <a:lnTo>
                    <a:pt x="141" y="62"/>
                  </a:lnTo>
                  <a:lnTo>
                    <a:pt x="139" y="60"/>
                  </a:lnTo>
                  <a:lnTo>
                    <a:pt x="138" y="55"/>
                  </a:lnTo>
                  <a:lnTo>
                    <a:pt x="137" y="51"/>
                  </a:lnTo>
                  <a:lnTo>
                    <a:pt x="136" y="47"/>
                  </a:lnTo>
                  <a:lnTo>
                    <a:pt x="134" y="42"/>
                  </a:lnTo>
                  <a:lnTo>
                    <a:pt x="133" y="39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6" y="24"/>
                  </a:lnTo>
                  <a:lnTo>
                    <a:pt x="124" y="18"/>
                  </a:lnTo>
                  <a:lnTo>
                    <a:pt x="122" y="13"/>
                  </a:lnTo>
                  <a:lnTo>
                    <a:pt x="119" y="10"/>
                  </a:lnTo>
                  <a:lnTo>
                    <a:pt x="118" y="6"/>
                  </a:lnTo>
                  <a:lnTo>
                    <a:pt x="115" y="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3" name="Freeform 105">
              <a:extLst>
                <a:ext uri="{FF2B5EF4-FFF2-40B4-BE49-F238E27FC236}">
                  <a16:creationId xmlns:a16="http://schemas.microsoft.com/office/drawing/2014/main" id="{C204C420-956D-17A7-017C-3149AA27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2646"/>
              <a:ext cx="63" cy="169"/>
            </a:xfrm>
            <a:custGeom>
              <a:avLst/>
              <a:gdLst>
                <a:gd name="T0" fmla="*/ 1 w 63"/>
                <a:gd name="T1" fmla="*/ 161 h 169"/>
                <a:gd name="T2" fmla="*/ 10 w 63"/>
                <a:gd name="T3" fmla="*/ 161 h 169"/>
                <a:gd name="T4" fmla="*/ 23 w 63"/>
                <a:gd name="T5" fmla="*/ 160 h 169"/>
                <a:gd name="T6" fmla="*/ 31 w 63"/>
                <a:gd name="T7" fmla="*/ 155 h 169"/>
                <a:gd name="T8" fmla="*/ 36 w 63"/>
                <a:gd name="T9" fmla="*/ 149 h 169"/>
                <a:gd name="T10" fmla="*/ 40 w 63"/>
                <a:gd name="T11" fmla="*/ 141 h 169"/>
                <a:gd name="T12" fmla="*/ 41 w 63"/>
                <a:gd name="T13" fmla="*/ 133 h 169"/>
                <a:gd name="T14" fmla="*/ 45 w 63"/>
                <a:gd name="T15" fmla="*/ 124 h 169"/>
                <a:gd name="T16" fmla="*/ 48 w 63"/>
                <a:gd name="T17" fmla="*/ 116 h 169"/>
                <a:gd name="T18" fmla="*/ 51 w 63"/>
                <a:gd name="T19" fmla="*/ 107 h 169"/>
                <a:gd name="T20" fmla="*/ 54 w 63"/>
                <a:gd name="T21" fmla="*/ 100 h 169"/>
                <a:gd name="T22" fmla="*/ 54 w 63"/>
                <a:gd name="T23" fmla="*/ 99 h 169"/>
                <a:gd name="T24" fmla="*/ 53 w 63"/>
                <a:gd name="T25" fmla="*/ 92 h 169"/>
                <a:gd name="T26" fmla="*/ 50 w 63"/>
                <a:gd name="T27" fmla="*/ 85 h 169"/>
                <a:gd name="T28" fmla="*/ 49 w 63"/>
                <a:gd name="T29" fmla="*/ 77 h 169"/>
                <a:gd name="T30" fmla="*/ 48 w 63"/>
                <a:gd name="T31" fmla="*/ 71 h 169"/>
                <a:gd name="T32" fmla="*/ 45 w 63"/>
                <a:gd name="T33" fmla="*/ 64 h 169"/>
                <a:gd name="T34" fmla="*/ 43 w 63"/>
                <a:gd name="T35" fmla="*/ 56 h 169"/>
                <a:gd name="T36" fmla="*/ 40 w 63"/>
                <a:gd name="T37" fmla="*/ 47 h 169"/>
                <a:gd name="T38" fmla="*/ 38 w 63"/>
                <a:gd name="T39" fmla="*/ 40 h 169"/>
                <a:gd name="T40" fmla="*/ 35 w 63"/>
                <a:gd name="T41" fmla="*/ 31 h 169"/>
                <a:gd name="T42" fmla="*/ 31 w 63"/>
                <a:gd name="T43" fmla="*/ 22 h 169"/>
                <a:gd name="T44" fmla="*/ 28 w 63"/>
                <a:gd name="T45" fmla="*/ 15 h 169"/>
                <a:gd name="T46" fmla="*/ 19 w 63"/>
                <a:gd name="T47" fmla="*/ 0 h 169"/>
                <a:gd name="T48" fmla="*/ 25 w 63"/>
                <a:gd name="T49" fmla="*/ 7 h 169"/>
                <a:gd name="T50" fmla="*/ 31 w 63"/>
                <a:gd name="T51" fmla="*/ 16 h 169"/>
                <a:gd name="T52" fmla="*/ 35 w 63"/>
                <a:gd name="T53" fmla="*/ 21 h 169"/>
                <a:gd name="T54" fmla="*/ 40 w 63"/>
                <a:gd name="T55" fmla="*/ 28 h 169"/>
                <a:gd name="T56" fmla="*/ 43 w 63"/>
                <a:gd name="T57" fmla="*/ 35 h 169"/>
                <a:gd name="T58" fmla="*/ 46 w 63"/>
                <a:gd name="T59" fmla="*/ 43 h 169"/>
                <a:gd name="T60" fmla="*/ 50 w 63"/>
                <a:gd name="T61" fmla="*/ 51 h 169"/>
                <a:gd name="T62" fmla="*/ 54 w 63"/>
                <a:gd name="T63" fmla="*/ 60 h 169"/>
                <a:gd name="T64" fmla="*/ 56 w 63"/>
                <a:gd name="T65" fmla="*/ 69 h 169"/>
                <a:gd name="T66" fmla="*/ 59 w 63"/>
                <a:gd name="T67" fmla="*/ 77 h 169"/>
                <a:gd name="T68" fmla="*/ 61 w 63"/>
                <a:gd name="T69" fmla="*/ 87 h 169"/>
                <a:gd name="T70" fmla="*/ 63 w 63"/>
                <a:gd name="T71" fmla="*/ 96 h 169"/>
                <a:gd name="T72" fmla="*/ 60 w 63"/>
                <a:gd name="T73" fmla="*/ 102 h 169"/>
                <a:gd name="T74" fmla="*/ 58 w 63"/>
                <a:gd name="T75" fmla="*/ 109 h 169"/>
                <a:gd name="T76" fmla="*/ 56 w 63"/>
                <a:gd name="T77" fmla="*/ 118 h 169"/>
                <a:gd name="T78" fmla="*/ 53 w 63"/>
                <a:gd name="T79" fmla="*/ 126 h 169"/>
                <a:gd name="T80" fmla="*/ 51 w 63"/>
                <a:gd name="T81" fmla="*/ 135 h 169"/>
                <a:gd name="T82" fmla="*/ 49 w 63"/>
                <a:gd name="T83" fmla="*/ 141 h 169"/>
                <a:gd name="T84" fmla="*/ 49 w 63"/>
                <a:gd name="T85" fmla="*/ 148 h 169"/>
                <a:gd name="T86" fmla="*/ 46 w 63"/>
                <a:gd name="T87" fmla="*/ 155 h 169"/>
                <a:gd name="T88" fmla="*/ 40 w 63"/>
                <a:gd name="T89" fmla="*/ 164 h 169"/>
                <a:gd name="T90" fmla="*/ 29 w 63"/>
                <a:gd name="T91" fmla="*/ 169 h 169"/>
                <a:gd name="T92" fmla="*/ 20 w 63"/>
                <a:gd name="T93" fmla="*/ 169 h 169"/>
                <a:gd name="T94" fmla="*/ 10 w 63"/>
                <a:gd name="T95" fmla="*/ 169 h 169"/>
                <a:gd name="T96" fmla="*/ 0 w 63"/>
                <a:gd name="T97" fmla="*/ 161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169"/>
                <a:gd name="T149" fmla="*/ 63 w 63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169">
                  <a:moveTo>
                    <a:pt x="0" y="161"/>
                  </a:moveTo>
                  <a:lnTo>
                    <a:pt x="1" y="161"/>
                  </a:lnTo>
                  <a:lnTo>
                    <a:pt x="5" y="161"/>
                  </a:lnTo>
                  <a:lnTo>
                    <a:pt x="10" y="161"/>
                  </a:lnTo>
                  <a:lnTo>
                    <a:pt x="16" y="161"/>
                  </a:lnTo>
                  <a:lnTo>
                    <a:pt x="23" y="160"/>
                  </a:lnTo>
                  <a:lnTo>
                    <a:pt x="29" y="158"/>
                  </a:lnTo>
                  <a:lnTo>
                    <a:pt x="31" y="155"/>
                  </a:lnTo>
                  <a:lnTo>
                    <a:pt x="34" y="153"/>
                  </a:lnTo>
                  <a:lnTo>
                    <a:pt x="36" y="149"/>
                  </a:lnTo>
                  <a:lnTo>
                    <a:pt x="39" y="145"/>
                  </a:lnTo>
                  <a:lnTo>
                    <a:pt x="40" y="141"/>
                  </a:lnTo>
                  <a:lnTo>
                    <a:pt x="40" y="136"/>
                  </a:lnTo>
                  <a:lnTo>
                    <a:pt x="41" y="133"/>
                  </a:lnTo>
                  <a:lnTo>
                    <a:pt x="44" y="129"/>
                  </a:lnTo>
                  <a:lnTo>
                    <a:pt x="45" y="124"/>
                  </a:lnTo>
                  <a:lnTo>
                    <a:pt x="46" y="120"/>
                  </a:lnTo>
                  <a:lnTo>
                    <a:pt x="48" y="116"/>
                  </a:lnTo>
                  <a:lnTo>
                    <a:pt x="49" y="114"/>
                  </a:lnTo>
                  <a:lnTo>
                    <a:pt x="51" y="107"/>
                  </a:lnTo>
                  <a:lnTo>
                    <a:pt x="53" y="104"/>
                  </a:lnTo>
                  <a:lnTo>
                    <a:pt x="54" y="100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54" y="96"/>
                  </a:lnTo>
                  <a:lnTo>
                    <a:pt x="53" y="92"/>
                  </a:lnTo>
                  <a:lnTo>
                    <a:pt x="51" y="87"/>
                  </a:lnTo>
                  <a:lnTo>
                    <a:pt x="50" y="85"/>
                  </a:lnTo>
                  <a:lnTo>
                    <a:pt x="50" y="81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8" y="71"/>
                  </a:lnTo>
                  <a:lnTo>
                    <a:pt x="46" y="67"/>
                  </a:lnTo>
                  <a:lnTo>
                    <a:pt x="45" y="64"/>
                  </a:lnTo>
                  <a:lnTo>
                    <a:pt x="45" y="61"/>
                  </a:lnTo>
                  <a:lnTo>
                    <a:pt x="43" y="56"/>
                  </a:lnTo>
                  <a:lnTo>
                    <a:pt x="41" y="52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38" y="40"/>
                  </a:lnTo>
                  <a:lnTo>
                    <a:pt x="36" y="35"/>
                  </a:lnTo>
                  <a:lnTo>
                    <a:pt x="35" y="31"/>
                  </a:lnTo>
                  <a:lnTo>
                    <a:pt x="34" y="27"/>
                  </a:lnTo>
                  <a:lnTo>
                    <a:pt x="31" y="22"/>
                  </a:lnTo>
                  <a:lnTo>
                    <a:pt x="30" y="18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19" y="0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8" y="11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5" y="21"/>
                  </a:lnTo>
                  <a:lnTo>
                    <a:pt x="36" y="25"/>
                  </a:lnTo>
                  <a:lnTo>
                    <a:pt x="40" y="28"/>
                  </a:lnTo>
                  <a:lnTo>
                    <a:pt x="41" y="32"/>
                  </a:lnTo>
                  <a:lnTo>
                    <a:pt x="43" y="35"/>
                  </a:lnTo>
                  <a:lnTo>
                    <a:pt x="45" y="38"/>
                  </a:lnTo>
                  <a:lnTo>
                    <a:pt x="46" y="43"/>
                  </a:lnTo>
                  <a:lnTo>
                    <a:pt x="49" y="47"/>
                  </a:lnTo>
                  <a:lnTo>
                    <a:pt x="50" y="51"/>
                  </a:lnTo>
                  <a:lnTo>
                    <a:pt x="53" y="55"/>
                  </a:lnTo>
                  <a:lnTo>
                    <a:pt x="54" y="60"/>
                  </a:lnTo>
                  <a:lnTo>
                    <a:pt x="55" y="64"/>
                  </a:lnTo>
                  <a:lnTo>
                    <a:pt x="56" y="69"/>
                  </a:lnTo>
                  <a:lnTo>
                    <a:pt x="58" y="72"/>
                  </a:lnTo>
                  <a:lnTo>
                    <a:pt x="59" y="77"/>
                  </a:lnTo>
                  <a:lnTo>
                    <a:pt x="60" y="82"/>
                  </a:lnTo>
                  <a:lnTo>
                    <a:pt x="61" y="87"/>
                  </a:lnTo>
                  <a:lnTo>
                    <a:pt x="61" y="91"/>
                  </a:lnTo>
                  <a:lnTo>
                    <a:pt x="63" y="96"/>
                  </a:lnTo>
                  <a:lnTo>
                    <a:pt x="61" y="97"/>
                  </a:lnTo>
                  <a:lnTo>
                    <a:pt x="60" y="102"/>
                  </a:lnTo>
                  <a:lnTo>
                    <a:pt x="59" y="105"/>
                  </a:lnTo>
                  <a:lnTo>
                    <a:pt x="58" y="109"/>
                  </a:lnTo>
                  <a:lnTo>
                    <a:pt x="56" y="113"/>
                  </a:lnTo>
                  <a:lnTo>
                    <a:pt x="56" y="118"/>
                  </a:lnTo>
                  <a:lnTo>
                    <a:pt x="54" y="121"/>
                  </a:lnTo>
                  <a:lnTo>
                    <a:pt x="53" y="126"/>
                  </a:lnTo>
                  <a:lnTo>
                    <a:pt x="51" y="130"/>
                  </a:lnTo>
                  <a:lnTo>
                    <a:pt x="51" y="135"/>
                  </a:lnTo>
                  <a:lnTo>
                    <a:pt x="50" y="138"/>
                  </a:lnTo>
                  <a:lnTo>
                    <a:pt x="49" y="141"/>
                  </a:lnTo>
                  <a:lnTo>
                    <a:pt x="49" y="145"/>
                  </a:lnTo>
                  <a:lnTo>
                    <a:pt x="49" y="148"/>
                  </a:lnTo>
                  <a:lnTo>
                    <a:pt x="48" y="150"/>
                  </a:lnTo>
                  <a:lnTo>
                    <a:pt x="46" y="155"/>
                  </a:lnTo>
                  <a:lnTo>
                    <a:pt x="43" y="159"/>
                  </a:lnTo>
                  <a:lnTo>
                    <a:pt x="40" y="164"/>
                  </a:lnTo>
                  <a:lnTo>
                    <a:pt x="35" y="167"/>
                  </a:lnTo>
                  <a:lnTo>
                    <a:pt x="29" y="169"/>
                  </a:lnTo>
                  <a:lnTo>
                    <a:pt x="25" y="169"/>
                  </a:lnTo>
                  <a:lnTo>
                    <a:pt x="20" y="169"/>
                  </a:lnTo>
                  <a:lnTo>
                    <a:pt x="15" y="169"/>
                  </a:lnTo>
                  <a:lnTo>
                    <a:pt x="10" y="16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4" name="Freeform 106">
              <a:extLst>
                <a:ext uri="{FF2B5EF4-FFF2-40B4-BE49-F238E27FC236}">
                  <a16:creationId xmlns:a16="http://schemas.microsoft.com/office/drawing/2014/main" id="{47799497-77B6-6BA4-C4AC-BFBF3EECD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667"/>
              <a:ext cx="55" cy="196"/>
            </a:xfrm>
            <a:custGeom>
              <a:avLst/>
              <a:gdLst>
                <a:gd name="T0" fmla="*/ 14 w 55"/>
                <a:gd name="T1" fmla="*/ 182 h 196"/>
                <a:gd name="T2" fmla="*/ 21 w 55"/>
                <a:gd name="T3" fmla="*/ 187 h 196"/>
                <a:gd name="T4" fmla="*/ 28 w 55"/>
                <a:gd name="T5" fmla="*/ 187 h 196"/>
                <a:gd name="T6" fmla="*/ 35 w 55"/>
                <a:gd name="T7" fmla="*/ 189 h 196"/>
                <a:gd name="T8" fmla="*/ 44 w 55"/>
                <a:gd name="T9" fmla="*/ 189 h 196"/>
                <a:gd name="T10" fmla="*/ 55 w 55"/>
                <a:gd name="T11" fmla="*/ 189 h 196"/>
                <a:gd name="T12" fmla="*/ 52 w 55"/>
                <a:gd name="T13" fmla="*/ 192 h 196"/>
                <a:gd name="T14" fmla="*/ 42 w 55"/>
                <a:gd name="T15" fmla="*/ 196 h 196"/>
                <a:gd name="T16" fmla="*/ 34 w 55"/>
                <a:gd name="T17" fmla="*/ 196 h 196"/>
                <a:gd name="T18" fmla="*/ 25 w 55"/>
                <a:gd name="T19" fmla="*/ 196 h 196"/>
                <a:gd name="T20" fmla="*/ 15 w 55"/>
                <a:gd name="T21" fmla="*/ 194 h 196"/>
                <a:gd name="T22" fmla="*/ 3 w 55"/>
                <a:gd name="T23" fmla="*/ 192 h 196"/>
                <a:gd name="T24" fmla="*/ 3 w 55"/>
                <a:gd name="T25" fmla="*/ 189 h 196"/>
                <a:gd name="T26" fmla="*/ 1 w 55"/>
                <a:gd name="T27" fmla="*/ 183 h 196"/>
                <a:gd name="T28" fmla="*/ 0 w 55"/>
                <a:gd name="T29" fmla="*/ 174 h 196"/>
                <a:gd name="T30" fmla="*/ 1 w 55"/>
                <a:gd name="T31" fmla="*/ 163 h 196"/>
                <a:gd name="T32" fmla="*/ 1 w 55"/>
                <a:gd name="T33" fmla="*/ 151 h 196"/>
                <a:gd name="T34" fmla="*/ 4 w 55"/>
                <a:gd name="T35" fmla="*/ 138 h 196"/>
                <a:gd name="T36" fmla="*/ 8 w 55"/>
                <a:gd name="T37" fmla="*/ 125 h 196"/>
                <a:gd name="T38" fmla="*/ 14 w 55"/>
                <a:gd name="T39" fmla="*/ 114 h 196"/>
                <a:gd name="T40" fmla="*/ 16 w 55"/>
                <a:gd name="T41" fmla="*/ 108 h 196"/>
                <a:gd name="T42" fmla="*/ 19 w 55"/>
                <a:gd name="T43" fmla="*/ 102 h 196"/>
                <a:gd name="T44" fmla="*/ 23 w 55"/>
                <a:gd name="T45" fmla="*/ 93 h 196"/>
                <a:gd name="T46" fmla="*/ 25 w 55"/>
                <a:gd name="T47" fmla="*/ 86 h 196"/>
                <a:gd name="T48" fmla="*/ 28 w 55"/>
                <a:gd name="T49" fmla="*/ 78 h 196"/>
                <a:gd name="T50" fmla="*/ 30 w 55"/>
                <a:gd name="T51" fmla="*/ 69 h 196"/>
                <a:gd name="T52" fmla="*/ 32 w 55"/>
                <a:gd name="T53" fmla="*/ 60 h 196"/>
                <a:gd name="T54" fmla="*/ 34 w 55"/>
                <a:gd name="T55" fmla="*/ 51 h 196"/>
                <a:gd name="T56" fmla="*/ 35 w 55"/>
                <a:gd name="T57" fmla="*/ 43 h 196"/>
                <a:gd name="T58" fmla="*/ 37 w 55"/>
                <a:gd name="T59" fmla="*/ 35 h 196"/>
                <a:gd name="T60" fmla="*/ 38 w 55"/>
                <a:gd name="T61" fmla="*/ 26 h 196"/>
                <a:gd name="T62" fmla="*/ 39 w 55"/>
                <a:gd name="T63" fmla="*/ 20 h 196"/>
                <a:gd name="T64" fmla="*/ 39 w 55"/>
                <a:gd name="T65" fmla="*/ 12 h 196"/>
                <a:gd name="T66" fmla="*/ 40 w 55"/>
                <a:gd name="T67" fmla="*/ 7 h 196"/>
                <a:gd name="T68" fmla="*/ 42 w 55"/>
                <a:gd name="T69" fmla="*/ 0 h 196"/>
                <a:gd name="T70" fmla="*/ 43 w 55"/>
                <a:gd name="T71" fmla="*/ 4 h 196"/>
                <a:gd name="T72" fmla="*/ 44 w 55"/>
                <a:gd name="T73" fmla="*/ 10 h 196"/>
                <a:gd name="T74" fmla="*/ 45 w 55"/>
                <a:gd name="T75" fmla="*/ 19 h 196"/>
                <a:gd name="T76" fmla="*/ 44 w 55"/>
                <a:gd name="T77" fmla="*/ 25 h 196"/>
                <a:gd name="T78" fmla="*/ 44 w 55"/>
                <a:gd name="T79" fmla="*/ 33 h 196"/>
                <a:gd name="T80" fmla="*/ 43 w 55"/>
                <a:gd name="T81" fmla="*/ 40 h 196"/>
                <a:gd name="T82" fmla="*/ 42 w 55"/>
                <a:gd name="T83" fmla="*/ 51 h 196"/>
                <a:gd name="T84" fmla="*/ 39 w 55"/>
                <a:gd name="T85" fmla="*/ 63 h 196"/>
                <a:gd name="T86" fmla="*/ 38 w 55"/>
                <a:gd name="T87" fmla="*/ 68 h 196"/>
                <a:gd name="T88" fmla="*/ 37 w 55"/>
                <a:gd name="T89" fmla="*/ 75 h 196"/>
                <a:gd name="T90" fmla="*/ 35 w 55"/>
                <a:gd name="T91" fmla="*/ 83 h 196"/>
                <a:gd name="T92" fmla="*/ 33 w 55"/>
                <a:gd name="T93" fmla="*/ 90 h 196"/>
                <a:gd name="T94" fmla="*/ 32 w 55"/>
                <a:gd name="T95" fmla="*/ 97 h 196"/>
                <a:gd name="T96" fmla="*/ 29 w 55"/>
                <a:gd name="T97" fmla="*/ 107 h 196"/>
                <a:gd name="T98" fmla="*/ 26 w 55"/>
                <a:gd name="T99" fmla="*/ 112 h 196"/>
                <a:gd name="T100" fmla="*/ 24 w 55"/>
                <a:gd name="T101" fmla="*/ 118 h 196"/>
                <a:gd name="T102" fmla="*/ 21 w 55"/>
                <a:gd name="T103" fmla="*/ 125 h 196"/>
                <a:gd name="T104" fmla="*/ 19 w 55"/>
                <a:gd name="T105" fmla="*/ 134 h 196"/>
                <a:gd name="T106" fmla="*/ 16 w 55"/>
                <a:gd name="T107" fmla="*/ 143 h 196"/>
                <a:gd name="T108" fmla="*/ 15 w 55"/>
                <a:gd name="T109" fmla="*/ 151 h 196"/>
                <a:gd name="T110" fmla="*/ 14 w 55"/>
                <a:gd name="T111" fmla="*/ 158 h 196"/>
                <a:gd name="T112" fmla="*/ 11 w 55"/>
                <a:gd name="T113" fmla="*/ 168 h 196"/>
                <a:gd name="T114" fmla="*/ 11 w 55"/>
                <a:gd name="T115" fmla="*/ 176 h 196"/>
                <a:gd name="T116" fmla="*/ 11 w 55"/>
                <a:gd name="T117" fmla="*/ 181 h 1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"/>
                <a:gd name="T178" fmla="*/ 0 h 196"/>
                <a:gd name="T179" fmla="*/ 55 w 55"/>
                <a:gd name="T180" fmla="*/ 196 h 1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" h="196">
                  <a:moveTo>
                    <a:pt x="11" y="181"/>
                  </a:moveTo>
                  <a:lnTo>
                    <a:pt x="14" y="182"/>
                  </a:lnTo>
                  <a:lnTo>
                    <a:pt x="16" y="184"/>
                  </a:lnTo>
                  <a:lnTo>
                    <a:pt x="21" y="187"/>
                  </a:lnTo>
                  <a:lnTo>
                    <a:pt x="24" y="187"/>
                  </a:lnTo>
                  <a:lnTo>
                    <a:pt x="28" y="187"/>
                  </a:lnTo>
                  <a:lnTo>
                    <a:pt x="32" y="188"/>
                  </a:lnTo>
                  <a:lnTo>
                    <a:pt x="35" y="189"/>
                  </a:lnTo>
                  <a:lnTo>
                    <a:pt x="39" y="189"/>
                  </a:lnTo>
                  <a:lnTo>
                    <a:pt x="44" y="189"/>
                  </a:lnTo>
                  <a:lnTo>
                    <a:pt x="50" y="189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2" y="192"/>
                  </a:lnTo>
                  <a:lnTo>
                    <a:pt x="48" y="193"/>
                  </a:lnTo>
                  <a:lnTo>
                    <a:pt x="42" y="196"/>
                  </a:lnTo>
                  <a:lnTo>
                    <a:pt x="38" y="196"/>
                  </a:lnTo>
                  <a:lnTo>
                    <a:pt x="34" y="196"/>
                  </a:lnTo>
                  <a:lnTo>
                    <a:pt x="29" y="196"/>
                  </a:lnTo>
                  <a:lnTo>
                    <a:pt x="25" y="196"/>
                  </a:lnTo>
                  <a:lnTo>
                    <a:pt x="19" y="196"/>
                  </a:lnTo>
                  <a:lnTo>
                    <a:pt x="15" y="194"/>
                  </a:lnTo>
                  <a:lnTo>
                    <a:pt x="9" y="193"/>
                  </a:lnTo>
                  <a:lnTo>
                    <a:pt x="3" y="192"/>
                  </a:lnTo>
                  <a:lnTo>
                    <a:pt x="3" y="191"/>
                  </a:lnTo>
                  <a:lnTo>
                    <a:pt x="3" y="189"/>
                  </a:lnTo>
                  <a:lnTo>
                    <a:pt x="1" y="187"/>
                  </a:lnTo>
                  <a:lnTo>
                    <a:pt x="1" y="183"/>
                  </a:lnTo>
                  <a:lnTo>
                    <a:pt x="1" y="179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1" y="163"/>
                  </a:lnTo>
                  <a:lnTo>
                    <a:pt x="1" y="157"/>
                  </a:lnTo>
                  <a:lnTo>
                    <a:pt x="1" y="151"/>
                  </a:lnTo>
                  <a:lnTo>
                    <a:pt x="1" y="143"/>
                  </a:lnTo>
                  <a:lnTo>
                    <a:pt x="4" y="138"/>
                  </a:lnTo>
                  <a:lnTo>
                    <a:pt x="5" y="132"/>
                  </a:lnTo>
                  <a:lnTo>
                    <a:pt x="8" y="125"/>
                  </a:lnTo>
                  <a:lnTo>
                    <a:pt x="10" y="119"/>
                  </a:lnTo>
                  <a:lnTo>
                    <a:pt x="14" y="114"/>
                  </a:lnTo>
                  <a:lnTo>
                    <a:pt x="15" y="112"/>
                  </a:lnTo>
                  <a:lnTo>
                    <a:pt x="16" y="108"/>
                  </a:lnTo>
                  <a:lnTo>
                    <a:pt x="18" y="104"/>
                  </a:lnTo>
                  <a:lnTo>
                    <a:pt x="19" y="102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4" y="90"/>
                  </a:lnTo>
                  <a:lnTo>
                    <a:pt x="25" y="86"/>
                  </a:lnTo>
                  <a:lnTo>
                    <a:pt x="26" y="81"/>
                  </a:lnTo>
                  <a:lnTo>
                    <a:pt x="28" y="78"/>
                  </a:lnTo>
                  <a:lnTo>
                    <a:pt x="29" y="73"/>
                  </a:lnTo>
                  <a:lnTo>
                    <a:pt x="30" y="69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3" y="55"/>
                  </a:lnTo>
                  <a:lnTo>
                    <a:pt x="34" y="51"/>
                  </a:lnTo>
                  <a:lnTo>
                    <a:pt x="34" y="46"/>
                  </a:lnTo>
                  <a:lnTo>
                    <a:pt x="35" y="43"/>
                  </a:lnTo>
                  <a:lnTo>
                    <a:pt x="35" y="39"/>
                  </a:lnTo>
                  <a:lnTo>
                    <a:pt x="37" y="35"/>
                  </a:lnTo>
                  <a:lnTo>
                    <a:pt x="37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4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3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35" y="79"/>
                  </a:lnTo>
                  <a:lnTo>
                    <a:pt x="35" y="83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2" y="93"/>
                  </a:lnTo>
                  <a:lnTo>
                    <a:pt x="32" y="97"/>
                  </a:lnTo>
                  <a:lnTo>
                    <a:pt x="30" y="102"/>
                  </a:lnTo>
                  <a:lnTo>
                    <a:pt x="29" y="107"/>
                  </a:lnTo>
                  <a:lnTo>
                    <a:pt x="28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4" y="118"/>
                  </a:lnTo>
                  <a:lnTo>
                    <a:pt x="23" y="122"/>
                  </a:lnTo>
                  <a:lnTo>
                    <a:pt x="21" y="125"/>
                  </a:lnTo>
                  <a:lnTo>
                    <a:pt x="20" y="129"/>
                  </a:lnTo>
                  <a:lnTo>
                    <a:pt x="19" y="134"/>
                  </a:lnTo>
                  <a:lnTo>
                    <a:pt x="18" y="138"/>
                  </a:lnTo>
                  <a:lnTo>
                    <a:pt x="16" y="143"/>
                  </a:lnTo>
                  <a:lnTo>
                    <a:pt x="15" y="146"/>
                  </a:lnTo>
                  <a:lnTo>
                    <a:pt x="15" y="151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3" y="163"/>
                  </a:lnTo>
                  <a:lnTo>
                    <a:pt x="11" y="168"/>
                  </a:lnTo>
                  <a:lnTo>
                    <a:pt x="11" y="172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1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35" name="Freeform 107">
              <a:extLst>
                <a:ext uri="{FF2B5EF4-FFF2-40B4-BE49-F238E27FC236}">
                  <a16:creationId xmlns:a16="http://schemas.microsoft.com/office/drawing/2014/main" id="{9AF5A99E-D2CF-64B3-2774-DE723897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334"/>
              <a:ext cx="242" cy="152"/>
            </a:xfrm>
            <a:custGeom>
              <a:avLst/>
              <a:gdLst>
                <a:gd name="T0" fmla="*/ 150 w 242"/>
                <a:gd name="T1" fmla="*/ 122 h 152"/>
                <a:gd name="T2" fmla="*/ 150 w 242"/>
                <a:gd name="T3" fmla="*/ 140 h 152"/>
                <a:gd name="T4" fmla="*/ 121 w 242"/>
                <a:gd name="T5" fmla="*/ 151 h 152"/>
                <a:gd name="T6" fmla="*/ 88 w 242"/>
                <a:gd name="T7" fmla="*/ 152 h 152"/>
                <a:gd name="T8" fmla="*/ 68 w 242"/>
                <a:gd name="T9" fmla="*/ 150 h 152"/>
                <a:gd name="T10" fmla="*/ 47 w 242"/>
                <a:gd name="T11" fmla="*/ 146 h 152"/>
                <a:gd name="T12" fmla="*/ 24 w 242"/>
                <a:gd name="T13" fmla="*/ 140 h 152"/>
                <a:gd name="T14" fmla="*/ 0 w 242"/>
                <a:gd name="T15" fmla="*/ 114 h 152"/>
                <a:gd name="T16" fmla="*/ 13 w 242"/>
                <a:gd name="T17" fmla="*/ 96 h 152"/>
                <a:gd name="T18" fmla="*/ 33 w 242"/>
                <a:gd name="T19" fmla="*/ 70 h 152"/>
                <a:gd name="T20" fmla="*/ 49 w 242"/>
                <a:gd name="T21" fmla="*/ 49 h 152"/>
                <a:gd name="T22" fmla="*/ 66 w 242"/>
                <a:gd name="T23" fmla="*/ 23 h 152"/>
                <a:gd name="T24" fmla="*/ 80 w 242"/>
                <a:gd name="T25" fmla="*/ 0 h 152"/>
                <a:gd name="T26" fmla="*/ 106 w 242"/>
                <a:gd name="T27" fmla="*/ 5 h 152"/>
                <a:gd name="T28" fmla="*/ 135 w 242"/>
                <a:gd name="T29" fmla="*/ 10 h 152"/>
                <a:gd name="T30" fmla="*/ 162 w 242"/>
                <a:gd name="T31" fmla="*/ 15 h 152"/>
                <a:gd name="T32" fmla="*/ 185 w 242"/>
                <a:gd name="T33" fmla="*/ 18 h 152"/>
                <a:gd name="T34" fmla="*/ 205 w 242"/>
                <a:gd name="T35" fmla="*/ 21 h 152"/>
                <a:gd name="T36" fmla="*/ 229 w 242"/>
                <a:gd name="T37" fmla="*/ 25 h 152"/>
                <a:gd name="T38" fmla="*/ 227 w 242"/>
                <a:gd name="T39" fmla="*/ 25 h 152"/>
                <a:gd name="T40" fmla="*/ 191 w 242"/>
                <a:gd name="T41" fmla="*/ 23 h 152"/>
                <a:gd name="T42" fmla="*/ 164 w 242"/>
                <a:gd name="T43" fmla="*/ 20 h 152"/>
                <a:gd name="T44" fmla="*/ 137 w 242"/>
                <a:gd name="T45" fmla="*/ 18 h 152"/>
                <a:gd name="T46" fmla="*/ 103 w 242"/>
                <a:gd name="T47" fmla="*/ 15 h 152"/>
                <a:gd name="T48" fmla="*/ 91 w 242"/>
                <a:gd name="T49" fmla="*/ 20 h 152"/>
                <a:gd name="T50" fmla="*/ 101 w 242"/>
                <a:gd name="T51" fmla="*/ 43 h 152"/>
                <a:gd name="T52" fmla="*/ 113 w 242"/>
                <a:gd name="T53" fmla="*/ 65 h 152"/>
                <a:gd name="T54" fmla="*/ 131 w 242"/>
                <a:gd name="T55" fmla="*/ 92 h 152"/>
                <a:gd name="T56" fmla="*/ 126 w 242"/>
                <a:gd name="T57" fmla="*/ 88 h 152"/>
                <a:gd name="T58" fmla="*/ 103 w 242"/>
                <a:gd name="T59" fmla="*/ 59 h 152"/>
                <a:gd name="T60" fmla="*/ 90 w 242"/>
                <a:gd name="T61" fmla="*/ 38 h 152"/>
                <a:gd name="T62" fmla="*/ 80 w 242"/>
                <a:gd name="T63" fmla="*/ 27 h 152"/>
                <a:gd name="T64" fmla="*/ 66 w 242"/>
                <a:gd name="T65" fmla="*/ 50 h 152"/>
                <a:gd name="T66" fmla="*/ 44 w 242"/>
                <a:gd name="T67" fmla="*/ 83 h 152"/>
                <a:gd name="T68" fmla="*/ 44 w 242"/>
                <a:gd name="T69" fmla="*/ 82 h 152"/>
                <a:gd name="T70" fmla="*/ 59 w 242"/>
                <a:gd name="T71" fmla="*/ 50 h 152"/>
                <a:gd name="T72" fmla="*/ 72 w 242"/>
                <a:gd name="T73" fmla="*/ 27 h 152"/>
                <a:gd name="T74" fmla="*/ 58 w 242"/>
                <a:gd name="T75" fmla="*/ 45 h 152"/>
                <a:gd name="T76" fmla="*/ 29 w 242"/>
                <a:gd name="T77" fmla="*/ 83 h 152"/>
                <a:gd name="T78" fmla="*/ 18 w 242"/>
                <a:gd name="T79" fmla="*/ 102 h 152"/>
                <a:gd name="T80" fmla="*/ 43 w 242"/>
                <a:gd name="T81" fmla="*/ 98 h 152"/>
                <a:gd name="T82" fmla="*/ 71 w 242"/>
                <a:gd name="T83" fmla="*/ 98 h 152"/>
                <a:gd name="T84" fmla="*/ 100 w 242"/>
                <a:gd name="T85" fmla="*/ 102 h 152"/>
                <a:gd name="T86" fmla="*/ 124 w 242"/>
                <a:gd name="T87" fmla="*/ 112 h 152"/>
                <a:gd name="T88" fmla="*/ 120 w 242"/>
                <a:gd name="T89" fmla="*/ 114 h 152"/>
                <a:gd name="T90" fmla="*/ 100 w 242"/>
                <a:gd name="T91" fmla="*/ 109 h 152"/>
                <a:gd name="T92" fmla="*/ 75 w 242"/>
                <a:gd name="T93" fmla="*/ 107 h 152"/>
                <a:gd name="T94" fmla="*/ 46 w 242"/>
                <a:gd name="T95" fmla="*/ 107 h 152"/>
                <a:gd name="T96" fmla="*/ 18 w 242"/>
                <a:gd name="T97" fmla="*/ 112 h 152"/>
                <a:gd name="T98" fmla="*/ 13 w 242"/>
                <a:gd name="T99" fmla="*/ 123 h 152"/>
                <a:gd name="T100" fmla="*/ 36 w 242"/>
                <a:gd name="T101" fmla="*/ 134 h 152"/>
                <a:gd name="T102" fmla="*/ 64 w 242"/>
                <a:gd name="T103" fmla="*/ 142 h 152"/>
                <a:gd name="T104" fmla="*/ 96 w 242"/>
                <a:gd name="T105" fmla="*/ 145 h 152"/>
                <a:gd name="T106" fmla="*/ 124 w 242"/>
                <a:gd name="T107" fmla="*/ 143 h 152"/>
                <a:gd name="T108" fmla="*/ 146 w 242"/>
                <a:gd name="T109" fmla="*/ 133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2"/>
                <a:gd name="T166" fmla="*/ 0 h 152"/>
                <a:gd name="T167" fmla="*/ 242 w 242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2" h="152">
                  <a:moveTo>
                    <a:pt x="137" y="117"/>
                  </a:moveTo>
                  <a:lnTo>
                    <a:pt x="139" y="117"/>
                  </a:lnTo>
                  <a:lnTo>
                    <a:pt x="140" y="117"/>
                  </a:lnTo>
                  <a:lnTo>
                    <a:pt x="144" y="118"/>
                  </a:lnTo>
                  <a:lnTo>
                    <a:pt x="147" y="119"/>
                  </a:lnTo>
                  <a:lnTo>
                    <a:pt x="150" y="122"/>
                  </a:lnTo>
                  <a:lnTo>
                    <a:pt x="152" y="124"/>
                  </a:lnTo>
                  <a:lnTo>
                    <a:pt x="152" y="127"/>
                  </a:lnTo>
                  <a:lnTo>
                    <a:pt x="154" y="129"/>
                  </a:lnTo>
                  <a:lnTo>
                    <a:pt x="152" y="133"/>
                  </a:lnTo>
                  <a:lnTo>
                    <a:pt x="152" y="137"/>
                  </a:lnTo>
                  <a:lnTo>
                    <a:pt x="150" y="140"/>
                  </a:lnTo>
                  <a:lnTo>
                    <a:pt x="147" y="143"/>
                  </a:lnTo>
                  <a:lnTo>
                    <a:pt x="144" y="145"/>
                  </a:lnTo>
                  <a:lnTo>
                    <a:pt x="139" y="147"/>
                  </a:lnTo>
                  <a:lnTo>
                    <a:pt x="132" y="148"/>
                  </a:lnTo>
                  <a:lnTo>
                    <a:pt x="127" y="150"/>
                  </a:lnTo>
                  <a:lnTo>
                    <a:pt x="121" y="151"/>
                  </a:lnTo>
                  <a:lnTo>
                    <a:pt x="115" y="152"/>
                  </a:lnTo>
                  <a:lnTo>
                    <a:pt x="108" y="152"/>
                  </a:lnTo>
                  <a:lnTo>
                    <a:pt x="103" y="152"/>
                  </a:lnTo>
                  <a:lnTo>
                    <a:pt x="97" y="152"/>
                  </a:lnTo>
                  <a:lnTo>
                    <a:pt x="92" y="152"/>
                  </a:lnTo>
                  <a:lnTo>
                    <a:pt x="88" y="152"/>
                  </a:lnTo>
                  <a:lnTo>
                    <a:pt x="85" y="152"/>
                  </a:lnTo>
                  <a:lnTo>
                    <a:pt x="82" y="152"/>
                  </a:lnTo>
                  <a:lnTo>
                    <a:pt x="81" y="151"/>
                  </a:lnTo>
                  <a:lnTo>
                    <a:pt x="78" y="151"/>
                  </a:lnTo>
                  <a:lnTo>
                    <a:pt x="73" y="151"/>
                  </a:lnTo>
                  <a:lnTo>
                    <a:pt x="68" y="150"/>
                  </a:lnTo>
                  <a:lnTo>
                    <a:pt x="66" y="150"/>
                  </a:lnTo>
                  <a:lnTo>
                    <a:pt x="62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1" y="147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39" y="145"/>
                  </a:lnTo>
                  <a:lnTo>
                    <a:pt x="36" y="143"/>
                  </a:lnTo>
                  <a:lnTo>
                    <a:pt x="32" y="142"/>
                  </a:lnTo>
                  <a:lnTo>
                    <a:pt x="28" y="141"/>
                  </a:lnTo>
                  <a:lnTo>
                    <a:pt x="24" y="140"/>
                  </a:lnTo>
                  <a:lnTo>
                    <a:pt x="18" y="137"/>
                  </a:lnTo>
                  <a:lnTo>
                    <a:pt x="12" y="133"/>
                  </a:lnTo>
                  <a:lnTo>
                    <a:pt x="7" y="129"/>
                  </a:lnTo>
                  <a:lnTo>
                    <a:pt x="3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7" y="102"/>
                  </a:lnTo>
                  <a:lnTo>
                    <a:pt x="8" y="101"/>
                  </a:lnTo>
                  <a:lnTo>
                    <a:pt x="13" y="96"/>
                  </a:lnTo>
                  <a:lnTo>
                    <a:pt x="15" y="91"/>
                  </a:lnTo>
                  <a:lnTo>
                    <a:pt x="19" y="87"/>
                  </a:lnTo>
                  <a:lnTo>
                    <a:pt x="23" y="82"/>
                  </a:lnTo>
                  <a:lnTo>
                    <a:pt x="28" y="77"/>
                  </a:lnTo>
                  <a:lnTo>
                    <a:pt x="31" y="73"/>
                  </a:lnTo>
                  <a:lnTo>
                    <a:pt x="33" y="70"/>
                  </a:lnTo>
                  <a:lnTo>
                    <a:pt x="36" y="67"/>
                  </a:lnTo>
                  <a:lnTo>
                    <a:pt x="38" y="64"/>
                  </a:lnTo>
                  <a:lnTo>
                    <a:pt x="41" y="60"/>
                  </a:lnTo>
                  <a:lnTo>
                    <a:pt x="44" y="57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8" y="35"/>
                  </a:lnTo>
                  <a:lnTo>
                    <a:pt x="61" y="32"/>
                  </a:lnTo>
                  <a:lnTo>
                    <a:pt x="63" y="27"/>
                  </a:lnTo>
                  <a:lnTo>
                    <a:pt x="66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2" y="3"/>
                  </a:lnTo>
                  <a:lnTo>
                    <a:pt x="96" y="4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45" y="13"/>
                  </a:lnTo>
                  <a:lnTo>
                    <a:pt x="152" y="14"/>
                  </a:lnTo>
                  <a:lnTo>
                    <a:pt x="155" y="14"/>
                  </a:lnTo>
                  <a:lnTo>
                    <a:pt x="159" y="15"/>
                  </a:lnTo>
                  <a:lnTo>
                    <a:pt x="162" y="15"/>
                  </a:lnTo>
                  <a:lnTo>
                    <a:pt x="166" y="16"/>
                  </a:lnTo>
                  <a:lnTo>
                    <a:pt x="170" y="16"/>
                  </a:lnTo>
                  <a:lnTo>
                    <a:pt x="174" y="16"/>
                  </a:lnTo>
                  <a:lnTo>
                    <a:pt x="178" y="18"/>
                  </a:lnTo>
                  <a:lnTo>
                    <a:pt x="181" y="18"/>
                  </a:lnTo>
                  <a:lnTo>
                    <a:pt x="185" y="18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6" y="20"/>
                  </a:lnTo>
                  <a:lnTo>
                    <a:pt x="199" y="20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209" y="23"/>
                  </a:lnTo>
                  <a:lnTo>
                    <a:pt x="213" y="23"/>
                  </a:lnTo>
                  <a:lnTo>
                    <a:pt x="216" y="23"/>
                  </a:lnTo>
                  <a:lnTo>
                    <a:pt x="219" y="24"/>
                  </a:lnTo>
                  <a:lnTo>
                    <a:pt x="223" y="24"/>
                  </a:lnTo>
                  <a:lnTo>
                    <a:pt x="229" y="25"/>
                  </a:lnTo>
                  <a:lnTo>
                    <a:pt x="235" y="25"/>
                  </a:lnTo>
                  <a:lnTo>
                    <a:pt x="242" y="27"/>
                  </a:lnTo>
                  <a:lnTo>
                    <a:pt x="238" y="25"/>
                  </a:lnTo>
                  <a:lnTo>
                    <a:pt x="235" y="25"/>
                  </a:lnTo>
                  <a:lnTo>
                    <a:pt x="230" y="25"/>
                  </a:lnTo>
                  <a:lnTo>
                    <a:pt x="227" y="25"/>
                  </a:lnTo>
                  <a:lnTo>
                    <a:pt x="220" y="25"/>
                  </a:lnTo>
                  <a:lnTo>
                    <a:pt x="215" y="24"/>
                  </a:lnTo>
                  <a:lnTo>
                    <a:pt x="209" y="24"/>
                  </a:lnTo>
                  <a:lnTo>
                    <a:pt x="204" y="24"/>
                  </a:lnTo>
                  <a:lnTo>
                    <a:pt x="198" y="23"/>
                  </a:lnTo>
                  <a:lnTo>
                    <a:pt x="191" y="23"/>
                  </a:lnTo>
                  <a:lnTo>
                    <a:pt x="185" y="23"/>
                  </a:lnTo>
                  <a:lnTo>
                    <a:pt x="179" y="23"/>
                  </a:lnTo>
                  <a:lnTo>
                    <a:pt x="175" y="21"/>
                  </a:lnTo>
                  <a:lnTo>
                    <a:pt x="171" y="21"/>
                  </a:lnTo>
                  <a:lnTo>
                    <a:pt x="168" y="20"/>
                  </a:lnTo>
                  <a:lnTo>
                    <a:pt x="164" y="20"/>
                  </a:lnTo>
                  <a:lnTo>
                    <a:pt x="160" y="20"/>
                  </a:lnTo>
                  <a:lnTo>
                    <a:pt x="157" y="20"/>
                  </a:lnTo>
                  <a:lnTo>
                    <a:pt x="154" y="20"/>
                  </a:lnTo>
                  <a:lnTo>
                    <a:pt x="151" y="20"/>
                  </a:lnTo>
                  <a:lnTo>
                    <a:pt x="144" y="19"/>
                  </a:lnTo>
                  <a:lnTo>
                    <a:pt x="137" y="18"/>
                  </a:lnTo>
                  <a:lnTo>
                    <a:pt x="131" y="18"/>
                  </a:lnTo>
                  <a:lnTo>
                    <a:pt x="125" y="18"/>
                  </a:lnTo>
                  <a:lnTo>
                    <a:pt x="119" y="16"/>
                  </a:lnTo>
                  <a:lnTo>
                    <a:pt x="113" y="16"/>
                  </a:lnTo>
                  <a:lnTo>
                    <a:pt x="108" y="15"/>
                  </a:lnTo>
                  <a:lnTo>
                    <a:pt x="103" y="15"/>
                  </a:lnTo>
                  <a:lnTo>
                    <a:pt x="98" y="15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1" y="20"/>
                  </a:lnTo>
                  <a:lnTo>
                    <a:pt x="92" y="23"/>
                  </a:lnTo>
                  <a:lnTo>
                    <a:pt x="93" y="27"/>
                  </a:lnTo>
                  <a:lnTo>
                    <a:pt x="96" y="32"/>
                  </a:lnTo>
                  <a:lnTo>
                    <a:pt x="98" y="38"/>
                  </a:lnTo>
                  <a:lnTo>
                    <a:pt x="100" y="40"/>
                  </a:lnTo>
                  <a:lnTo>
                    <a:pt x="101" y="43"/>
                  </a:lnTo>
                  <a:lnTo>
                    <a:pt x="103" y="47"/>
                  </a:lnTo>
                  <a:lnTo>
                    <a:pt x="105" y="50"/>
                  </a:lnTo>
                  <a:lnTo>
                    <a:pt x="106" y="53"/>
                  </a:lnTo>
                  <a:lnTo>
                    <a:pt x="108" y="57"/>
                  </a:lnTo>
                  <a:lnTo>
                    <a:pt x="111" y="62"/>
                  </a:lnTo>
                  <a:lnTo>
                    <a:pt x="113" y="65"/>
                  </a:lnTo>
                  <a:lnTo>
                    <a:pt x="115" y="69"/>
                  </a:lnTo>
                  <a:lnTo>
                    <a:pt x="119" y="73"/>
                  </a:lnTo>
                  <a:lnTo>
                    <a:pt x="121" y="78"/>
                  </a:lnTo>
                  <a:lnTo>
                    <a:pt x="125" y="83"/>
                  </a:lnTo>
                  <a:lnTo>
                    <a:pt x="127" y="87"/>
                  </a:lnTo>
                  <a:lnTo>
                    <a:pt x="131" y="92"/>
                  </a:lnTo>
                  <a:lnTo>
                    <a:pt x="135" y="97"/>
                  </a:lnTo>
                  <a:lnTo>
                    <a:pt x="140" y="103"/>
                  </a:lnTo>
                  <a:lnTo>
                    <a:pt x="137" y="101"/>
                  </a:lnTo>
                  <a:lnTo>
                    <a:pt x="132" y="96"/>
                  </a:lnTo>
                  <a:lnTo>
                    <a:pt x="129" y="92"/>
                  </a:lnTo>
                  <a:lnTo>
                    <a:pt x="126" y="88"/>
                  </a:lnTo>
                  <a:lnTo>
                    <a:pt x="121" y="83"/>
                  </a:lnTo>
                  <a:lnTo>
                    <a:pt x="117" y="78"/>
                  </a:lnTo>
                  <a:lnTo>
                    <a:pt x="112" y="73"/>
                  </a:lnTo>
                  <a:lnTo>
                    <a:pt x="108" y="67"/>
                  </a:lnTo>
                  <a:lnTo>
                    <a:pt x="106" y="63"/>
                  </a:lnTo>
                  <a:lnTo>
                    <a:pt x="103" y="59"/>
                  </a:lnTo>
                  <a:lnTo>
                    <a:pt x="101" y="55"/>
                  </a:lnTo>
                  <a:lnTo>
                    <a:pt x="98" y="53"/>
                  </a:lnTo>
                  <a:lnTo>
                    <a:pt x="96" y="49"/>
                  </a:lnTo>
                  <a:lnTo>
                    <a:pt x="93" y="45"/>
                  </a:lnTo>
                  <a:lnTo>
                    <a:pt x="91" y="42"/>
                  </a:lnTo>
                  <a:lnTo>
                    <a:pt x="90" y="38"/>
                  </a:lnTo>
                  <a:lnTo>
                    <a:pt x="87" y="33"/>
                  </a:lnTo>
                  <a:lnTo>
                    <a:pt x="86" y="29"/>
                  </a:lnTo>
                  <a:lnTo>
                    <a:pt x="83" y="25"/>
                  </a:lnTo>
                  <a:lnTo>
                    <a:pt x="82" y="21"/>
                  </a:lnTo>
                  <a:lnTo>
                    <a:pt x="81" y="23"/>
                  </a:lnTo>
                  <a:lnTo>
                    <a:pt x="80" y="27"/>
                  </a:lnTo>
                  <a:lnTo>
                    <a:pt x="77" y="29"/>
                  </a:lnTo>
                  <a:lnTo>
                    <a:pt x="76" y="32"/>
                  </a:lnTo>
                  <a:lnTo>
                    <a:pt x="73" y="35"/>
                  </a:lnTo>
                  <a:lnTo>
                    <a:pt x="72" y="40"/>
                  </a:lnTo>
                  <a:lnTo>
                    <a:pt x="68" y="45"/>
                  </a:lnTo>
                  <a:lnTo>
                    <a:pt x="66" y="50"/>
                  </a:lnTo>
                  <a:lnTo>
                    <a:pt x="62" y="57"/>
                  </a:lnTo>
                  <a:lnTo>
                    <a:pt x="59" y="63"/>
                  </a:lnTo>
                  <a:lnTo>
                    <a:pt x="54" y="69"/>
                  </a:lnTo>
                  <a:lnTo>
                    <a:pt x="49" y="75"/>
                  </a:lnTo>
                  <a:lnTo>
                    <a:pt x="47" y="79"/>
                  </a:lnTo>
                  <a:lnTo>
                    <a:pt x="44" y="83"/>
                  </a:lnTo>
                  <a:lnTo>
                    <a:pt x="42" y="87"/>
                  </a:lnTo>
                  <a:lnTo>
                    <a:pt x="41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2" y="86"/>
                  </a:lnTo>
                  <a:lnTo>
                    <a:pt x="44" y="82"/>
                  </a:lnTo>
                  <a:lnTo>
                    <a:pt x="47" y="77"/>
                  </a:lnTo>
                  <a:lnTo>
                    <a:pt x="49" y="73"/>
                  </a:lnTo>
                  <a:lnTo>
                    <a:pt x="52" y="68"/>
                  </a:lnTo>
                  <a:lnTo>
                    <a:pt x="54" y="63"/>
                  </a:lnTo>
                  <a:lnTo>
                    <a:pt x="57" y="57"/>
                  </a:lnTo>
                  <a:lnTo>
                    <a:pt x="59" y="50"/>
                  </a:lnTo>
                  <a:lnTo>
                    <a:pt x="62" y="45"/>
                  </a:lnTo>
                  <a:lnTo>
                    <a:pt x="66" y="40"/>
                  </a:lnTo>
                  <a:lnTo>
                    <a:pt x="67" y="35"/>
                  </a:lnTo>
                  <a:lnTo>
                    <a:pt x="70" y="32"/>
                  </a:lnTo>
                  <a:lnTo>
                    <a:pt x="71" y="29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6" y="35"/>
                  </a:lnTo>
                  <a:lnTo>
                    <a:pt x="62" y="39"/>
                  </a:lnTo>
                  <a:lnTo>
                    <a:pt x="58" y="45"/>
                  </a:lnTo>
                  <a:lnTo>
                    <a:pt x="53" y="50"/>
                  </a:lnTo>
                  <a:lnTo>
                    <a:pt x="49" y="58"/>
                  </a:lnTo>
                  <a:lnTo>
                    <a:pt x="44" y="63"/>
                  </a:lnTo>
                  <a:lnTo>
                    <a:pt x="39" y="70"/>
                  </a:lnTo>
                  <a:lnTo>
                    <a:pt x="34" y="77"/>
                  </a:lnTo>
                  <a:lnTo>
                    <a:pt x="29" y="83"/>
                  </a:lnTo>
                  <a:lnTo>
                    <a:pt x="26" y="88"/>
                  </a:lnTo>
                  <a:lnTo>
                    <a:pt x="22" y="93"/>
                  </a:lnTo>
                  <a:lnTo>
                    <a:pt x="18" y="98"/>
                  </a:lnTo>
                  <a:lnTo>
                    <a:pt x="15" y="103"/>
                  </a:lnTo>
                  <a:lnTo>
                    <a:pt x="17" y="102"/>
                  </a:lnTo>
                  <a:lnTo>
                    <a:pt x="18" y="102"/>
                  </a:lnTo>
                  <a:lnTo>
                    <a:pt x="23" y="101"/>
                  </a:lnTo>
                  <a:lnTo>
                    <a:pt x="29" y="101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8"/>
                  </a:lnTo>
                  <a:lnTo>
                    <a:pt x="43" y="98"/>
                  </a:lnTo>
                  <a:lnTo>
                    <a:pt x="47" y="98"/>
                  </a:lnTo>
                  <a:lnTo>
                    <a:pt x="52" y="98"/>
                  </a:lnTo>
                  <a:lnTo>
                    <a:pt x="57" y="98"/>
                  </a:lnTo>
                  <a:lnTo>
                    <a:pt x="62" y="98"/>
                  </a:lnTo>
                  <a:lnTo>
                    <a:pt x="66" y="98"/>
                  </a:lnTo>
                  <a:lnTo>
                    <a:pt x="71" y="98"/>
                  </a:lnTo>
                  <a:lnTo>
                    <a:pt x="75" y="98"/>
                  </a:lnTo>
                  <a:lnTo>
                    <a:pt x="80" y="99"/>
                  </a:lnTo>
                  <a:lnTo>
                    <a:pt x="85" y="99"/>
                  </a:lnTo>
                  <a:lnTo>
                    <a:pt x="90" y="99"/>
                  </a:lnTo>
                  <a:lnTo>
                    <a:pt x="95" y="101"/>
                  </a:lnTo>
                  <a:lnTo>
                    <a:pt x="100" y="102"/>
                  </a:lnTo>
                  <a:lnTo>
                    <a:pt x="103" y="103"/>
                  </a:lnTo>
                  <a:lnTo>
                    <a:pt x="108" y="104"/>
                  </a:lnTo>
                  <a:lnTo>
                    <a:pt x="112" y="106"/>
                  </a:lnTo>
                  <a:lnTo>
                    <a:pt x="116" y="108"/>
                  </a:lnTo>
                  <a:lnTo>
                    <a:pt x="120" y="109"/>
                  </a:lnTo>
                  <a:lnTo>
                    <a:pt x="124" y="112"/>
                  </a:lnTo>
                  <a:lnTo>
                    <a:pt x="127" y="114"/>
                  </a:lnTo>
                  <a:lnTo>
                    <a:pt x="131" y="117"/>
                  </a:lnTo>
                  <a:lnTo>
                    <a:pt x="130" y="117"/>
                  </a:lnTo>
                  <a:lnTo>
                    <a:pt x="127" y="116"/>
                  </a:lnTo>
                  <a:lnTo>
                    <a:pt x="124" y="114"/>
                  </a:lnTo>
                  <a:lnTo>
                    <a:pt x="120" y="114"/>
                  </a:lnTo>
                  <a:lnTo>
                    <a:pt x="116" y="113"/>
                  </a:lnTo>
                  <a:lnTo>
                    <a:pt x="113" y="112"/>
                  </a:lnTo>
                  <a:lnTo>
                    <a:pt x="110" y="112"/>
                  </a:lnTo>
                  <a:lnTo>
                    <a:pt x="107" y="111"/>
                  </a:lnTo>
                  <a:lnTo>
                    <a:pt x="103" y="111"/>
                  </a:lnTo>
                  <a:lnTo>
                    <a:pt x="100" y="109"/>
                  </a:lnTo>
                  <a:lnTo>
                    <a:pt x="96" y="109"/>
                  </a:lnTo>
                  <a:lnTo>
                    <a:pt x="93" y="109"/>
                  </a:lnTo>
                  <a:lnTo>
                    <a:pt x="88" y="108"/>
                  </a:lnTo>
                  <a:lnTo>
                    <a:pt x="83" y="107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70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7"/>
                  </a:lnTo>
                  <a:lnTo>
                    <a:pt x="51" y="107"/>
                  </a:lnTo>
                  <a:lnTo>
                    <a:pt x="46" y="107"/>
                  </a:lnTo>
                  <a:lnTo>
                    <a:pt x="41" y="107"/>
                  </a:lnTo>
                  <a:lnTo>
                    <a:pt x="37" y="108"/>
                  </a:lnTo>
                  <a:lnTo>
                    <a:pt x="31" y="108"/>
                  </a:lnTo>
                  <a:lnTo>
                    <a:pt x="27" y="109"/>
                  </a:lnTo>
                  <a:lnTo>
                    <a:pt x="22" y="111"/>
                  </a:lnTo>
                  <a:lnTo>
                    <a:pt x="18" y="112"/>
                  </a:lnTo>
                  <a:lnTo>
                    <a:pt x="17" y="112"/>
                  </a:lnTo>
                  <a:lnTo>
                    <a:pt x="14" y="113"/>
                  </a:lnTo>
                  <a:lnTo>
                    <a:pt x="12" y="114"/>
                  </a:lnTo>
                  <a:lnTo>
                    <a:pt x="10" y="117"/>
                  </a:lnTo>
                  <a:lnTo>
                    <a:pt x="10" y="118"/>
                  </a:lnTo>
                  <a:lnTo>
                    <a:pt x="13" y="123"/>
                  </a:lnTo>
                  <a:lnTo>
                    <a:pt x="15" y="124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32"/>
                  </a:lnTo>
                  <a:lnTo>
                    <a:pt x="32" y="133"/>
                  </a:lnTo>
                  <a:lnTo>
                    <a:pt x="36" y="134"/>
                  </a:lnTo>
                  <a:lnTo>
                    <a:pt x="39" y="136"/>
                  </a:lnTo>
                  <a:lnTo>
                    <a:pt x="44" y="137"/>
                  </a:lnTo>
                  <a:lnTo>
                    <a:pt x="48" y="138"/>
                  </a:lnTo>
                  <a:lnTo>
                    <a:pt x="53" y="140"/>
                  </a:lnTo>
                  <a:lnTo>
                    <a:pt x="58" y="141"/>
                  </a:lnTo>
                  <a:lnTo>
                    <a:pt x="64" y="142"/>
                  </a:lnTo>
                  <a:lnTo>
                    <a:pt x="68" y="142"/>
                  </a:lnTo>
                  <a:lnTo>
                    <a:pt x="73" y="142"/>
                  </a:lnTo>
                  <a:lnTo>
                    <a:pt x="80" y="143"/>
                  </a:lnTo>
                  <a:lnTo>
                    <a:pt x="85" y="143"/>
                  </a:lnTo>
                  <a:lnTo>
                    <a:pt x="90" y="143"/>
                  </a:lnTo>
                  <a:lnTo>
                    <a:pt x="96" y="145"/>
                  </a:lnTo>
                  <a:lnTo>
                    <a:pt x="101" y="145"/>
                  </a:lnTo>
                  <a:lnTo>
                    <a:pt x="106" y="145"/>
                  </a:lnTo>
                  <a:lnTo>
                    <a:pt x="110" y="145"/>
                  </a:lnTo>
                  <a:lnTo>
                    <a:pt x="115" y="145"/>
                  </a:lnTo>
                  <a:lnTo>
                    <a:pt x="119" y="143"/>
                  </a:lnTo>
                  <a:lnTo>
                    <a:pt x="124" y="143"/>
                  </a:lnTo>
                  <a:lnTo>
                    <a:pt x="127" y="142"/>
                  </a:lnTo>
                  <a:lnTo>
                    <a:pt x="131" y="141"/>
                  </a:lnTo>
                  <a:lnTo>
                    <a:pt x="135" y="141"/>
                  </a:lnTo>
                  <a:lnTo>
                    <a:pt x="139" y="140"/>
                  </a:lnTo>
                  <a:lnTo>
                    <a:pt x="144" y="136"/>
                  </a:lnTo>
                  <a:lnTo>
                    <a:pt x="146" y="133"/>
                  </a:lnTo>
                  <a:lnTo>
                    <a:pt x="147" y="128"/>
                  </a:lnTo>
                  <a:lnTo>
                    <a:pt x="146" y="124"/>
                  </a:lnTo>
                  <a:lnTo>
                    <a:pt x="137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grpSp>
        <p:nvGrpSpPr>
          <p:cNvPr id="19469" name="Group 160">
            <a:extLst>
              <a:ext uri="{FF2B5EF4-FFF2-40B4-BE49-F238E27FC236}">
                <a16:creationId xmlns:a16="http://schemas.microsoft.com/office/drawing/2014/main" id="{78113499-AE0F-4196-0672-2F603301B38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971801"/>
            <a:ext cx="2971800" cy="708025"/>
            <a:chOff x="192" y="1872"/>
            <a:chExt cx="1872" cy="446"/>
          </a:xfrm>
        </p:grpSpPr>
        <p:sp>
          <p:nvSpPr>
            <p:cNvPr id="24727" name="AutoShape 151">
              <a:extLst>
                <a:ext uri="{FF2B5EF4-FFF2-40B4-BE49-F238E27FC236}">
                  <a16:creationId xmlns:a16="http://schemas.microsoft.com/office/drawing/2014/main" id="{65D93195-3886-1DEE-298B-F66577B0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787" cy="4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1" name="Text Box 19">
              <a:extLst>
                <a:ext uri="{FF2B5EF4-FFF2-40B4-BE49-F238E27FC236}">
                  <a16:creationId xmlns:a16="http://schemas.microsoft.com/office/drawing/2014/main" id="{722750C7-AA2A-1B71-28E7-A3EE4B0A6C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8" y="1908"/>
              <a:ext cx="170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2200" b="1">
                  <a:cs typeface="FreesiaUPC" panose="020B0604020202020204" pitchFamily="34" charset="-34"/>
                </a:rPr>
                <a:t>หลักประกันความเป็นอิสระในการใช้ดุลพินิจของ ก.พ.ค.</a:t>
              </a:r>
            </a:p>
          </p:txBody>
        </p:sp>
        <p:sp>
          <p:nvSpPr>
            <p:cNvPr id="24729" name="AutoShape 153">
              <a:extLst>
                <a:ext uri="{FF2B5EF4-FFF2-40B4-BE49-F238E27FC236}">
                  <a16:creationId xmlns:a16="http://schemas.microsoft.com/office/drawing/2014/main" id="{A285A013-4004-387A-9F0F-8C8B1D814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2016"/>
              <a:ext cx="133" cy="1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9470" name="Text Box 19">
            <a:extLst>
              <a:ext uri="{FF2B5EF4-FFF2-40B4-BE49-F238E27FC236}">
                <a16:creationId xmlns:a16="http://schemas.microsoft.com/office/drawing/2014/main" id="{2D5E4265-6359-650F-871A-0BA55B27312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62800" y="1143001"/>
            <a:ext cx="36576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คุณสมบัติ:เทียบเท่าตุลาการศาลปกครองชั้นต้น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ทำงานเต็มเวลา</a:t>
            </a:r>
          </a:p>
        </p:txBody>
      </p:sp>
      <p:sp>
        <p:nvSpPr>
          <p:cNvPr id="19471" name="Text Box 19">
            <a:extLst>
              <a:ext uri="{FF2B5EF4-FFF2-40B4-BE49-F238E27FC236}">
                <a16:creationId xmlns:a16="http://schemas.microsoft.com/office/drawing/2014/main" id="{26B9C556-245B-FD60-7596-4083287BED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0400" y="2133600"/>
            <a:ext cx="3886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ระยะเวลาสูงสุดของการพิจารณาอุทธรณ์ ๑๖๐+๖๐+๖๐ วัน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ทุกข์ที่เกิดจากปลัดกระทรวง,รมต.หรือ นรม.ให้ร้องต่อ ก.พ.ค.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ก.พ.ค.มีมติประการใดให้ผู้บังคับบัญชาดำเนินการนั้น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cs typeface="FreesiaUPC" panose="020B0604020202020204" pitchFamily="34" charset="-34"/>
              </a:rPr>
              <a:t>ไม่พอใจ ฟ้องศาลปกครองสูงสุดได้</a:t>
            </a:r>
          </a:p>
        </p:txBody>
      </p:sp>
      <p:sp>
        <p:nvSpPr>
          <p:cNvPr id="19472" name="Text Box 19">
            <a:extLst>
              <a:ext uri="{FF2B5EF4-FFF2-40B4-BE49-F238E27FC236}">
                <a16:creationId xmlns:a16="http://schemas.microsoft.com/office/drawing/2014/main" id="{4145E77F-3CF3-498E-6BD2-CA2AB3F412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600" y="3962401"/>
            <a:ext cx="3429000" cy="12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กำกับตรวจสอบให้การบริหาร “คน” เป็นไปตามระบบคุณธรรม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กำกับตรวจสอบความชอบกฎหมายของกฎ ระเบียบ ข้อบังคับ คำสั่งของ ก.พ./สรก./ผบ.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พิจารณาวินิจฉัยอุทธรณ์และเรื่องร้องทุกข์</a:t>
            </a:r>
          </a:p>
        </p:txBody>
      </p:sp>
      <p:sp>
        <p:nvSpPr>
          <p:cNvPr id="19473" name="Text Box 19">
            <a:extLst>
              <a:ext uri="{FF2B5EF4-FFF2-40B4-BE49-F238E27FC236}">
                <a16:creationId xmlns:a16="http://schemas.microsoft.com/office/drawing/2014/main" id="{D8447FD5-A948-4AE6-1FAF-3AD3E601469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58000" y="5641976"/>
            <a:ext cx="34290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หลักการพื้นฐาน</a:t>
            </a:r>
          </a:p>
          <a:p>
            <a:pPr>
              <a:lnSpc>
                <a:spcPct val="80000"/>
              </a:lnSpc>
              <a:buFont typeface="Wingdings" pitchFamily="2" charset="2"/>
              <a:buChar char=""/>
            </a:pPr>
            <a:r>
              <a:rPr lang="th-TH" altLang="th-TH" sz="1800" b="1">
                <a:latin typeface="Browallia New" panose="020B0604020202020204" pitchFamily="34" charset="-34"/>
                <a:cs typeface="FreesiaUPC" panose="020B0604020202020204" pitchFamily="34" charset="-34"/>
              </a:rPr>
              <a:t>พ.ร.บ./กฎหมายลูกบท</a:t>
            </a:r>
          </a:p>
        </p:txBody>
      </p:sp>
      <p:sp>
        <p:nvSpPr>
          <p:cNvPr id="19474" name="Text Box 19">
            <a:extLst>
              <a:ext uri="{FF2B5EF4-FFF2-40B4-BE49-F238E27FC236}">
                <a16:creationId xmlns:a16="http://schemas.microsoft.com/office/drawing/2014/main" id="{18720D20-9F4D-23B2-85AE-162A2EBEF3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52600" y="3698876"/>
            <a:ext cx="2667000" cy="25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8138" indent="-1111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1800" b="1">
                <a:solidFill>
                  <a:schemeClr val="tx2"/>
                </a:solidFill>
                <a:cs typeface="FreesiaUPC" panose="020B0604020202020204" pitchFamily="34" charset="-34"/>
              </a:rPr>
              <a:t>ที่มา:คกก.คัดเลือก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altLang="th-TH" sz="1800" b="1">
                <a:cs typeface="FreesiaUPC" panose="020B0604020202020204" pitchFamily="34" charset="-34"/>
              </a:rPr>
              <a:t>ประธานศาลปกครองสูงสุด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altLang="th-TH" sz="1800" b="1">
                <a:cs typeface="FreesiaUPC" panose="020B0604020202020204" pitchFamily="34" charset="-34"/>
              </a:rPr>
              <a:t>รองประธานศาลฎีกา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altLang="th-TH" sz="1800" b="1">
                <a:cs typeface="FreesiaUPC" panose="020B0604020202020204" pitchFamily="34" charset="-34"/>
              </a:rPr>
              <a:t>กรรมการ ก.พ. ผู้ทรงคุณวุฒิ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altLang="th-TH" sz="1800" b="1">
                <a:cs typeface="FreesiaUPC" panose="020B0604020202020204" pitchFamily="34" charset="-34"/>
              </a:rPr>
              <a:t>เลขาธิการ ก.พ.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1800" b="1">
                <a:solidFill>
                  <a:schemeClr val="tx2"/>
                </a:solidFill>
                <a:cs typeface="FreesiaUPC" panose="020B0604020202020204" pitchFamily="34" charset="-34"/>
              </a:rPr>
              <a:t>ลักษณะต้องห้าม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h-TH" altLang="th-TH" sz="1800" b="1">
                <a:cs typeface="FreesiaUPC" panose="020B0604020202020204" pitchFamily="34" charset="-34"/>
              </a:rPr>
              <a:t>- เป็น ขรก. พนง.ของรัฐ ผู้ดำรงตำแหน่งทางการเมือง ฯลฯ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1800" b="1">
                <a:solidFill>
                  <a:schemeClr val="tx2"/>
                </a:solidFill>
                <a:cs typeface="FreesiaUPC" panose="020B0604020202020204" pitchFamily="34" charset="-34"/>
              </a:rPr>
              <a:t>วาระ: ๖ ปีเป็นได้ครั้งเดียว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1800" b="1">
                <a:solidFill>
                  <a:schemeClr val="tx2"/>
                </a:solidFill>
                <a:cs typeface="FreesiaUPC" panose="020B0604020202020204" pitchFamily="34" charset="-34"/>
              </a:rPr>
              <a:t>ฝ่ายบริหารปลดไม่ได้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1800" b="1">
                <a:solidFill>
                  <a:schemeClr val="tx2"/>
                </a:solidFill>
                <a:cs typeface="FreesiaUPC" panose="020B0604020202020204" pitchFamily="34" charset="-34"/>
              </a:rPr>
              <a:t>ลธ.กพ.เป็นเพียงเลขานุการ</a:t>
            </a:r>
          </a:p>
        </p:txBody>
      </p:sp>
      <p:grpSp>
        <p:nvGrpSpPr>
          <p:cNvPr id="19475" name="Group 108">
            <a:extLst>
              <a:ext uri="{FF2B5EF4-FFF2-40B4-BE49-F238E27FC236}">
                <a16:creationId xmlns:a16="http://schemas.microsoft.com/office/drawing/2014/main" id="{39A0501E-5320-AFBC-D962-EB645CC1FE77}"/>
              </a:ext>
            </a:extLst>
          </p:cNvPr>
          <p:cNvGrpSpPr>
            <a:grpSpLocks/>
          </p:cNvGrpSpPr>
          <p:nvPr/>
        </p:nvGrpSpPr>
        <p:grpSpPr bwMode="auto">
          <a:xfrm>
            <a:off x="9593264" y="5257800"/>
            <a:ext cx="1303337" cy="1524000"/>
            <a:chOff x="5042" y="2372"/>
            <a:chExt cx="1102" cy="1263"/>
          </a:xfrm>
        </p:grpSpPr>
        <p:sp>
          <p:nvSpPr>
            <p:cNvPr id="19480" name="Freeform 64">
              <a:extLst>
                <a:ext uri="{FF2B5EF4-FFF2-40B4-BE49-F238E27FC236}">
                  <a16:creationId xmlns:a16="http://schemas.microsoft.com/office/drawing/2014/main" id="{D4246770-5490-F8DB-68C8-8351CDCD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" y="2671"/>
              <a:ext cx="321" cy="84"/>
            </a:xfrm>
            <a:custGeom>
              <a:avLst/>
              <a:gdLst>
                <a:gd name="T0" fmla="*/ 1 w 321"/>
                <a:gd name="T1" fmla="*/ 32 h 84"/>
                <a:gd name="T2" fmla="*/ 47 w 321"/>
                <a:gd name="T3" fmla="*/ 15 h 84"/>
                <a:gd name="T4" fmla="*/ 177 w 321"/>
                <a:gd name="T5" fmla="*/ 0 h 84"/>
                <a:gd name="T6" fmla="*/ 252 w 321"/>
                <a:gd name="T7" fmla="*/ 5 h 84"/>
                <a:gd name="T8" fmla="*/ 253 w 321"/>
                <a:gd name="T9" fmla="*/ 5 h 84"/>
                <a:gd name="T10" fmla="*/ 256 w 321"/>
                <a:gd name="T11" fmla="*/ 5 h 84"/>
                <a:gd name="T12" fmla="*/ 260 w 321"/>
                <a:gd name="T13" fmla="*/ 5 h 84"/>
                <a:gd name="T14" fmla="*/ 264 w 321"/>
                <a:gd name="T15" fmla="*/ 6 h 84"/>
                <a:gd name="T16" fmla="*/ 269 w 321"/>
                <a:gd name="T17" fmla="*/ 6 h 84"/>
                <a:gd name="T18" fmla="*/ 272 w 321"/>
                <a:gd name="T19" fmla="*/ 7 h 84"/>
                <a:gd name="T20" fmla="*/ 277 w 321"/>
                <a:gd name="T21" fmla="*/ 8 h 84"/>
                <a:gd name="T22" fmla="*/ 282 w 321"/>
                <a:gd name="T23" fmla="*/ 8 h 84"/>
                <a:gd name="T24" fmla="*/ 287 w 321"/>
                <a:gd name="T25" fmla="*/ 10 h 84"/>
                <a:gd name="T26" fmla="*/ 292 w 321"/>
                <a:gd name="T27" fmla="*/ 10 h 84"/>
                <a:gd name="T28" fmla="*/ 297 w 321"/>
                <a:gd name="T29" fmla="*/ 11 h 84"/>
                <a:gd name="T30" fmla="*/ 300 w 321"/>
                <a:gd name="T31" fmla="*/ 12 h 84"/>
                <a:gd name="T32" fmla="*/ 304 w 321"/>
                <a:gd name="T33" fmla="*/ 12 h 84"/>
                <a:gd name="T34" fmla="*/ 306 w 321"/>
                <a:gd name="T35" fmla="*/ 13 h 84"/>
                <a:gd name="T36" fmla="*/ 309 w 321"/>
                <a:gd name="T37" fmla="*/ 15 h 84"/>
                <a:gd name="T38" fmla="*/ 310 w 321"/>
                <a:gd name="T39" fmla="*/ 15 h 84"/>
                <a:gd name="T40" fmla="*/ 316 w 321"/>
                <a:gd name="T41" fmla="*/ 17 h 84"/>
                <a:gd name="T42" fmla="*/ 318 w 321"/>
                <a:gd name="T43" fmla="*/ 18 h 84"/>
                <a:gd name="T44" fmla="*/ 320 w 321"/>
                <a:gd name="T45" fmla="*/ 22 h 84"/>
                <a:gd name="T46" fmla="*/ 321 w 321"/>
                <a:gd name="T47" fmla="*/ 23 h 84"/>
                <a:gd name="T48" fmla="*/ 321 w 321"/>
                <a:gd name="T49" fmla="*/ 26 h 84"/>
                <a:gd name="T50" fmla="*/ 321 w 321"/>
                <a:gd name="T51" fmla="*/ 30 h 84"/>
                <a:gd name="T52" fmla="*/ 321 w 321"/>
                <a:gd name="T53" fmla="*/ 32 h 84"/>
                <a:gd name="T54" fmla="*/ 320 w 321"/>
                <a:gd name="T55" fmla="*/ 36 h 84"/>
                <a:gd name="T56" fmla="*/ 318 w 321"/>
                <a:gd name="T57" fmla="*/ 40 h 84"/>
                <a:gd name="T58" fmla="*/ 313 w 321"/>
                <a:gd name="T59" fmla="*/ 42 h 84"/>
                <a:gd name="T60" fmla="*/ 310 w 321"/>
                <a:gd name="T61" fmla="*/ 46 h 84"/>
                <a:gd name="T62" fmla="*/ 304 w 321"/>
                <a:gd name="T63" fmla="*/ 49 h 84"/>
                <a:gd name="T64" fmla="*/ 299 w 321"/>
                <a:gd name="T65" fmla="*/ 52 h 84"/>
                <a:gd name="T66" fmla="*/ 292 w 321"/>
                <a:gd name="T67" fmla="*/ 56 h 84"/>
                <a:gd name="T68" fmla="*/ 286 w 321"/>
                <a:gd name="T69" fmla="*/ 60 h 84"/>
                <a:gd name="T70" fmla="*/ 280 w 321"/>
                <a:gd name="T71" fmla="*/ 62 h 84"/>
                <a:gd name="T72" fmla="*/ 274 w 321"/>
                <a:gd name="T73" fmla="*/ 65 h 84"/>
                <a:gd name="T74" fmla="*/ 269 w 321"/>
                <a:gd name="T75" fmla="*/ 67 h 84"/>
                <a:gd name="T76" fmla="*/ 264 w 321"/>
                <a:gd name="T77" fmla="*/ 70 h 84"/>
                <a:gd name="T78" fmla="*/ 260 w 321"/>
                <a:gd name="T79" fmla="*/ 71 h 84"/>
                <a:gd name="T80" fmla="*/ 257 w 321"/>
                <a:gd name="T81" fmla="*/ 72 h 84"/>
                <a:gd name="T82" fmla="*/ 255 w 321"/>
                <a:gd name="T83" fmla="*/ 74 h 84"/>
                <a:gd name="T84" fmla="*/ 255 w 321"/>
                <a:gd name="T85" fmla="*/ 74 h 84"/>
                <a:gd name="T86" fmla="*/ 152 w 321"/>
                <a:gd name="T87" fmla="*/ 84 h 84"/>
                <a:gd name="T88" fmla="*/ 34 w 321"/>
                <a:gd name="T89" fmla="*/ 67 h 84"/>
                <a:gd name="T90" fmla="*/ 0 w 321"/>
                <a:gd name="T91" fmla="*/ 46 h 84"/>
                <a:gd name="T92" fmla="*/ 1 w 321"/>
                <a:gd name="T93" fmla="*/ 32 h 84"/>
                <a:gd name="T94" fmla="*/ 1 w 321"/>
                <a:gd name="T95" fmla="*/ 32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84"/>
                <a:gd name="T146" fmla="*/ 321 w 321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84">
                  <a:moveTo>
                    <a:pt x="1" y="32"/>
                  </a:moveTo>
                  <a:lnTo>
                    <a:pt x="47" y="15"/>
                  </a:lnTo>
                  <a:lnTo>
                    <a:pt x="177" y="0"/>
                  </a:lnTo>
                  <a:lnTo>
                    <a:pt x="252" y="5"/>
                  </a:lnTo>
                  <a:lnTo>
                    <a:pt x="253" y="5"/>
                  </a:lnTo>
                  <a:lnTo>
                    <a:pt x="256" y="5"/>
                  </a:lnTo>
                  <a:lnTo>
                    <a:pt x="260" y="5"/>
                  </a:lnTo>
                  <a:lnTo>
                    <a:pt x="264" y="6"/>
                  </a:lnTo>
                  <a:lnTo>
                    <a:pt x="269" y="6"/>
                  </a:lnTo>
                  <a:lnTo>
                    <a:pt x="272" y="7"/>
                  </a:lnTo>
                  <a:lnTo>
                    <a:pt x="277" y="8"/>
                  </a:lnTo>
                  <a:lnTo>
                    <a:pt x="282" y="8"/>
                  </a:lnTo>
                  <a:lnTo>
                    <a:pt x="287" y="10"/>
                  </a:lnTo>
                  <a:lnTo>
                    <a:pt x="292" y="10"/>
                  </a:lnTo>
                  <a:lnTo>
                    <a:pt x="297" y="11"/>
                  </a:lnTo>
                  <a:lnTo>
                    <a:pt x="300" y="12"/>
                  </a:lnTo>
                  <a:lnTo>
                    <a:pt x="304" y="12"/>
                  </a:lnTo>
                  <a:lnTo>
                    <a:pt x="306" y="13"/>
                  </a:lnTo>
                  <a:lnTo>
                    <a:pt x="309" y="15"/>
                  </a:lnTo>
                  <a:lnTo>
                    <a:pt x="310" y="15"/>
                  </a:lnTo>
                  <a:lnTo>
                    <a:pt x="316" y="17"/>
                  </a:lnTo>
                  <a:lnTo>
                    <a:pt x="318" y="18"/>
                  </a:lnTo>
                  <a:lnTo>
                    <a:pt x="320" y="22"/>
                  </a:lnTo>
                  <a:lnTo>
                    <a:pt x="321" y="23"/>
                  </a:lnTo>
                  <a:lnTo>
                    <a:pt x="321" y="26"/>
                  </a:lnTo>
                  <a:lnTo>
                    <a:pt x="321" y="30"/>
                  </a:lnTo>
                  <a:lnTo>
                    <a:pt x="321" y="32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13" y="42"/>
                  </a:lnTo>
                  <a:lnTo>
                    <a:pt x="310" y="46"/>
                  </a:lnTo>
                  <a:lnTo>
                    <a:pt x="304" y="49"/>
                  </a:lnTo>
                  <a:lnTo>
                    <a:pt x="299" y="52"/>
                  </a:lnTo>
                  <a:lnTo>
                    <a:pt x="292" y="56"/>
                  </a:lnTo>
                  <a:lnTo>
                    <a:pt x="286" y="60"/>
                  </a:lnTo>
                  <a:lnTo>
                    <a:pt x="280" y="62"/>
                  </a:lnTo>
                  <a:lnTo>
                    <a:pt x="274" y="65"/>
                  </a:lnTo>
                  <a:lnTo>
                    <a:pt x="269" y="67"/>
                  </a:lnTo>
                  <a:lnTo>
                    <a:pt x="264" y="70"/>
                  </a:lnTo>
                  <a:lnTo>
                    <a:pt x="260" y="71"/>
                  </a:lnTo>
                  <a:lnTo>
                    <a:pt x="257" y="72"/>
                  </a:lnTo>
                  <a:lnTo>
                    <a:pt x="255" y="74"/>
                  </a:lnTo>
                  <a:lnTo>
                    <a:pt x="152" y="84"/>
                  </a:lnTo>
                  <a:lnTo>
                    <a:pt x="34" y="67"/>
                  </a:lnTo>
                  <a:lnTo>
                    <a:pt x="0" y="46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C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1" name="Freeform 65">
              <a:extLst>
                <a:ext uri="{FF2B5EF4-FFF2-40B4-BE49-F238E27FC236}">
                  <a16:creationId xmlns:a16="http://schemas.microsoft.com/office/drawing/2014/main" id="{7386EF0F-5A3B-7AC1-A7DB-6C91F03F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2386"/>
              <a:ext cx="838" cy="115"/>
            </a:xfrm>
            <a:custGeom>
              <a:avLst/>
              <a:gdLst>
                <a:gd name="T0" fmla="*/ 12 w 838"/>
                <a:gd name="T1" fmla="*/ 115 h 115"/>
                <a:gd name="T2" fmla="*/ 95 w 838"/>
                <a:gd name="T3" fmla="*/ 90 h 115"/>
                <a:gd name="T4" fmla="*/ 244 w 838"/>
                <a:gd name="T5" fmla="*/ 57 h 115"/>
                <a:gd name="T6" fmla="*/ 395 w 838"/>
                <a:gd name="T7" fmla="*/ 37 h 115"/>
                <a:gd name="T8" fmla="*/ 527 w 838"/>
                <a:gd name="T9" fmla="*/ 30 h 115"/>
                <a:gd name="T10" fmla="*/ 626 w 838"/>
                <a:gd name="T11" fmla="*/ 34 h 115"/>
                <a:gd name="T12" fmla="*/ 684 w 838"/>
                <a:gd name="T13" fmla="*/ 32 h 115"/>
                <a:gd name="T14" fmla="*/ 826 w 838"/>
                <a:gd name="T15" fmla="*/ 44 h 115"/>
                <a:gd name="T16" fmla="*/ 838 w 838"/>
                <a:gd name="T17" fmla="*/ 17 h 115"/>
                <a:gd name="T18" fmla="*/ 680 w 838"/>
                <a:gd name="T19" fmla="*/ 5 h 115"/>
                <a:gd name="T20" fmla="*/ 637 w 838"/>
                <a:gd name="T21" fmla="*/ 2 h 115"/>
                <a:gd name="T22" fmla="*/ 541 w 838"/>
                <a:gd name="T23" fmla="*/ 0 h 115"/>
                <a:gd name="T24" fmla="*/ 376 w 838"/>
                <a:gd name="T25" fmla="*/ 15 h 115"/>
                <a:gd name="T26" fmla="*/ 198 w 838"/>
                <a:gd name="T27" fmla="*/ 42 h 115"/>
                <a:gd name="T28" fmla="*/ 96 w 838"/>
                <a:gd name="T29" fmla="*/ 66 h 115"/>
                <a:gd name="T30" fmla="*/ 56 w 838"/>
                <a:gd name="T31" fmla="*/ 80 h 115"/>
                <a:gd name="T32" fmla="*/ 17 w 838"/>
                <a:gd name="T33" fmla="*/ 81 h 115"/>
                <a:gd name="T34" fmla="*/ 8 w 838"/>
                <a:gd name="T35" fmla="*/ 82 h 115"/>
                <a:gd name="T36" fmla="*/ 7 w 838"/>
                <a:gd name="T37" fmla="*/ 84 h 115"/>
                <a:gd name="T38" fmla="*/ 4 w 838"/>
                <a:gd name="T39" fmla="*/ 89 h 115"/>
                <a:gd name="T40" fmla="*/ 2 w 838"/>
                <a:gd name="T41" fmla="*/ 93 h 115"/>
                <a:gd name="T42" fmla="*/ 2 w 838"/>
                <a:gd name="T43" fmla="*/ 96 h 115"/>
                <a:gd name="T44" fmla="*/ 0 w 838"/>
                <a:gd name="T45" fmla="*/ 100 h 115"/>
                <a:gd name="T46" fmla="*/ 2 w 838"/>
                <a:gd name="T47" fmla="*/ 104 h 115"/>
                <a:gd name="T48" fmla="*/ 4 w 838"/>
                <a:gd name="T49" fmla="*/ 109 h 115"/>
                <a:gd name="T50" fmla="*/ 8 w 838"/>
                <a:gd name="T51" fmla="*/ 113 h 115"/>
                <a:gd name="T52" fmla="*/ 11 w 838"/>
                <a:gd name="T53" fmla="*/ 114 h 115"/>
                <a:gd name="T54" fmla="*/ 12 w 838"/>
                <a:gd name="T55" fmla="*/ 115 h 115"/>
                <a:gd name="T56" fmla="*/ 12 w 838"/>
                <a:gd name="T57" fmla="*/ 115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8"/>
                <a:gd name="T88" fmla="*/ 0 h 115"/>
                <a:gd name="T89" fmla="*/ 838 w 838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8" h="115">
                  <a:moveTo>
                    <a:pt x="12" y="115"/>
                  </a:moveTo>
                  <a:lnTo>
                    <a:pt x="95" y="90"/>
                  </a:lnTo>
                  <a:lnTo>
                    <a:pt x="244" y="57"/>
                  </a:lnTo>
                  <a:lnTo>
                    <a:pt x="395" y="37"/>
                  </a:lnTo>
                  <a:lnTo>
                    <a:pt x="527" y="30"/>
                  </a:lnTo>
                  <a:lnTo>
                    <a:pt x="626" y="34"/>
                  </a:lnTo>
                  <a:lnTo>
                    <a:pt x="684" y="32"/>
                  </a:lnTo>
                  <a:lnTo>
                    <a:pt x="826" y="44"/>
                  </a:lnTo>
                  <a:lnTo>
                    <a:pt x="838" y="17"/>
                  </a:lnTo>
                  <a:lnTo>
                    <a:pt x="680" y="5"/>
                  </a:lnTo>
                  <a:lnTo>
                    <a:pt x="637" y="2"/>
                  </a:lnTo>
                  <a:lnTo>
                    <a:pt x="541" y="0"/>
                  </a:lnTo>
                  <a:lnTo>
                    <a:pt x="376" y="15"/>
                  </a:lnTo>
                  <a:lnTo>
                    <a:pt x="198" y="42"/>
                  </a:lnTo>
                  <a:lnTo>
                    <a:pt x="96" y="66"/>
                  </a:lnTo>
                  <a:lnTo>
                    <a:pt x="56" y="80"/>
                  </a:lnTo>
                  <a:lnTo>
                    <a:pt x="17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4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0" y="100"/>
                  </a:lnTo>
                  <a:lnTo>
                    <a:pt x="2" y="104"/>
                  </a:lnTo>
                  <a:lnTo>
                    <a:pt x="4" y="109"/>
                  </a:lnTo>
                  <a:lnTo>
                    <a:pt x="8" y="113"/>
                  </a:lnTo>
                  <a:lnTo>
                    <a:pt x="11" y="114"/>
                  </a:lnTo>
                  <a:lnTo>
                    <a:pt x="12" y="115"/>
                  </a:lnTo>
                  <a:close/>
                </a:path>
              </a:pathLst>
            </a:custGeom>
            <a:solidFill>
              <a:srgbClr val="D2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2" name="Freeform 66">
              <a:extLst>
                <a:ext uri="{FF2B5EF4-FFF2-40B4-BE49-F238E27FC236}">
                  <a16:creationId xmlns:a16="http://schemas.microsoft.com/office/drawing/2014/main" id="{CF7B6FFB-30BB-0B9E-7882-D96605007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" y="2372"/>
              <a:ext cx="109" cy="114"/>
            </a:xfrm>
            <a:custGeom>
              <a:avLst/>
              <a:gdLst>
                <a:gd name="T0" fmla="*/ 0 w 109"/>
                <a:gd name="T1" fmla="*/ 59 h 114"/>
                <a:gd name="T2" fmla="*/ 20 w 109"/>
                <a:gd name="T3" fmla="*/ 91 h 114"/>
                <a:gd name="T4" fmla="*/ 53 w 109"/>
                <a:gd name="T5" fmla="*/ 114 h 114"/>
                <a:gd name="T6" fmla="*/ 93 w 109"/>
                <a:gd name="T7" fmla="*/ 104 h 114"/>
                <a:gd name="T8" fmla="*/ 98 w 109"/>
                <a:gd name="T9" fmla="*/ 70 h 114"/>
                <a:gd name="T10" fmla="*/ 109 w 109"/>
                <a:gd name="T11" fmla="*/ 34 h 114"/>
                <a:gd name="T12" fmla="*/ 94 w 109"/>
                <a:gd name="T13" fmla="*/ 42 h 114"/>
                <a:gd name="T14" fmla="*/ 90 w 109"/>
                <a:gd name="T15" fmla="*/ 19 h 114"/>
                <a:gd name="T16" fmla="*/ 85 w 109"/>
                <a:gd name="T17" fmla="*/ 14 h 114"/>
                <a:gd name="T18" fmla="*/ 84 w 109"/>
                <a:gd name="T19" fmla="*/ 14 h 114"/>
                <a:gd name="T20" fmla="*/ 84 w 109"/>
                <a:gd name="T21" fmla="*/ 16 h 114"/>
                <a:gd name="T22" fmla="*/ 83 w 109"/>
                <a:gd name="T23" fmla="*/ 19 h 114"/>
                <a:gd name="T24" fmla="*/ 83 w 109"/>
                <a:gd name="T25" fmla="*/ 22 h 114"/>
                <a:gd name="T26" fmla="*/ 81 w 109"/>
                <a:gd name="T27" fmla="*/ 26 h 114"/>
                <a:gd name="T28" fmla="*/ 80 w 109"/>
                <a:gd name="T29" fmla="*/ 29 h 114"/>
                <a:gd name="T30" fmla="*/ 79 w 109"/>
                <a:gd name="T31" fmla="*/ 32 h 114"/>
                <a:gd name="T32" fmla="*/ 78 w 109"/>
                <a:gd name="T33" fmla="*/ 34 h 114"/>
                <a:gd name="T34" fmla="*/ 69 w 109"/>
                <a:gd name="T35" fmla="*/ 0 h 114"/>
                <a:gd name="T36" fmla="*/ 63 w 109"/>
                <a:gd name="T37" fmla="*/ 26 h 114"/>
                <a:gd name="T38" fmla="*/ 55 w 109"/>
                <a:gd name="T39" fmla="*/ 14 h 114"/>
                <a:gd name="T40" fmla="*/ 41 w 109"/>
                <a:gd name="T41" fmla="*/ 48 h 114"/>
                <a:gd name="T42" fmla="*/ 26 w 109"/>
                <a:gd name="T43" fmla="*/ 63 h 114"/>
                <a:gd name="T44" fmla="*/ 0 w 109"/>
                <a:gd name="T45" fmla="*/ 59 h 114"/>
                <a:gd name="T46" fmla="*/ 0 w 109"/>
                <a:gd name="T47" fmla="*/ 59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9"/>
                <a:gd name="T73" fmla="*/ 0 h 114"/>
                <a:gd name="T74" fmla="*/ 109 w 109"/>
                <a:gd name="T75" fmla="*/ 114 h 1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9" h="114">
                  <a:moveTo>
                    <a:pt x="0" y="59"/>
                  </a:moveTo>
                  <a:lnTo>
                    <a:pt x="20" y="91"/>
                  </a:lnTo>
                  <a:lnTo>
                    <a:pt x="53" y="114"/>
                  </a:lnTo>
                  <a:lnTo>
                    <a:pt x="93" y="104"/>
                  </a:lnTo>
                  <a:lnTo>
                    <a:pt x="98" y="70"/>
                  </a:lnTo>
                  <a:lnTo>
                    <a:pt x="109" y="34"/>
                  </a:lnTo>
                  <a:lnTo>
                    <a:pt x="94" y="42"/>
                  </a:lnTo>
                  <a:lnTo>
                    <a:pt x="90" y="19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81" y="26"/>
                  </a:lnTo>
                  <a:lnTo>
                    <a:pt x="80" y="29"/>
                  </a:lnTo>
                  <a:lnTo>
                    <a:pt x="79" y="32"/>
                  </a:lnTo>
                  <a:lnTo>
                    <a:pt x="78" y="34"/>
                  </a:lnTo>
                  <a:lnTo>
                    <a:pt x="69" y="0"/>
                  </a:lnTo>
                  <a:lnTo>
                    <a:pt x="63" y="26"/>
                  </a:lnTo>
                  <a:lnTo>
                    <a:pt x="55" y="14"/>
                  </a:lnTo>
                  <a:lnTo>
                    <a:pt x="41" y="48"/>
                  </a:lnTo>
                  <a:lnTo>
                    <a:pt x="26" y="6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3" name="Freeform 67">
              <a:extLst>
                <a:ext uri="{FF2B5EF4-FFF2-40B4-BE49-F238E27FC236}">
                  <a16:creationId xmlns:a16="http://schemas.microsoft.com/office/drawing/2014/main" id="{07C5B381-1ECD-485F-5EC2-3101CB4A8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858"/>
              <a:ext cx="89" cy="127"/>
            </a:xfrm>
            <a:custGeom>
              <a:avLst/>
              <a:gdLst>
                <a:gd name="T0" fmla="*/ 0 w 89"/>
                <a:gd name="T1" fmla="*/ 57 h 127"/>
                <a:gd name="T2" fmla="*/ 21 w 89"/>
                <a:gd name="T3" fmla="*/ 79 h 127"/>
                <a:gd name="T4" fmla="*/ 40 w 89"/>
                <a:gd name="T5" fmla="*/ 127 h 127"/>
                <a:gd name="T6" fmla="*/ 87 w 89"/>
                <a:gd name="T7" fmla="*/ 78 h 127"/>
                <a:gd name="T8" fmla="*/ 88 w 89"/>
                <a:gd name="T9" fmla="*/ 66 h 127"/>
                <a:gd name="T10" fmla="*/ 89 w 89"/>
                <a:gd name="T11" fmla="*/ 35 h 127"/>
                <a:gd name="T12" fmla="*/ 74 w 89"/>
                <a:gd name="T13" fmla="*/ 41 h 127"/>
                <a:gd name="T14" fmla="*/ 64 w 89"/>
                <a:gd name="T15" fmla="*/ 36 h 127"/>
                <a:gd name="T16" fmla="*/ 56 w 89"/>
                <a:gd name="T17" fmla="*/ 0 h 127"/>
                <a:gd name="T18" fmla="*/ 38 w 89"/>
                <a:gd name="T19" fmla="*/ 41 h 127"/>
                <a:gd name="T20" fmla="*/ 22 w 89"/>
                <a:gd name="T21" fmla="*/ 14 h 127"/>
                <a:gd name="T22" fmla="*/ 16 w 89"/>
                <a:gd name="T23" fmla="*/ 57 h 127"/>
                <a:gd name="T24" fmla="*/ 0 w 89"/>
                <a:gd name="T25" fmla="*/ 57 h 127"/>
                <a:gd name="T26" fmla="*/ 0 w 89"/>
                <a:gd name="T27" fmla="*/ 57 h 1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27"/>
                <a:gd name="T44" fmla="*/ 89 w 89"/>
                <a:gd name="T45" fmla="*/ 127 h 1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27">
                  <a:moveTo>
                    <a:pt x="0" y="57"/>
                  </a:moveTo>
                  <a:lnTo>
                    <a:pt x="21" y="79"/>
                  </a:lnTo>
                  <a:lnTo>
                    <a:pt x="40" y="127"/>
                  </a:lnTo>
                  <a:lnTo>
                    <a:pt x="87" y="78"/>
                  </a:lnTo>
                  <a:lnTo>
                    <a:pt x="88" y="66"/>
                  </a:lnTo>
                  <a:lnTo>
                    <a:pt x="89" y="35"/>
                  </a:lnTo>
                  <a:lnTo>
                    <a:pt x="74" y="41"/>
                  </a:lnTo>
                  <a:lnTo>
                    <a:pt x="64" y="36"/>
                  </a:lnTo>
                  <a:lnTo>
                    <a:pt x="56" y="0"/>
                  </a:lnTo>
                  <a:lnTo>
                    <a:pt x="38" y="41"/>
                  </a:lnTo>
                  <a:lnTo>
                    <a:pt x="22" y="14"/>
                  </a:lnTo>
                  <a:lnTo>
                    <a:pt x="16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4" name="Freeform 68">
              <a:extLst>
                <a:ext uri="{FF2B5EF4-FFF2-40B4-BE49-F238E27FC236}">
                  <a16:creationId xmlns:a16="http://schemas.microsoft.com/office/drawing/2014/main" id="{B2177CDB-DD85-9906-741E-2AEE239F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" y="2679"/>
              <a:ext cx="321" cy="96"/>
            </a:xfrm>
            <a:custGeom>
              <a:avLst/>
              <a:gdLst>
                <a:gd name="T0" fmla="*/ 191 w 321"/>
                <a:gd name="T1" fmla="*/ 2 h 96"/>
                <a:gd name="T2" fmla="*/ 256 w 321"/>
                <a:gd name="T3" fmla="*/ 0 h 96"/>
                <a:gd name="T4" fmla="*/ 313 w 321"/>
                <a:gd name="T5" fmla="*/ 4 h 96"/>
                <a:gd name="T6" fmla="*/ 321 w 321"/>
                <a:gd name="T7" fmla="*/ 22 h 96"/>
                <a:gd name="T8" fmla="*/ 288 w 321"/>
                <a:gd name="T9" fmla="*/ 49 h 96"/>
                <a:gd name="T10" fmla="*/ 221 w 321"/>
                <a:gd name="T11" fmla="*/ 81 h 96"/>
                <a:gd name="T12" fmla="*/ 137 w 321"/>
                <a:gd name="T13" fmla="*/ 96 h 96"/>
                <a:gd name="T14" fmla="*/ 71 w 321"/>
                <a:gd name="T15" fmla="*/ 96 h 96"/>
                <a:gd name="T16" fmla="*/ 0 w 321"/>
                <a:gd name="T17" fmla="*/ 76 h 96"/>
                <a:gd name="T18" fmla="*/ 35 w 321"/>
                <a:gd name="T19" fmla="*/ 43 h 96"/>
                <a:gd name="T20" fmla="*/ 102 w 321"/>
                <a:gd name="T21" fmla="*/ 18 h 96"/>
                <a:gd name="T22" fmla="*/ 191 w 321"/>
                <a:gd name="T23" fmla="*/ 2 h 96"/>
                <a:gd name="T24" fmla="*/ 191 w 321"/>
                <a:gd name="T25" fmla="*/ 2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1"/>
                <a:gd name="T40" fmla="*/ 0 h 96"/>
                <a:gd name="T41" fmla="*/ 321 w 321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1" h="96">
                  <a:moveTo>
                    <a:pt x="191" y="2"/>
                  </a:moveTo>
                  <a:lnTo>
                    <a:pt x="256" y="0"/>
                  </a:lnTo>
                  <a:lnTo>
                    <a:pt x="313" y="4"/>
                  </a:lnTo>
                  <a:lnTo>
                    <a:pt x="321" y="22"/>
                  </a:lnTo>
                  <a:lnTo>
                    <a:pt x="288" y="49"/>
                  </a:lnTo>
                  <a:lnTo>
                    <a:pt x="221" y="81"/>
                  </a:lnTo>
                  <a:lnTo>
                    <a:pt x="137" y="96"/>
                  </a:lnTo>
                  <a:lnTo>
                    <a:pt x="71" y="96"/>
                  </a:lnTo>
                  <a:lnTo>
                    <a:pt x="0" y="76"/>
                  </a:lnTo>
                  <a:lnTo>
                    <a:pt x="35" y="43"/>
                  </a:lnTo>
                  <a:lnTo>
                    <a:pt x="102" y="18"/>
                  </a:lnTo>
                  <a:lnTo>
                    <a:pt x="191" y="2"/>
                  </a:lnTo>
                  <a:close/>
                </a:path>
              </a:pathLst>
            </a:custGeom>
            <a:solidFill>
              <a:srgbClr val="FFC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5" name="Freeform 69">
              <a:extLst>
                <a:ext uri="{FF2B5EF4-FFF2-40B4-BE49-F238E27FC236}">
                  <a16:creationId xmlns:a16="http://schemas.microsoft.com/office/drawing/2014/main" id="{7B9897BB-D66A-E308-F774-E0B9EDA1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2642"/>
              <a:ext cx="118" cy="155"/>
            </a:xfrm>
            <a:custGeom>
              <a:avLst/>
              <a:gdLst>
                <a:gd name="T0" fmla="*/ 107 w 118"/>
                <a:gd name="T1" fmla="*/ 95 h 155"/>
                <a:gd name="T2" fmla="*/ 101 w 118"/>
                <a:gd name="T3" fmla="*/ 75 h 155"/>
                <a:gd name="T4" fmla="*/ 118 w 118"/>
                <a:gd name="T5" fmla="*/ 22 h 155"/>
                <a:gd name="T6" fmla="*/ 99 w 118"/>
                <a:gd name="T7" fmla="*/ 14 h 155"/>
                <a:gd name="T8" fmla="*/ 98 w 118"/>
                <a:gd name="T9" fmla="*/ 4 h 155"/>
                <a:gd name="T10" fmla="*/ 83 w 118"/>
                <a:gd name="T11" fmla="*/ 0 h 155"/>
                <a:gd name="T12" fmla="*/ 82 w 118"/>
                <a:gd name="T13" fmla="*/ 0 h 155"/>
                <a:gd name="T14" fmla="*/ 79 w 118"/>
                <a:gd name="T15" fmla="*/ 1 h 155"/>
                <a:gd name="T16" fmla="*/ 75 w 118"/>
                <a:gd name="T17" fmla="*/ 4 h 155"/>
                <a:gd name="T18" fmla="*/ 72 w 118"/>
                <a:gd name="T19" fmla="*/ 6 h 155"/>
                <a:gd name="T20" fmla="*/ 68 w 118"/>
                <a:gd name="T21" fmla="*/ 10 h 155"/>
                <a:gd name="T22" fmla="*/ 64 w 118"/>
                <a:gd name="T23" fmla="*/ 12 h 155"/>
                <a:gd name="T24" fmla="*/ 62 w 118"/>
                <a:gd name="T25" fmla="*/ 15 h 155"/>
                <a:gd name="T26" fmla="*/ 60 w 118"/>
                <a:gd name="T27" fmla="*/ 17 h 155"/>
                <a:gd name="T28" fmla="*/ 57 w 118"/>
                <a:gd name="T29" fmla="*/ 26 h 155"/>
                <a:gd name="T30" fmla="*/ 54 w 118"/>
                <a:gd name="T31" fmla="*/ 24 h 155"/>
                <a:gd name="T32" fmla="*/ 50 w 118"/>
                <a:gd name="T33" fmla="*/ 20 h 155"/>
                <a:gd name="T34" fmla="*/ 48 w 118"/>
                <a:gd name="T35" fmla="*/ 17 h 155"/>
                <a:gd name="T36" fmla="*/ 44 w 118"/>
                <a:gd name="T37" fmla="*/ 19 h 155"/>
                <a:gd name="T38" fmla="*/ 40 w 118"/>
                <a:gd name="T39" fmla="*/ 20 h 155"/>
                <a:gd name="T40" fmla="*/ 38 w 118"/>
                <a:gd name="T41" fmla="*/ 24 h 155"/>
                <a:gd name="T42" fmla="*/ 34 w 118"/>
                <a:gd name="T43" fmla="*/ 26 h 155"/>
                <a:gd name="T44" fmla="*/ 31 w 118"/>
                <a:gd name="T45" fmla="*/ 30 h 155"/>
                <a:gd name="T46" fmla="*/ 29 w 118"/>
                <a:gd name="T47" fmla="*/ 34 h 155"/>
                <a:gd name="T48" fmla="*/ 26 w 118"/>
                <a:gd name="T49" fmla="*/ 39 h 155"/>
                <a:gd name="T50" fmla="*/ 24 w 118"/>
                <a:gd name="T51" fmla="*/ 44 h 155"/>
                <a:gd name="T52" fmla="*/ 21 w 118"/>
                <a:gd name="T53" fmla="*/ 49 h 155"/>
                <a:gd name="T54" fmla="*/ 19 w 118"/>
                <a:gd name="T55" fmla="*/ 54 h 155"/>
                <a:gd name="T56" fmla="*/ 16 w 118"/>
                <a:gd name="T57" fmla="*/ 60 h 155"/>
                <a:gd name="T58" fmla="*/ 14 w 118"/>
                <a:gd name="T59" fmla="*/ 64 h 155"/>
                <a:gd name="T60" fmla="*/ 11 w 118"/>
                <a:gd name="T61" fmla="*/ 69 h 155"/>
                <a:gd name="T62" fmla="*/ 9 w 118"/>
                <a:gd name="T63" fmla="*/ 73 h 155"/>
                <a:gd name="T64" fmla="*/ 8 w 118"/>
                <a:gd name="T65" fmla="*/ 78 h 155"/>
                <a:gd name="T66" fmla="*/ 6 w 118"/>
                <a:gd name="T67" fmla="*/ 80 h 155"/>
                <a:gd name="T68" fmla="*/ 5 w 118"/>
                <a:gd name="T69" fmla="*/ 83 h 155"/>
                <a:gd name="T70" fmla="*/ 5 w 118"/>
                <a:gd name="T71" fmla="*/ 84 h 155"/>
                <a:gd name="T72" fmla="*/ 5 w 118"/>
                <a:gd name="T73" fmla="*/ 85 h 155"/>
                <a:gd name="T74" fmla="*/ 4 w 118"/>
                <a:gd name="T75" fmla="*/ 86 h 155"/>
                <a:gd name="T76" fmla="*/ 4 w 118"/>
                <a:gd name="T77" fmla="*/ 90 h 155"/>
                <a:gd name="T78" fmla="*/ 3 w 118"/>
                <a:gd name="T79" fmla="*/ 93 h 155"/>
                <a:gd name="T80" fmla="*/ 3 w 118"/>
                <a:gd name="T81" fmla="*/ 95 h 155"/>
                <a:gd name="T82" fmla="*/ 3 w 118"/>
                <a:gd name="T83" fmla="*/ 99 h 155"/>
                <a:gd name="T84" fmla="*/ 3 w 118"/>
                <a:gd name="T85" fmla="*/ 103 h 155"/>
                <a:gd name="T86" fmla="*/ 1 w 118"/>
                <a:gd name="T87" fmla="*/ 106 h 155"/>
                <a:gd name="T88" fmla="*/ 1 w 118"/>
                <a:gd name="T89" fmla="*/ 110 h 155"/>
                <a:gd name="T90" fmla="*/ 0 w 118"/>
                <a:gd name="T91" fmla="*/ 113 h 155"/>
                <a:gd name="T92" fmla="*/ 0 w 118"/>
                <a:gd name="T93" fmla="*/ 117 h 155"/>
                <a:gd name="T94" fmla="*/ 0 w 118"/>
                <a:gd name="T95" fmla="*/ 123 h 155"/>
                <a:gd name="T96" fmla="*/ 0 w 118"/>
                <a:gd name="T97" fmla="*/ 128 h 155"/>
                <a:gd name="T98" fmla="*/ 0 w 118"/>
                <a:gd name="T99" fmla="*/ 132 h 155"/>
                <a:gd name="T100" fmla="*/ 1 w 118"/>
                <a:gd name="T101" fmla="*/ 137 h 155"/>
                <a:gd name="T102" fmla="*/ 3 w 118"/>
                <a:gd name="T103" fmla="*/ 140 h 155"/>
                <a:gd name="T104" fmla="*/ 4 w 118"/>
                <a:gd name="T105" fmla="*/ 145 h 155"/>
                <a:gd name="T106" fmla="*/ 5 w 118"/>
                <a:gd name="T107" fmla="*/ 149 h 155"/>
                <a:gd name="T108" fmla="*/ 6 w 118"/>
                <a:gd name="T109" fmla="*/ 152 h 155"/>
                <a:gd name="T110" fmla="*/ 8 w 118"/>
                <a:gd name="T111" fmla="*/ 154 h 155"/>
                <a:gd name="T112" fmla="*/ 9 w 118"/>
                <a:gd name="T113" fmla="*/ 155 h 155"/>
                <a:gd name="T114" fmla="*/ 107 w 118"/>
                <a:gd name="T115" fmla="*/ 95 h 155"/>
                <a:gd name="T116" fmla="*/ 107 w 118"/>
                <a:gd name="T117" fmla="*/ 95 h 1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155"/>
                <a:gd name="T179" fmla="*/ 118 w 118"/>
                <a:gd name="T180" fmla="*/ 155 h 1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155">
                  <a:moveTo>
                    <a:pt x="107" y="95"/>
                  </a:moveTo>
                  <a:lnTo>
                    <a:pt x="101" y="75"/>
                  </a:lnTo>
                  <a:lnTo>
                    <a:pt x="118" y="22"/>
                  </a:lnTo>
                  <a:lnTo>
                    <a:pt x="99" y="14"/>
                  </a:lnTo>
                  <a:lnTo>
                    <a:pt x="98" y="4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9" y="1"/>
                  </a:lnTo>
                  <a:lnTo>
                    <a:pt x="75" y="4"/>
                  </a:lnTo>
                  <a:lnTo>
                    <a:pt x="72" y="6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2" y="15"/>
                  </a:lnTo>
                  <a:lnTo>
                    <a:pt x="60" y="17"/>
                  </a:lnTo>
                  <a:lnTo>
                    <a:pt x="57" y="26"/>
                  </a:lnTo>
                  <a:lnTo>
                    <a:pt x="54" y="24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4" y="26"/>
                  </a:lnTo>
                  <a:lnTo>
                    <a:pt x="31" y="30"/>
                  </a:lnTo>
                  <a:lnTo>
                    <a:pt x="29" y="34"/>
                  </a:lnTo>
                  <a:lnTo>
                    <a:pt x="26" y="39"/>
                  </a:lnTo>
                  <a:lnTo>
                    <a:pt x="24" y="44"/>
                  </a:lnTo>
                  <a:lnTo>
                    <a:pt x="21" y="49"/>
                  </a:lnTo>
                  <a:lnTo>
                    <a:pt x="19" y="54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1" y="69"/>
                  </a:lnTo>
                  <a:lnTo>
                    <a:pt x="9" y="73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3" y="95"/>
                  </a:lnTo>
                  <a:lnTo>
                    <a:pt x="3" y="99"/>
                  </a:lnTo>
                  <a:lnTo>
                    <a:pt x="3" y="103"/>
                  </a:lnTo>
                  <a:lnTo>
                    <a:pt x="1" y="106"/>
                  </a:lnTo>
                  <a:lnTo>
                    <a:pt x="1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7"/>
                  </a:lnTo>
                  <a:lnTo>
                    <a:pt x="3" y="140"/>
                  </a:lnTo>
                  <a:lnTo>
                    <a:pt x="4" y="145"/>
                  </a:lnTo>
                  <a:lnTo>
                    <a:pt x="5" y="149"/>
                  </a:lnTo>
                  <a:lnTo>
                    <a:pt x="6" y="152"/>
                  </a:lnTo>
                  <a:lnTo>
                    <a:pt x="8" y="154"/>
                  </a:lnTo>
                  <a:lnTo>
                    <a:pt x="9" y="155"/>
                  </a:lnTo>
                  <a:lnTo>
                    <a:pt x="107" y="9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6" name="Freeform 70">
              <a:extLst>
                <a:ext uri="{FF2B5EF4-FFF2-40B4-BE49-F238E27FC236}">
                  <a16:creationId xmlns:a16="http://schemas.microsoft.com/office/drawing/2014/main" id="{DCC62BDC-A969-9764-3249-33E074BA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642"/>
              <a:ext cx="95" cy="84"/>
            </a:xfrm>
            <a:custGeom>
              <a:avLst/>
              <a:gdLst>
                <a:gd name="T0" fmla="*/ 15 w 95"/>
                <a:gd name="T1" fmla="*/ 24 h 84"/>
                <a:gd name="T2" fmla="*/ 26 w 95"/>
                <a:gd name="T3" fmla="*/ 20 h 84"/>
                <a:gd name="T4" fmla="*/ 34 w 95"/>
                <a:gd name="T5" fmla="*/ 26 h 84"/>
                <a:gd name="T6" fmla="*/ 37 w 95"/>
                <a:gd name="T7" fmla="*/ 17 h 84"/>
                <a:gd name="T8" fmla="*/ 37 w 95"/>
                <a:gd name="T9" fmla="*/ 17 h 84"/>
                <a:gd name="T10" fmla="*/ 40 w 95"/>
                <a:gd name="T11" fmla="*/ 15 h 84"/>
                <a:gd name="T12" fmla="*/ 44 w 95"/>
                <a:gd name="T13" fmla="*/ 12 h 84"/>
                <a:gd name="T14" fmla="*/ 47 w 95"/>
                <a:gd name="T15" fmla="*/ 9 h 84"/>
                <a:gd name="T16" fmla="*/ 50 w 95"/>
                <a:gd name="T17" fmla="*/ 5 h 84"/>
                <a:gd name="T18" fmla="*/ 54 w 95"/>
                <a:gd name="T19" fmla="*/ 2 h 84"/>
                <a:gd name="T20" fmla="*/ 57 w 95"/>
                <a:gd name="T21" fmla="*/ 0 h 84"/>
                <a:gd name="T22" fmla="*/ 60 w 95"/>
                <a:gd name="T23" fmla="*/ 0 h 84"/>
                <a:gd name="T24" fmla="*/ 64 w 95"/>
                <a:gd name="T25" fmla="*/ 0 h 84"/>
                <a:gd name="T26" fmla="*/ 69 w 95"/>
                <a:gd name="T27" fmla="*/ 1 h 84"/>
                <a:gd name="T28" fmla="*/ 73 w 95"/>
                <a:gd name="T29" fmla="*/ 2 h 84"/>
                <a:gd name="T30" fmla="*/ 75 w 95"/>
                <a:gd name="T31" fmla="*/ 4 h 84"/>
                <a:gd name="T32" fmla="*/ 76 w 95"/>
                <a:gd name="T33" fmla="*/ 14 h 84"/>
                <a:gd name="T34" fmla="*/ 95 w 95"/>
                <a:gd name="T35" fmla="*/ 22 h 84"/>
                <a:gd name="T36" fmla="*/ 78 w 95"/>
                <a:gd name="T37" fmla="*/ 75 h 84"/>
                <a:gd name="T38" fmla="*/ 76 w 95"/>
                <a:gd name="T39" fmla="*/ 76 h 84"/>
                <a:gd name="T40" fmla="*/ 71 w 95"/>
                <a:gd name="T41" fmla="*/ 79 h 84"/>
                <a:gd name="T42" fmla="*/ 67 w 95"/>
                <a:gd name="T43" fmla="*/ 80 h 84"/>
                <a:gd name="T44" fmla="*/ 64 w 95"/>
                <a:gd name="T45" fmla="*/ 81 h 84"/>
                <a:gd name="T46" fmla="*/ 60 w 95"/>
                <a:gd name="T47" fmla="*/ 83 h 84"/>
                <a:gd name="T48" fmla="*/ 56 w 95"/>
                <a:gd name="T49" fmla="*/ 84 h 84"/>
                <a:gd name="T50" fmla="*/ 55 w 95"/>
                <a:gd name="T51" fmla="*/ 80 h 84"/>
                <a:gd name="T52" fmla="*/ 52 w 95"/>
                <a:gd name="T53" fmla="*/ 75 h 84"/>
                <a:gd name="T54" fmla="*/ 50 w 95"/>
                <a:gd name="T55" fmla="*/ 73 h 84"/>
                <a:gd name="T56" fmla="*/ 46 w 95"/>
                <a:gd name="T57" fmla="*/ 70 h 84"/>
                <a:gd name="T58" fmla="*/ 42 w 95"/>
                <a:gd name="T59" fmla="*/ 69 h 84"/>
                <a:gd name="T60" fmla="*/ 40 w 95"/>
                <a:gd name="T61" fmla="*/ 69 h 84"/>
                <a:gd name="T62" fmla="*/ 36 w 95"/>
                <a:gd name="T63" fmla="*/ 69 h 84"/>
                <a:gd name="T64" fmla="*/ 34 w 95"/>
                <a:gd name="T65" fmla="*/ 70 h 84"/>
                <a:gd name="T66" fmla="*/ 29 w 95"/>
                <a:gd name="T67" fmla="*/ 69 h 84"/>
                <a:gd name="T68" fmla="*/ 25 w 95"/>
                <a:gd name="T69" fmla="*/ 69 h 84"/>
                <a:gd name="T70" fmla="*/ 21 w 95"/>
                <a:gd name="T71" fmla="*/ 69 h 84"/>
                <a:gd name="T72" fmla="*/ 17 w 95"/>
                <a:gd name="T73" fmla="*/ 69 h 84"/>
                <a:gd name="T74" fmla="*/ 12 w 95"/>
                <a:gd name="T75" fmla="*/ 65 h 84"/>
                <a:gd name="T76" fmla="*/ 7 w 95"/>
                <a:gd name="T77" fmla="*/ 63 h 84"/>
                <a:gd name="T78" fmla="*/ 3 w 95"/>
                <a:gd name="T79" fmla="*/ 59 h 84"/>
                <a:gd name="T80" fmla="*/ 1 w 95"/>
                <a:gd name="T81" fmla="*/ 56 h 84"/>
                <a:gd name="T82" fmla="*/ 0 w 95"/>
                <a:gd name="T83" fmla="*/ 54 h 84"/>
                <a:gd name="T84" fmla="*/ 0 w 95"/>
                <a:gd name="T85" fmla="*/ 54 h 84"/>
                <a:gd name="T86" fmla="*/ 15 w 95"/>
                <a:gd name="T87" fmla="*/ 24 h 84"/>
                <a:gd name="T88" fmla="*/ 15 w 95"/>
                <a:gd name="T89" fmla="*/ 24 h 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"/>
                <a:gd name="T136" fmla="*/ 0 h 84"/>
                <a:gd name="T137" fmla="*/ 95 w 95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" h="84">
                  <a:moveTo>
                    <a:pt x="15" y="24"/>
                  </a:moveTo>
                  <a:lnTo>
                    <a:pt x="26" y="20"/>
                  </a:lnTo>
                  <a:lnTo>
                    <a:pt x="34" y="26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50" y="5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6" y="14"/>
                  </a:lnTo>
                  <a:lnTo>
                    <a:pt x="95" y="22"/>
                  </a:lnTo>
                  <a:lnTo>
                    <a:pt x="78" y="75"/>
                  </a:lnTo>
                  <a:lnTo>
                    <a:pt x="76" y="76"/>
                  </a:lnTo>
                  <a:lnTo>
                    <a:pt x="71" y="79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6" y="84"/>
                  </a:lnTo>
                  <a:lnTo>
                    <a:pt x="55" y="80"/>
                  </a:lnTo>
                  <a:lnTo>
                    <a:pt x="52" y="75"/>
                  </a:lnTo>
                  <a:lnTo>
                    <a:pt x="50" y="73"/>
                  </a:lnTo>
                  <a:lnTo>
                    <a:pt x="46" y="70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36" y="69"/>
                  </a:lnTo>
                  <a:lnTo>
                    <a:pt x="34" y="70"/>
                  </a:lnTo>
                  <a:lnTo>
                    <a:pt x="29" y="69"/>
                  </a:lnTo>
                  <a:lnTo>
                    <a:pt x="25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2" y="65"/>
                  </a:lnTo>
                  <a:lnTo>
                    <a:pt x="7" y="63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D6B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7" name="Freeform 71">
              <a:extLst>
                <a:ext uri="{FF2B5EF4-FFF2-40B4-BE49-F238E27FC236}">
                  <a16:creationId xmlns:a16="http://schemas.microsoft.com/office/drawing/2014/main" id="{066D16CD-AEED-B50C-2A09-183CA78B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2471"/>
              <a:ext cx="632" cy="1153"/>
            </a:xfrm>
            <a:custGeom>
              <a:avLst/>
              <a:gdLst>
                <a:gd name="T0" fmla="*/ 291 w 632"/>
                <a:gd name="T1" fmla="*/ 314 h 1153"/>
                <a:gd name="T2" fmla="*/ 264 w 632"/>
                <a:gd name="T3" fmla="*/ 330 h 1153"/>
                <a:gd name="T4" fmla="*/ 234 w 632"/>
                <a:gd name="T5" fmla="*/ 353 h 1153"/>
                <a:gd name="T6" fmla="*/ 211 w 632"/>
                <a:gd name="T7" fmla="*/ 380 h 1153"/>
                <a:gd name="T8" fmla="*/ 194 w 632"/>
                <a:gd name="T9" fmla="*/ 407 h 1153"/>
                <a:gd name="T10" fmla="*/ 156 w 632"/>
                <a:gd name="T11" fmla="*/ 434 h 1153"/>
                <a:gd name="T12" fmla="*/ 132 w 632"/>
                <a:gd name="T13" fmla="*/ 446 h 1153"/>
                <a:gd name="T14" fmla="*/ 47 w 632"/>
                <a:gd name="T15" fmla="*/ 458 h 1153"/>
                <a:gd name="T16" fmla="*/ 15 w 632"/>
                <a:gd name="T17" fmla="*/ 486 h 1153"/>
                <a:gd name="T18" fmla="*/ 3 w 632"/>
                <a:gd name="T19" fmla="*/ 540 h 1153"/>
                <a:gd name="T20" fmla="*/ 26 w 632"/>
                <a:gd name="T21" fmla="*/ 564 h 1153"/>
                <a:gd name="T22" fmla="*/ 59 w 632"/>
                <a:gd name="T23" fmla="*/ 575 h 1153"/>
                <a:gd name="T24" fmla="*/ 82 w 632"/>
                <a:gd name="T25" fmla="*/ 578 h 1153"/>
                <a:gd name="T26" fmla="*/ 148 w 632"/>
                <a:gd name="T27" fmla="*/ 583 h 1153"/>
                <a:gd name="T28" fmla="*/ 137 w 632"/>
                <a:gd name="T29" fmla="*/ 611 h 1153"/>
                <a:gd name="T30" fmla="*/ 131 w 632"/>
                <a:gd name="T31" fmla="*/ 639 h 1153"/>
                <a:gd name="T32" fmla="*/ 129 w 632"/>
                <a:gd name="T33" fmla="*/ 672 h 1153"/>
                <a:gd name="T34" fmla="*/ 156 w 632"/>
                <a:gd name="T35" fmla="*/ 694 h 1153"/>
                <a:gd name="T36" fmla="*/ 138 w 632"/>
                <a:gd name="T37" fmla="*/ 728 h 1153"/>
                <a:gd name="T38" fmla="*/ 122 w 632"/>
                <a:gd name="T39" fmla="*/ 767 h 1153"/>
                <a:gd name="T40" fmla="*/ 109 w 632"/>
                <a:gd name="T41" fmla="*/ 797 h 1153"/>
                <a:gd name="T42" fmla="*/ 99 w 632"/>
                <a:gd name="T43" fmla="*/ 836 h 1153"/>
                <a:gd name="T44" fmla="*/ 98 w 632"/>
                <a:gd name="T45" fmla="*/ 869 h 1153"/>
                <a:gd name="T46" fmla="*/ 101 w 632"/>
                <a:gd name="T47" fmla="*/ 901 h 1153"/>
                <a:gd name="T48" fmla="*/ 103 w 632"/>
                <a:gd name="T49" fmla="*/ 929 h 1153"/>
                <a:gd name="T50" fmla="*/ 107 w 632"/>
                <a:gd name="T51" fmla="*/ 953 h 1153"/>
                <a:gd name="T52" fmla="*/ 127 w 632"/>
                <a:gd name="T53" fmla="*/ 1041 h 1153"/>
                <a:gd name="T54" fmla="*/ 109 w 632"/>
                <a:gd name="T55" fmla="*/ 1057 h 1153"/>
                <a:gd name="T56" fmla="*/ 138 w 632"/>
                <a:gd name="T57" fmla="*/ 1091 h 1153"/>
                <a:gd name="T58" fmla="*/ 166 w 632"/>
                <a:gd name="T59" fmla="*/ 1114 h 1153"/>
                <a:gd name="T60" fmla="*/ 377 w 632"/>
                <a:gd name="T61" fmla="*/ 993 h 1153"/>
                <a:gd name="T62" fmla="*/ 405 w 632"/>
                <a:gd name="T63" fmla="*/ 1001 h 1153"/>
                <a:gd name="T64" fmla="*/ 441 w 632"/>
                <a:gd name="T65" fmla="*/ 1007 h 1153"/>
                <a:gd name="T66" fmla="*/ 474 w 632"/>
                <a:gd name="T67" fmla="*/ 1009 h 1153"/>
                <a:gd name="T68" fmla="*/ 500 w 632"/>
                <a:gd name="T69" fmla="*/ 1008 h 1153"/>
                <a:gd name="T70" fmla="*/ 526 w 632"/>
                <a:gd name="T71" fmla="*/ 1004 h 1153"/>
                <a:gd name="T72" fmla="*/ 554 w 632"/>
                <a:gd name="T73" fmla="*/ 992 h 1153"/>
                <a:gd name="T74" fmla="*/ 549 w 632"/>
                <a:gd name="T75" fmla="*/ 955 h 1153"/>
                <a:gd name="T76" fmla="*/ 417 w 632"/>
                <a:gd name="T77" fmla="*/ 795 h 1153"/>
                <a:gd name="T78" fmla="*/ 433 w 632"/>
                <a:gd name="T79" fmla="*/ 768 h 1153"/>
                <a:gd name="T80" fmla="*/ 460 w 632"/>
                <a:gd name="T81" fmla="*/ 728 h 1153"/>
                <a:gd name="T82" fmla="*/ 490 w 632"/>
                <a:gd name="T83" fmla="*/ 684 h 1153"/>
                <a:gd name="T84" fmla="*/ 516 w 632"/>
                <a:gd name="T85" fmla="*/ 649 h 1153"/>
                <a:gd name="T86" fmla="*/ 538 w 632"/>
                <a:gd name="T87" fmla="*/ 608 h 1153"/>
                <a:gd name="T88" fmla="*/ 536 w 632"/>
                <a:gd name="T89" fmla="*/ 578 h 1153"/>
                <a:gd name="T90" fmla="*/ 529 w 632"/>
                <a:gd name="T91" fmla="*/ 537 h 1153"/>
                <a:gd name="T92" fmla="*/ 515 w 632"/>
                <a:gd name="T93" fmla="*/ 497 h 1153"/>
                <a:gd name="T94" fmla="*/ 514 w 632"/>
                <a:gd name="T95" fmla="*/ 460 h 1153"/>
                <a:gd name="T96" fmla="*/ 528 w 632"/>
                <a:gd name="T97" fmla="*/ 429 h 1153"/>
                <a:gd name="T98" fmla="*/ 540 w 632"/>
                <a:gd name="T99" fmla="*/ 392 h 1153"/>
                <a:gd name="T100" fmla="*/ 542 w 632"/>
                <a:gd name="T101" fmla="*/ 353 h 1153"/>
                <a:gd name="T102" fmla="*/ 627 w 632"/>
                <a:gd name="T103" fmla="*/ 0 h 1153"/>
                <a:gd name="T104" fmla="*/ 558 w 632"/>
                <a:gd name="T105" fmla="*/ 20 h 1153"/>
                <a:gd name="T106" fmla="*/ 432 w 632"/>
                <a:gd name="T107" fmla="*/ 254 h 1153"/>
                <a:gd name="T108" fmla="*/ 397 w 632"/>
                <a:gd name="T109" fmla="*/ 265 h 1153"/>
                <a:gd name="T110" fmla="*/ 363 w 632"/>
                <a:gd name="T111" fmla="*/ 281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1153"/>
                <a:gd name="T170" fmla="*/ 632 w 632"/>
                <a:gd name="T171" fmla="*/ 1153 h 11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1153">
                  <a:moveTo>
                    <a:pt x="313" y="306"/>
                  </a:moveTo>
                  <a:lnTo>
                    <a:pt x="312" y="306"/>
                  </a:lnTo>
                  <a:lnTo>
                    <a:pt x="308" y="308"/>
                  </a:lnTo>
                  <a:lnTo>
                    <a:pt x="304" y="309"/>
                  </a:lnTo>
                  <a:lnTo>
                    <a:pt x="299" y="311"/>
                  </a:lnTo>
                  <a:lnTo>
                    <a:pt x="295" y="313"/>
                  </a:lnTo>
                  <a:lnTo>
                    <a:pt x="291" y="314"/>
                  </a:lnTo>
                  <a:lnTo>
                    <a:pt x="288" y="316"/>
                  </a:lnTo>
                  <a:lnTo>
                    <a:pt x="284" y="319"/>
                  </a:lnTo>
                  <a:lnTo>
                    <a:pt x="280" y="320"/>
                  </a:lnTo>
                  <a:lnTo>
                    <a:pt x="276" y="323"/>
                  </a:lnTo>
                  <a:lnTo>
                    <a:pt x="271" y="325"/>
                  </a:lnTo>
                  <a:lnTo>
                    <a:pt x="269" y="328"/>
                  </a:lnTo>
                  <a:lnTo>
                    <a:pt x="264" y="330"/>
                  </a:lnTo>
                  <a:lnTo>
                    <a:pt x="259" y="333"/>
                  </a:lnTo>
                  <a:lnTo>
                    <a:pt x="254" y="335"/>
                  </a:lnTo>
                  <a:lnTo>
                    <a:pt x="250" y="339"/>
                  </a:lnTo>
                  <a:lnTo>
                    <a:pt x="245" y="342"/>
                  </a:lnTo>
                  <a:lnTo>
                    <a:pt x="241" y="345"/>
                  </a:lnTo>
                  <a:lnTo>
                    <a:pt x="237" y="349"/>
                  </a:lnTo>
                  <a:lnTo>
                    <a:pt x="234" y="353"/>
                  </a:lnTo>
                  <a:lnTo>
                    <a:pt x="229" y="355"/>
                  </a:lnTo>
                  <a:lnTo>
                    <a:pt x="226" y="359"/>
                  </a:lnTo>
                  <a:lnTo>
                    <a:pt x="222" y="363"/>
                  </a:lnTo>
                  <a:lnTo>
                    <a:pt x="220" y="368"/>
                  </a:lnTo>
                  <a:lnTo>
                    <a:pt x="216" y="372"/>
                  </a:lnTo>
                  <a:lnTo>
                    <a:pt x="214" y="375"/>
                  </a:lnTo>
                  <a:lnTo>
                    <a:pt x="211" y="380"/>
                  </a:lnTo>
                  <a:lnTo>
                    <a:pt x="210" y="385"/>
                  </a:lnTo>
                  <a:lnTo>
                    <a:pt x="207" y="388"/>
                  </a:lnTo>
                  <a:lnTo>
                    <a:pt x="205" y="392"/>
                  </a:lnTo>
                  <a:lnTo>
                    <a:pt x="202" y="395"/>
                  </a:lnTo>
                  <a:lnTo>
                    <a:pt x="200" y="399"/>
                  </a:lnTo>
                  <a:lnTo>
                    <a:pt x="197" y="403"/>
                  </a:lnTo>
                  <a:lnTo>
                    <a:pt x="194" y="407"/>
                  </a:lnTo>
                  <a:lnTo>
                    <a:pt x="191" y="409"/>
                  </a:lnTo>
                  <a:lnTo>
                    <a:pt x="188" y="413"/>
                  </a:lnTo>
                  <a:lnTo>
                    <a:pt x="182" y="418"/>
                  </a:lnTo>
                  <a:lnTo>
                    <a:pt x="176" y="423"/>
                  </a:lnTo>
                  <a:lnTo>
                    <a:pt x="168" y="428"/>
                  </a:lnTo>
                  <a:lnTo>
                    <a:pt x="163" y="432"/>
                  </a:lnTo>
                  <a:lnTo>
                    <a:pt x="156" y="434"/>
                  </a:lnTo>
                  <a:lnTo>
                    <a:pt x="151" y="438"/>
                  </a:lnTo>
                  <a:lnTo>
                    <a:pt x="145" y="439"/>
                  </a:lnTo>
                  <a:lnTo>
                    <a:pt x="141" y="442"/>
                  </a:lnTo>
                  <a:lnTo>
                    <a:pt x="136" y="443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32" y="446"/>
                  </a:lnTo>
                  <a:lnTo>
                    <a:pt x="63" y="451"/>
                  </a:lnTo>
                  <a:lnTo>
                    <a:pt x="62" y="451"/>
                  </a:lnTo>
                  <a:lnTo>
                    <a:pt x="60" y="452"/>
                  </a:lnTo>
                  <a:lnTo>
                    <a:pt x="58" y="452"/>
                  </a:lnTo>
                  <a:lnTo>
                    <a:pt x="55" y="455"/>
                  </a:lnTo>
                  <a:lnTo>
                    <a:pt x="50" y="456"/>
                  </a:lnTo>
                  <a:lnTo>
                    <a:pt x="47" y="458"/>
                  </a:lnTo>
                  <a:lnTo>
                    <a:pt x="43" y="462"/>
                  </a:lnTo>
                  <a:lnTo>
                    <a:pt x="38" y="466"/>
                  </a:lnTo>
                  <a:lnTo>
                    <a:pt x="33" y="468"/>
                  </a:lnTo>
                  <a:lnTo>
                    <a:pt x="28" y="472"/>
                  </a:lnTo>
                  <a:lnTo>
                    <a:pt x="23" y="477"/>
                  </a:lnTo>
                  <a:lnTo>
                    <a:pt x="19" y="481"/>
                  </a:lnTo>
                  <a:lnTo>
                    <a:pt x="15" y="486"/>
                  </a:lnTo>
                  <a:lnTo>
                    <a:pt x="11" y="492"/>
                  </a:lnTo>
                  <a:lnTo>
                    <a:pt x="9" y="497"/>
                  </a:lnTo>
                  <a:lnTo>
                    <a:pt x="8" y="503"/>
                  </a:lnTo>
                  <a:lnTo>
                    <a:pt x="0" y="532"/>
                  </a:lnTo>
                  <a:lnTo>
                    <a:pt x="0" y="534"/>
                  </a:lnTo>
                  <a:lnTo>
                    <a:pt x="1" y="536"/>
                  </a:lnTo>
                  <a:lnTo>
                    <a:pt x="3" y="540"/>
                  </a:lnTo>
                  <a:lnTo>
                    <a:pt x="5" y="544"/>
                  </a:lnTo>
                  <a:lnTo>
                    <a:pt x="8" y="547"/>
                  </a:lnTo>
                  <a:lnTo>
                    <a:pt x="11" y="552"/>
                  </a:lnTo>
                  <a:lnTo>
                    <a:pt x="18" y="557"/>
                  </a:lnTo>
                  <a:lnTo>
                    <a:pt x="20" y="560"/>
                  </a:lnTo>
                  <a:lnTo>
                    <a:pt x="23" y="562"/>
                  </a:lnTo>
                  <a:lnTo>
                    <a:pt x="26" y="564"/>
                  </a:lnTo>
                  <a:lnTo>
                    <a:pt x="30" y="566"/>
                  </a:lnTo>
                  <a:lnTo>
                    <a:pt x="34" y="568"/>
                  </a:lnTo>
                  <a:lnTo>
                    <a:pt x="39" y="570"/>
                  </a:lnTo>
                  <a:lnTo>
                    <a:pt x="43" y="571"/>
                  </a:lnTo>
                  <a:lnTo>
                    <a:pt x="48" y="574"/>
                  </a:lnTo>
                  <a:lnTo>
                    <a:pt x="53" y="574"/>
                  </a:lnTo>
                  <a:lnTo>
                    <a:pt x="59" y="575"/>
                  </a:lnTo>
                  <a:lnTo>
                    <a:pt x="62" y="575"/>
                  </a:lnTo>
                  <a:lnTo>
                    <a:pt x="64" y="576"/>
                  </a:lnTo>
                  <a:lnTo>
                    <a:pt x="68" y="576"/>
                  </a:lnTo>
                  <a:lnTo>
                    <a:pt x="72" y="578"/>
                  </a:lnTo>
                  <a:lnTo>
                    <a:pt x="75" y="578"/>
                  </a:lnTo>
                  <a:lnTo>
                    <a:pt x="78" y="578"/>
                  </a:lnTo>
                  <a:lnTo>
                    <a:pt x="82" y="578"/>
                  </a:lnTo>
                  <a:lnTo>
                    <a:pt x="87" y="578"/>
                  </a:lnTo>
                  <a:lnTo>
                    <a:pt x="90" y="576"/>
                  </a:lnTo>
                  <a:lnTo>
                    <a:pt x="93" y="576"/>
                  </a:lnTo>
                  <a:lnTo>
                    <a:pt x="98" y="576"/>
                  </a:lnTo>
                  <a:lnTo>
                    <a:pt x="102" y="576"/>
                  </a:lnTo>
                  <a:lnTo>
                    <a:pt x="157" y="560"/>
                  </a:lnTo>
                  <a:lnTo>
                    <a:pt x="148" y="583"/>
                  </a:lnTo>
                  <a:lnTo>
                    <a:pt x="147" y="584"/>
                  </a:lnTo>
                  <a:lnTo>
                    <a:pt x="145" y="589"/>
                  </a:lnTo>
                  <a:lnTo>
                    <a:pt x="143" y="593"/>
                  </a:lnTo>
                  <a:lnTo>
                    <a:pt x="141" y="598"/>
                  </a:lnTo>
                  <a:lnTo>
                    <a:pt x="139" y="603"/>
                  </a:lnTo>
                  <a:lnTo>
                    <a:pt x="138" y="609"/>
                  </a:lnTo>
                  <a:lnTo>
                    <a:pt x="137" y="611"/>
                  </a:lnTo>
                  <a:lnTo>
                    <a:pt x="136" y="615"/>
                  </a:lnTo>
                  <a:lnTo>
                    <a:pt x="134" y="619"/>
                  </a:lnTo>
                  <a:lnTo>
                    <a:pt x="134" y="623"/>
                  </a:lnTo>
                  <a:lnTo>
                    <a:pt x="133" y="627"/>
                  </a:lnTo>
                  <a:lnTo>
                    <a:pt x="133" y="630"/>
                  </a:lnTo>
                  <a:lnTo>
                    <a:pt x="131" y="634"/>
                  </a:lnTo>
                  <a:lnTo>
                    <a:pt x="131" y="639"/>
                  </a:lnTo>
                  <a:lnTo>
                    <a:pt x="131" y="643"/>
                  </a:lnTo>
                  <a:lnTo>
                    <a:pt x="129" y="647"/>
                  </a:lnTo>
                  <a:lnTo>
                    <a:pt x="129" y="652"/>
                  </a:lnTo>
                  <a:lnTo>
                    <a:pt x="129" y="657"/>
                  </a:lnTo>
                  <a:lnTo>
                    <a:pt x="129" y="662"/>
                  </a:lnTo>
                  <a:lnTo>
                    <a:pt x="129" y="667"/>
                  </a:lnTo>
                  <a:lnTo>
                    <a:pt x="129" y="672"/>
                  </a:lnTo>
                  <a:lnTo>
                    <a:pt x="129" y="678"/>
                  </a:lnTo>
                  <a:lnTo>
                    <a:pt x="175" y="667"/>
                  </a:lnTo>
                  <a:lnTo>
                    <a:pt x="162" y="684"/>
                  </a:lnTo>
                  <a:lnTo>
                    <a:pt x="161" y="686"/>
                  </a:lnTo>
                  <a:lnTo>
                    <a:pt x="160" y="689"/>
                  </a:lnTo>
                  <a:lnTo>
                    <a:pt x="157" y="691"/>
                  </a:lnTo>
                  <a:lnTo>
                    <a:pt x="156" y="694"/>
                  </a:lnTo>
                  <a:lnTo>
                    <a:pt x="153" y="698"/>
                  </a:lnTo>
                  <a:lnTo>
                    <a:pt x="152" y="703"/>
                  </a:lnTo>
                  <a:lnTo>
                    <a:pt x="150" y="707"/>
                  </a:lnTo>
                  <a:lnTo>
                    <a:pt x="147" y="712"/>
                  </a:lnTo>
                  <a:lnTo>
                    <a:pt x="145" y="717"/>
                  </a:lnTo>
                  <a:lnTo>
                    <a:pt x="142" y="723"/>
                  </a:lnTo>
                  <a:lnTo>
                    <a:pt x="138" y="728"/>
                  </a:lnTo>
                  <a:lnTo>
                    <a:pt x="136" y="734"/>
                  </a:lnTo>
                  <a:lnTo>
                    <a:pt x="133" y="741"/>
                  </a:lnTo>
                  <a:lnTo>
                    <a:pt x="131" y="747"/>
                  </a:lnTo>
                  <a:lnTo>
                    <a:pt x="127" y="753"/>
                  </a:lnTo>
                  <a:lnTo>
                    <a:pt x="124" y="761"/>
                  </a:lnTo>
                  <a:lnTo>
                    <a:pt x="123" y="763"/>
                  </a:lnTo>
                  <a:lnTo>
                    <a:pt x="122" y="767"/>
                  </a:lnTo>
                  <a:lnTo>
                    <a:pt x="121" y="771"/>
                  </a:lnTo>
                  <a:lnTo>
                    <a:pt x="119" y="775"/>
                  </a:lnTo>
                  <a:lnTo>
                    <a:pt x="116" y="781"/>
                  </a:lnTo>
                  <a:lnTo>
                    <a:pt x="113" y="787"/>
                  </a:lnTo>
                  <a:lnTo>
                    <a:pt x="112" y="790"/>
                  </a:lnTo>
                  <a:lnTo>
                    <a:pt x="111" y="794"/>
                  </a:lnTo>
                  <a:lnTo>
                    <a:pt x="109" y="797"/>
                  </a:lnTo>
                  <a:lnTo>
                    <a:pt x="109" y="801"/>
                  </a:lnTo>
                  <a:lnTo>
                    <a:pt x="107" y="807"/>
                  </a:lnTo>
                  <a:lnTo>
                    <a:pt x="104" y="814"/>
                  </a:lnTo>
                  <a:lnTo>
                    <a:pt x="103" y="820"/>
                  </a:lnTo>
                  <a:lnTo>
                    <a:pt x="102" y="826"/>
                  </a:lnTo>
                  <a:lnTo>
                    <a:pt x="99" y="831"/>
                  </a:lnTo>
                  <a:lnTo>
                    <a:pt x="99" y="836"/>
                  </a:lnTo>
                  <a:lnTo>
                    <a:pt x="99" y="841"/>
                  </a:lnTo>
                  <a:lnTo>
                    <a:pt x="99" y="846"/>
                  </a:lnTo>
                  <a:lnTo>
                    <a:pt x="98" y="850"/>
                  </a:lnTo>
                  <a:lnTo>
                    <a:pt x="98" y="855"/>
                  </a:lnTo>
                  <a:lnTo>
                    <a:pt x="98" y="860"/>
                  </a:lnTo>
                  <a:lnTo>
                    <a:pt x="98" y="865"/>
                  </a:lnTo>
                  <a:lnTo>
                    <a:pt x="98" y="869"/>
                  </a:lnTo>
                  <a:lnTo>
                    <a:pt x="99" y="874"/>
                  </a:lnTo>
                  <a:lnTo>
                    <a:pt x="99" y="879"/>
                  </a:lnTo>
                  <a:lnTo>
                    <a:pt x="99" y="884"/>
                  </a:lnTo>
                  <a:lnTo>
                    <a:pt x="99" y="888"/>
                  </a:lnTo>
                  <a:lnTo>
                    <a:pt x="99" y="891"/>
                  </a:lnTo>
                  <a:lnTo>
                    <a:pt x="101" y="896"/>
                  </a:lnTo>
                  <a:lnTo>
                    <a:pt x="101" y="901"/>
                  </a:lnTo>
                  <a:lnTo>
                    <a:pt x="101" y="905"/>
                  </a:lnTo>
                  <a:lnTo>
                    <a:pt x="102" y="910"/>
                  </a:lnTo>
                  <a:lnTo>
                    <a:pt x="102" y="914"/>
                  </a:lnTo>
                  <a:lnTo>
                    <a:pt x="103" y="919"/>
                  </a:lnTo>
                  <a:lnTo>
                    <a:pt x="103" y="922"/>
                  </a:lnTo>
                  <a:lnTo>
                    <a:pt x="103" y="925"/>
                  </a:lnTo>
                  <a:lnTo>
                    <a:pt x="103" y="929"/>
                  </a:lnTo>
                  <a:lnTo>
                    <a:pt x="104" y="933"/>
                  </a:lnTo>
                  <a:lnTo>
                    <a:pt x="104" y="935"/>
                  </a:lnTo>
                  <a:lnTo>
                    <a:pt x="104" y="939"/>
                  </a:lnTo>
                  <a:lnTo>
                    <a:pt x="106" y="942"/>
                  </a:lnTo>
                  <a:lnTo>
                    <a:pt x="106" y="945"/>
                  </a:lnTo>
                  <a:lnTo>
                    <a:pt x="107" y="949"/>
                  </a:lnTo>
                  <a:lnTo>
                    <a:pt x="107" y="953"/>
                  </a:lnTo>
                  <a:lnTo>
                    <a:pt x="107" y="954"/>
                  </a:lnTo>
                  <a:lnTo>
                    <a:pt x="108" y="955"/>
                  </a:lnTo>
                  <a:lnTo>
                    <a:pt x="145" y="1042"/>
                  </a:lnTo>
                  <a:lnTo>
                    <a:pt x="143" y="1041"/>
                  </a:lnTo>
                  <a:lnTo>
                    <a:pt x="138" y="1041"/>
                  </a:lnTo>
                  <a:lnTo>
                    <a:pt x="133" y="1041"/>
                  </a:lnTo>
                  <a:lnTo>
                    <a:pt x="127" y="1041"/>
                  </a:lnTo>
                  <a:lnTo>
                    <a:pt x="121" y="1042"/>
                  </a:lnTo>
                  <a:lnTo>
                    <a:pt x="114" y="1045"/>
                  </a:lnTo>
                  <a:lnTo>
                    <a:pt x="112" y="1046"/>
                  </a:lnTo>
                  <a:lnTo>
                    <a:pt x="111" y="1048"/>
                  </a:lnTo>
                  <a:lnTo>
                    <a:pt x="109" y="1051"/>
                  </a:lnTo>
                  <a:lnTo>
                    <a:pt x="109" y="1055"/>
                  </a:lnTo>
                  <a:lnTo>
                    <a:pt x="109" y="1057"/>
                  </a:lnTo>
                  <a:lnTo>
                    <a:pt x="112" y="1062"/>
                  </a:lnTo>
                  <a:lnTo>
                    <a:pt x="114" y="1066"/>
                  </a:lnTo>
                  <a:lnTo>
                    <a:pt x="118" y="1071"/>
                  </a:lnTo>
                  <a:lnTo>
                    <a:pt x="122" y="1076"/>
                  </a:lnTo>
                  <a:lnTo>
                    <a:pt x="127" y="1081"/>
                  </a:lnTo>
                  <a:lnTo>
                    <a:pt x="133" y="1085"/>
                  </a:lnTo>
                  <a:lnTo>
                    <a:pt x="138" y="1091"/>
                  </a:lnTo>
                  <a:lnTo>
                    <a:pt x="143" y="1095"/>
                  </a:lnTo>
                  <a:lnTo>
                    <a:pt x="148" y="1100"/>
                  </a:lnTo>
                  <a:lnTo>
                    <a:pt x="153" y="1104"/>
                  </a:lnTo>
                  <a:lnTo>
                    <a:pt x="157" y="1107"/>
                  </a:lnTo>
                  <a:lnTo>
                    <a:pt x="161" y="1110"/>
                  </a:lnTo>
                  <a:lnTo>
                    <a:pt x="163" y="1112"/>
                  </a:lnTo>
                  <a:lnTo>
                    <a:pt x="166" y="1114"/>
                  </a:lnTo>
                  <a:lnTo>
                    <a:pt x="167" y="1115"/>
                  </a:lnTo>
                  <a:lnTo>
                    <a:pt x="248" y="1149"/>
                  </a:lnTo>
                  <a:lnTo>
                    <a:pt x="384" y="1153"/>
                  </a:lnTo>
                  <a:lnTo>
                    <a:pt x="339" y="973"/>
                  </a:lnTo>
                  <a:lnTo>
                    <a:pt x="371" y="991"/>
                  </a:lnTo>
                  <a:lnTo>
                    <a:pt x="373" y="992"/>
                  </a:lnTo>
                  <a:lnTo>
                    <a:pt x="377" y="993"/>
                  </a:lnTo>
                  <a:lnTo>
                    <a:pt x="382" y="994"/>
                  </a:lnTo>
                  <a:lnTo>
                    <a:pt x="384" y="996"/>
                  </a:lnTo>
                  <a:lnTo>
                    <a:pt x="388" y="997"/>
                  </a:lnTo>
                  <a:lnTo>
                    <a:pt x="392" y="997"/>
                  </a:lnTo>
                  <a:lnTo>
                    <a:pt x="396" y="998"/>
                  </a:lnTo>
                  <a:lnTo>
                    <a:pt x="400" y="999"/>
                  </a:lnTo>
                  <a:lnTo>
                    <a:pt x="405" y="1001"/>
                  </a:lnTo>
                  <a:lnTo>
                    <a:pt x="408" y="1002"/>
                  </a:lnTo>
                  <a:lnTo>
                    <a:pt x="413" y="1003"/>
                  </a:lnTo>
                  <a:lnTo>
                    <a:pt x="418" y="1004"/>
                  </a:lnTo>
                  <a:lnTo>
                    <a:pt x="423" y="1004"/>
                  </a:lnTo>
                  <a:lnTo>
                    <a:pt x="430" y="1006"/>
                  </a:lnTo>
                  <a:lnTo>
                    <a:pt x="436" y="1007"/>
                  </a:lnTo>
                  <a:lnTo>
                    <a:pt x="441" y="1007"/>
                  </a:lnTo>
                  <a:lnTo>
                    <a:pt x="447" y="1008"/>
                  </a:lnTo>
                  <a:lnTo>
                    <a:pt x="450" y="1008"/>
                  </a:lnTo>
                  <a:lnTo>
                    <a:pt x="454" y="1008"/>
                  </a:lnTo>
                  <a:lnTo>
                    <a:pt x="457" y="1009"/>
                  </a:lnTo>
                  <a:lnTo>
                    <a:pt x="461" y="1009"/>
                  </a:lnTo>
                  <a:lnTo>
                    <a:pt x="467" y="1009"/>
                  </a:lnTo>
                  <a:lnTo>
                    <a:pt x="474" y="1009"/>
                  </a:lnTo>
                  <a:lnTo>
                    <a:pt x="477" y="1009"/>
                  </a:lnTo>
                  <a:lnTo>
                    <a:pt x="481" y="1009"/>
                  </a:lnTo>
                  <a:lnTo>
                    <a:pt x="485" y="1009"/>
                  </a:lnTo>
                  <a:lnTo>
                    <a:pt x="489" y="1009"/>
                  </a:lnTo>
                  <a:lnTo>
                    <a:pt x="493" y="1008"/>
                  </a:lnTo>
                  <a:lnTo>
                    <a:pt x="496" y="1008"/>
                  </a:lnTo>
                  <a:lnTo>
                    <a:pt x="500" y="1008"/>
                  </a:lnTo>
                  <a:lnTo>
                    <a:pt x="504" y="1008"/>
                  </a:lnTo>
                  <a:lnTo>
                    <a:pt x="508" y="1007"/>
                  </a:lnTo>
                  <a:lnTo>
                    <a:pt x="511" y="1007"/>
                  </a:lnTo>
                  <a:lnTo>
                    <a:pt x="515" y="1007"/>
                  </a:lnTo>
                  <a:lnTo>
                    <a:pt x="520" y="1007"/>
                  </a:lnTo>
                  <a:lnTo>
                    <a:pt x="523" y="1006"/>
                  </a:lnTo>
                  <a:lnTo>
                    <a:pt x="526" y="1004"/>
                  </a:lnTo>
                  <a:lnTo>
                    <a:pt x="530" y="1003"/>
                  </a:lnTo>
                  <a:lnTo>
                    <a:pt x="533" y="1003"/>
                  </a:lnTo>
                  <a:lnTo>
                    <a:pt x="538" y="1001"/>
                  </a:lnTo>
                  <a:lnTo>
                    <a:pt x="543" y="999"/>
                  </a:lnTo>
                  <a:lnTo>
                    <a:pt x="547" y="997"/>
                  </a:lnTo>
                  <a:lnTo>
                    <a:pt x="550" y="994"/>
                  </a:lnTo>
                  <a:lnTo>
                    <a:pt x="554" y="992"/>
                  </a:lnTo>
                  <a:lnTo>
                    <a:pt x="557" y="989"/>
                  </a:lnTo>
                  <a:lnTo>
                    <a:pt x="559" y="983"/>
                  </a:lnTo>
                  <a:lnTo>
                    <a:pt x="559" y="978"/>
                  </a:lnTo>
                  <a:lnTo>
                    <a:pt x="558" y="973"/>
                  </a:lnTo>
                  <a:lnTo>
                    <a:pt x="557" y="967"/>
                  </a:lnTo>
                  <a:lnTo>
                    <a:pt x="553" y="962"/>
                  </a:lnTo>
                  <a:lnTo>
                    <a:pt x="549" y="955"/>
                  </a:lnTo>
                  <a:lnTo>
                    <a:pt x="544" y="950"/>
                  </a:lnTo>
                  <a:lnTo>
                    <a:pt x="542" y="947"/>
                  </a:lnTo>
                  <a:lnTo>
                    <a:pt x="538" y="943"/>
                  </a:lnTo>
                  <a:lnTo>
                    <a:pt x="534" y="940"/>
                  </a:lnTo>
                  <a:lnTo>
                    <a:pt x="531" y="939"/>
                  </a:lnTo>
                  <a:lnTo>
                    <a:pt x="417" y="797"/>
                  </a:lnTo>
                  <a:lnTo>
                    <a:pt x="417" y="795"/>
                  </a:lnTo>
                  <a:lnTo>
                    <a:pt x="420" y="791"/>
                  </a:lnTo>
                  <a:lnTo>
                    <a:pt x="422" y="788"/>
                  </a:lnTo>
                  <a:lnTo>
                    <a:pt x="423" y="785"/>
                  </a:lnTo>
                  <a:lnTo>
                    <a:pt x="426" y="781"/>
                  </a:lnTo>
                  <a:lnTo>
                    <a:pt x="428" y="778"/>
                  </a:lnTo>
                  <a:lnTo>
                    <a:pt x="431" y="773"/>
                  </a:lnTo>
                  <a:lnTo>
                    <a:pt x="433" y="768"/>
                  </a:lnTo>
                  <a:lnTo>
                    <a:pt x="437" y="763"/>
                  </a:lnTo>
                  <a:lnTo>
                    <a:pt x="441" y="758"/>
                  </a:lnTo>
                  <a:lnTo>
                    <a:pt x="445" y="752"/>
                  </a:lnTo>
                  <a:lnTo>
                    <a:pt x="449" y="746"/>
                  </a:lnTo>
                  <a:lnTo>
                    <a:pt x="452" y="740"/>
                  </a:lnTo>
                  <a:lnTo>
                    <a:pt x="456" y="734"/>
                  </a:lnTo>
                  <a:lnTo>
                    <a:pt x="460" y="728"/>
                  </a:lnTo>
                  <a:lnTo>
                    <a:pt x="464" y="722"/>
                  </a:lnTo>
                  <a:lnTo>
                    <a:pt x="469" y="714"/>
                  </a:lnTo>
                  <a:lnTo>
                    <a:pt x="472" y="709"/>
                  </a:lnTo>
                  <a:lnTo>
                    <a:pt x="476" y="702"/>
                  </a:lnTo>
                  <a:lnTo>
                    <a:pt x="481" y="696"/>
                  </a:lnTo>
                  <a:lnTo>
                    <a:pt x="485" y="689"/>
                  </a:lnTo>
                  <a:lnTo>
                    <a:pt x="490" y="684"/>
                  </a:lnTo>
                  <a:lnTo>
                    <a:pt x="494" y="678"/>
                  </a:lnTo>
                  <a:lnTo>
                    <a:pt x="498" y="673"/>
                  </a:lnTo>
                  <a:lnTo>
                    <a:pt x="501" y="667"/>
                  </a:lnTo>
                  <a:lnTo>
                    <a:pt x="505" y="662"/>
                  </a:lnTo>
                  <a:lnTo>
                    <a:pt x="509" y="657"/>
                  </a:lnTo>
                  <a:lnTo>
                    <a:pt x="513" y="653"/>
                  </a:lnTo>
                  <a:lnTo>
                    <a:pt x="516" y="649"/>
                  </a:lnTo>
                  <a:lnTo>
                    <a:pt x="520" y="645"/>
                  </a:lnTo>
                  <a:lnTo>
                    <a:pt x="540" y="627"/>
                  </a:lnTo>
                  <a:lnTo>
                    <a:pt x="539" y="625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1"/>
                  </a:lnTo>
                  <a:lnTo>
                    <a:pt x="538" y="608"/>
                  </a:lnTo>
                  <a:lnTo>
                    <a:pt x="538" y="604"/>
                  </a:lnTo>
                  <a:lnTo>
                    <a:pt x="538" y="600"/>
                  </a:lnTo>
                  <a:lnTo>
                    <a:pt x="538" y="596"/>
                  </a:lnTo>
                  <a:lnTo>
                    <a:pt x="538" y="591"/>
                  </a:lnTo>
                  <a:lnTo>
                    <a:pt x="538" y="586"/>
                  </a:lnTo>
                  <a:lnTo>
                    <a:pt x="536" y="581"/>
                  </a:lnTo>
                  <a:lnTo>
                    <a:pt x="536" y="578"/>
                  </a:lnTo>
                  <a:lnTo>
                    <a:pt x="535" y="571"/>
                  </a:lnTo>
                  <a:lnTo>
                    <a:pt x="535" y="566"/>
                  </a:lnTo>
                  <a:lnTo>
                    <a:pt x="534" y="560"/>
                  </a:lnTo>
                  <a:lnTo>
                    <a:pt x="533" y="555"/>
                  </a:lnTo>
                  <a:lnTo>
                    <a:pt x="531" y="549"/>
                  </a:lnTo>
                  <a:lnTo>
                    <a:pt x="530" y="542"/>
                  </a:lnTo>
                  <a:lnTo>
                    <a:pt x="529" y="537"/>
                  </a:lnTo>
                  <a:lnTo>
                    <a:pt x="528" y="532"/>
                  </a:lnTo>
                  <a:lnTo>
                    <a:pt x="525" y="526"/>
                  </a:lnTo>
                  <a:lnTo>
                    <a:pt x="523" y="520"/>
                  </a:lnTo>
                  <a:lnTo>
                    <a:pt x="521" y="514"/>
                  </a:lnTo>
                  <a:lnTo>
                    <a:pt x="519" y="508"/>
                  </a:lnTo>
                  <a:lnTo>
                    <a:pt x="516" y="502"/>
                  </a:lnTo>
                  <a:lnTo>
                    <a:pt x="515" y="497"/>
                  </a:lnTo>
                  <a:lnTo>
                    <a:pt x="513" y="492"/>
                  </a:lnTo>
                  <a:lnTo>
                    <a:pt x="510" y="487"/>
                  </a:lnTo>
                  <a:lnTo>
                    <a:pt x="506" y="473"/>
                  </a:lnTo>
                  <a:lnTo>
                    <a:pt x="506" y="472"/>
                  </a:lnTo>
                  <a:lnTo>
                    <a:pt x="509" y="470"/>
                  </a:lnTo>
                  <a:lnTo>
                    <a:pt x="510" y="465"/>
                  </a:lnTo>
                  <a:lnTo>
                    <a:pt x="514" y="460"/>
                  </a:lnTo>
                  <a:lnTo>
                    <a:pt x="515" y="456"/>
                  </a:lnTo>
                  <a:lnTo>
                    <a:pt x="518" y="452"/>
                  </a:lnTo>
                  <a:lnTo>
                    <a:pt x="519" y="447"/>
                  </a:lnTo>
                  <a:lnTo>
                    <a:pt x="521" y="443"/>
                  </a:lnTo>
                  <a:lnTo>
                    <a:pt x="523" y="438"/>
                  </a:lnTo>
                  <a:lnTo>
                    <a:pt x="525" y="434"/>
                  </a:lnTo>
                  <a:lnTo>
                    <a:pt x="528" y="429"/>
                  </a:lnTo>
                  <a:lnTo>
                    <a:pt x="530" y="426"/>
                  </a:lnTo>
                  <a:lnTo>
                    <a:pt x="531" y="419"/>
                  </a:lnTo>
                  <a:lnTo>
                    <a:pt x="533" y="414"/>
                  </a:lnTo>
                  <a:lnTo>
                    <a:pt x="535" y="408"/>
                  </a:lnTo>
                  <a:lnTo>
                    <a:pt x="536" y="403"/>
                  </a:lnTo>
                  <a:lnTo>
                    <a:pt x="538" y="397"/>
                  </a:lnTo>
                  <a:lnTo>
                    <a:pt x="540" y="392"/>
                  </a:lnTo>
                  <a:lnTo>
                    <a:pt x="542" y="385"/>
                  </a:lnTo>
                  <a:lnTo>
                    <a:pt x="542" y="380"/>
                  </a:lnTo>
                  <a:lnTo>
                    <a:pt x="542" y="375"/>
                  </a:lnTo>
                  <a:lnTo>
                    <a:pt x="543" y="369"/>
                  </a:lnTo>
                  <a:lnTo>
                    <a:pt x="543" y="364"/>
                  </a:lnTo>
                  <a:lnTo>
                    <a:pt x="543" y="358"/>
                  </a:lnTo>
                  <a:lnTo>
                    <a:pt x="542" y="353"/>
                  </a:lnTo>
                  <a:lnTo>
                    <a:pt x="542" y="348"/>
                  </a:lnTo>
                  <a:lnTo>
                    <a:pt x="540" y="343"/>
                  </a:lnTo>
                  <a:lnTo>
                    <a:pt x="540" y="339"/>
                  </a:lnTo>
                  <a:lnTo>
                    <a:pt x="614" y="187"/>
                  </a:lnTo>
                  <a:lnTo>
                    <a:pt x="632" y="0"/>
                  </a:lnTo>
                  <a:lnTo>
                    <a:pt x="629" y="0"/>
                  </a:lnTo>
                  <a:lnTo>
                    <a:pt x="627" y="0"/>
                  </a:lnTo>
                  <a:lnTo>
                    <a:pt x="622" y="0"/>
                  </a:lnTo>
                  <a:lnTo>
                    <a:pt x="617" y="0"/>
                  </a:lnTo>
                  <a:lnTo>
                    <a:pt x="611" y="0"/>
                  </a:lnTo>
                  <a:lnTo>
                    <a:pt x="604" y="0"/>
                  </a:lnTo>
                  <a:lnTo>
                    <a:pt x="599" y="0"/>
                  </a:lnTo>
                  <a:lnTo>
                    <a:pt x="596" y="3"/>
                  </a:lnTo>
                  <a:lnTo>
                    <a:pt x="558" y="20"/>
                  </a:lnTo>
                  <a:lnTo>
                    <a:pt x="553" y="63"/>
                  </a:lnTo>
                  <a:lnTo>
                    <a:pt x="526" y="136"/>
                  </a:lnTo>
                  <a:lnTo>
                    <a:pt x="498" y="187"/>
                  </a:lnTo>
                  <a:lnTo>
                    <a:pt x="444" y="246"/>
                  </a:lnTo>
                  <a:lnTo>
                    <a:pt x="436" y="252"/>
                  </a:lnTo>
                  <a:lnTo>
                    <a:pt x="435" y="252"/>
                  </a:lnTo>
                  <a:lnTo>
                    <a:pt x="432" y="254"/>
                  </a:lnTo>
                  <a:lnTo>
                    <a:pt x="428" y="254"/>
                  </a:lnTo>
                  <a:lnTo>
                    <a:pt x="425" y="256"/>
                  </a:lnTo>
                  <a:lnTo>
                    <a:pt x="418" y="257"/>
                  </a:lnTo>
                  <a:lnTo>
                    <a:pt x="413" y="259"/>
                  </a:lnTo>
                  <a:lnTo>
                    <a:pt x="406" y="261"/>
                  </a:lnTo>
                  <a:lnTo>
                    <a:pt x="401" y="265"/>
                  </a:lnTo>
                  <a:lnTo>
                    <a:pt x="397" y="265"/>
                  </a:lnTo>
                  <a:lnTo>
                    <a:pt x="393" y="266"/>
                  </a:lnTo>
                  <a:lnTo>
                    <a:pt x="389" y="267"/>
                  </a:lnTo>
                  <a:lnTo>
                    <a:pt x="386" y="270"/>
                  </a:lnTo>
                  <a:lnTo>
                    <a:pt x="379" y="272"/>
                  </a:lnTo>
                  <a:lnTo>
                    <a:pt x="374" y="276"/>
                  </a:lnTo>
                  <a:lnTo>
                    <a:pt x="368" y="279"/>
                  </a:lnTo>
                  <a:lnTo>
                    <a:pt x="363" y="281"/>
                  </a:lnTo>
                  <a:lnTo>
                    <a:pt x="359" y="284"/>
                  </a:lnTo>
                  <a:lnTo>
                    <a:pt x="358" y="288"/>
                  </a:lnTo>
                  <a:lnTo>
                    <a:pt x="330" y="304"/>
                  </a:lnTo>
                  <a:lnTo>
                    <a:pt x="313" y="306"/>
                  </a:lnTo>
                  <a:close/>
                </a:path>
              </a:pathLst>
            </a:custGeom>
            <a:solidFill>
              <a:srgbClr val="8FD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8" name="Freeform 72">
              <a:extLst>
                <a:ext uri="{FF2B5EF4-FFF2-40B4-BE49-F238E27FC236}">
                  <a16:creationId xmlns:a16="http://schemas.microsoft.com/office/drawing/2014/main" id="{7F96306C-50D1-DFF9-5699-0D0BE383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490"/>
              <a:ext cx="573" cy="1134"/>
            </a:xfrm>
            <a:custGeom>
              <a:avLst/>
              <a:gdLst>
                <a:gd name="T0" fmla="*/ 30 w 573"/>
                <a:gd name="T1" fmla="*/ 491 h 1134"/>
                <a:gd name="T2" fmla="*/ 61 w 573"/>
                <a:gd name="T3" fmla="*/ 481 h 1134"/>
                <a:gd name="T4" fmla="*/ 97 w 573"/>
                <a:gd name="T5" fmla="*/ 468 h 1134"/>
                <a:gd name="T6" fmla="*/ 136 w 573"/>
                <a:gd name="T7" fmla="*/ 449 h 1134"/>
                <a:gd name="T8" fmla="*/ 174 w 573"/>
                <a:gd name="T9" fmla="*/ 425 h 1134"/>
                <a:gd name="T10" fmla="*/ 209 w 573"/>
                <a:gd name="T11" fmla="*/ 394 h 1134"/>
                <a:gd name="T12" fmla="*/ 237 w 573"/>
                <a:gd name="T13" fmla="*/ 358 h 1134"/>
                <a:gd name="T14" fmla="*/ 268 w 573"/>
                <a:gd name="T15" fmla="*/ 324 h 1134"/>
                <a:gd name="T16" fmla="*/ 302 w 573"/>
                <a:gd name="T17" fmla="*/ 296 h 1134"/>
                <a:gd name="T18" fmla="*/ 336 w 573"/>
                <a:gd name="T19" fmla="*/ 275 h 1134"/>
                <a:gd name="T20" fmla="*/ 368 w 573"/>
                <a:gd name="T21" fmla="*/ 258 h 1134"/>
                <a:gd name="T22" fmla="*/ 406 w 573"/>
                <a:gd name="T23" fmla="*/ 243 h 1134"/>
                <a:gd name="T24" fmla="*/ 436 w 573"/>
                <a:gd name="T25" fmla="*/ 233 h 1134"/>
                <a:gd name="T26" fmla="*/ 460 w 573"/>
                <a:gd name="T27" fmla="*/ 192 h 1134"/>
                <a:gd name="T28" fmla="*/ 480 w 573"/>
                <a:gd name="T29" fmla="*/ 159 h 1134"/>
                <a:gd name="T30" fmla="*/ 497 w 573"/>
                <a:gd name="T31" fmla="*/ 124 h 1134"/>
                <a:gd name="T32" fmla="*/ 514 w 573"/>
                <a:gd name="T33" fmla="*/ 90 h 1134"/>
                <a:gd name="T34" fmla="*/ 527 w 573"/>
                <a:gd name="T35" fmla="*/ 59 h 1134"/>
                <a:gd name="T36" fmla="*/ 536 w 573"/>
                <a:gd name="T37" fmla="*/ 24 h 1134"/>
                <a:gd name="T38" fmla="*/ 554 w 573"/>
                <a:gd name="T39" fmla="*/ 1 h 1134"/>
                <a:gd name="T40" fmla="*/ 561 w 573"/>
                <a:gd name="T41" fmla="*/ 148 h 1134"/>
                <a:gd name="T42" fmla="*/ 429 w 573"/>
                <a:gd name="T43" fmla="*/ 492 h 1134"/>
                <a:gd name="T44" fmla="*/ 445 w 573"/>
                <a:gd name="T45" fmla="*/ 528 h 1134"/>
                <a:gd name="T46" fmla="*/ 453 w 573"/>
                <a:gd name="T47" fmla="*/ 576 h 1134"/>
                <a:gd name="T48" fmla="*/ 438 w 573"/>
                <a:gd name="T49" fmla="*/ 619 h 1134"/>
                <a:gd name="T50" fmla="*/ 400 w 573"/>
                <a:gd name="T51" fmla="*/ 654 h 1134"/>
                <a:gd name="T52" fmla="*/ 366 w 573"/>
                <a:gd name="T53" fmla="*/ 690 h 1134"/>
                <a:gd name="T54" fmla="*/ 340 w 573"/>
                <a:gd name="T55" fmla="*/ 719 h 1134"/>
                <a:gd name="T56" fmla="*/ 317 w 573"/>
                <a:gd name="T57" fmla="*/ 748 h 1134"/>
                <a:gd name="T58" fmla="*/ 298 w 573"/>
                <a:gd name="T59" fmla="*/ 780 h 1134"/>
                <a:gd name="T60" fmla="*/ 303 w 573"/>
                <a:gd name="T61" fmla="*/ 811 h 1134"/>
                <a:gd name="T62" fmla="*/ 332 w 573"/>
                <a:gd name="T63" fmla="*/ 852 h 1134"/>
                <a:gd name="T64" fmla="*/ 361 w 573"/>
                <a:gd name="T65" fmla="*/ 900 h 1134"/>
                <a:gd name="T66" fmla="*/ 378 w 573"/>
                <a:gd name="T67" fmla="*/ 934 h 1134"/>
                <a:gd name="T68" fmla="*/ 350 w 573"/>
                <a:gd name="T69" fmla="*/ 950 h 1134"/>
                <a:gd name="T70" fmla="*/ 314 w 573"/>
                <a:gd name="T71" fmla="*/ 953 h 1134"/>
                <a:gd name="T72" fmla="*/ 284 w 573"/>
                <a:gd name="T73" fmla="*/ 954 h 1134"/>
                <a:gd name="T74" fmla="*/ 188 w 573"/>
                <a:gd name="T75" fmla="*/ 1125 h 1134"/>
                <a:gd name="T76" fmla="*/ 188 w 573"/>
                <a:gd name="T77" fmla="*/ 1088 h 1134"/>
                <a:gd name="T78" fmla="*/ 186 w 573"/>
                <a:gd name="T79" fmla="*/ 1053 h 1134"/>
                <a:gd name="T80" fmla="*/ 182 w 573"/>
                <a:gd name="T81" fmla="*/ 1011 h 1134"/>
                <a:gd name="T82" fmla="*/ 176 w 573"/>
                <a:gd name="T83" fmla="*/ 963 h 1134"/>
                <a:gd name="T84" fmla="*/ 166 w 573"/>
                <a:gd name="T85" fmla="*/ 914 h 1134"/>
                <a:gd name="T86" fmla="*/ 152 w 573"/>
                <a:gd name="T87" fmla="*/ 865 h 1134"/>
                <a:gd name="T88" fmla="*/ 135 w 573"/>
                <a:gd name="T89" fmla="*/ 818 h 1134"/>
                <a:gd name="T90" fmla="*/ 128 w 573"/>
                <a:gd name="T91" fmla="*/ 777 h 1134"/>
                <a:gd name="T92" fmla="*/ 139 w 573"/>
                <a:gd name="T93" fmla="*/ 741 h 1134"/>
                <a:gd name="T94" fmla="*/ 156 w 573"/>
                <a:gd name="T95" fmla="*/ 710 h 1134"/>
                <a:gd name="T96" fmla="*/ 203 w 573"/>
                <a:gd name="T97" fmla="*/ 667 h 1134"/>
                <a:gd name="T98" fmla="*/ 242 w 573"/>
                <a:gd name="T99" fmla="*/ 644 h 1134"/>
                <a:gd name="T100" fmla="*/ 231 w 573"/>
                <a:gd name="T101" fmla="*/ 620 h 1134"/>
                <a:gd name="T102" fmla="*/ 215 w 573"/>
                <a:gd name="T103" fmla="*/ 577 h 1134"/>
                <a:gd name="T104" fmla="*/ 206 w 573"/>
                <a:gd name="T105" fmla="*/ 530 h 1134"/>
                <a:gd name="T106" fmla="*/ 204 w 573"/>
                <a:gd name="T107" fmla="*/ 513 h 1134"/>
                <a:gd name="T108" fmla="*/ 171 w 573"/>
                <a:gd name="T109" fmla="*/ 537 h 1134"/>
                <a:gd name="T110" fmla="*/ 128 w 573"/>
                <a:gd name="T111" fmla="*/ 547 h 1134"/>
                <a:gd name="T112" fmla="*/ 90 w 573"/>
                <a:gd name="T113" fmla="*/ 542 h 1134"/>
                <a:gd name="T114" fmla="*/ 61 w 573"/>
                <a:gd name="T115" fmla="*/ 547 h 1134"/>
                <a:gd name="T116" fmla="*/ 29 w 573"/>
                <a:gd name="T117" fmla="*/ 547 h 1134"/>
                <a:gd name="T118" fmla="*/ 4 w 573"/>
                <a:gd name="T119" fmla="*/ 525 h 11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3"/>
                <a:gd name="T181" fmla="*/ 0 h 1134"/>
                <a:gd name="T182" fmla="*/ 573 w 573"/>
                <a:gd name="T183" fmla="*/ 1134 h 11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3" h="1134">
                  <a:moveTo>
                    <a:pt x="2" y="497"/>
                  </a:moveTo>
                  <a:lnTo>
                    <a:pt x="4" y="496"/>
                  </a:lnTo>
                  <a:lnTo>
                    <a:pt x="9" y="496"/>
                  </a:lnTo>
                  <a:lnTo>
                    <a:pt x="14" y="495"/>
                  </a:lnTo>
                  <a:lnTo>
                    <a:pt x="20" y="493"/>
                  </a:lnTo>
                  <a:lnTo>
                    <a:pt x="23" y="492"/>
                  </a:lnTo>
                  <a:lnTo>
                    <a:pt x="27" y="492"/>
                  </a:lnTo>
                  <a:lnTo>
                    <a:pt x="30" y="491"/>
                  </a:lnTo>
                  <a:lnTo>
                    <a:pt x="33" y="489"/>
                  </a:lnTo>
                  <a:lnTo>
                    <a:pt x="37" y="488"/>
                  </a:lnTo>
                  <a:lnTo>
                    <a:pt x="41" y="487"/>
                  </a:lnTo>
                  <a:lnTo>
                    <a:pt x="44" y="486"/>
                  </a:lnTo>
                  <a:lnTo>
                    <a:pt x="48" y="486"/>
                  </a:lnTo>
                  <a:lnTo>
                    <a:pt x="52" y="483"/>
                  </a:lnTo>
                  <a:lnTo>
                    <a:pt x="57" y="482"/>
                  </a:lnTo>
                  <a:lnTo>
                    <a:pt x="61" y="481"/>
                  </a:lnTo>
                  <a:lnTo>
                    <a:pt x="66" y="479"/>
                  </a:lnTo>
                  <a:lnTo>
                    <a:pt x="69" y="478"/>
                  </a:lnTo>
                  <a:lnTo>
                    <a:pt x="74" y="477"/>
                  </a:lnTo>
                  <a:lnTo>
                    <a:pt x="78" y="476"/>
                  </a:lnTo>
                  <a:lnTo>
                    <a:pt x="83" y="474"/>
                  </a:lnTo>
                  <a:lnTo>
                    <a:pt x="88" y="472"/>
                  </a:lnTo>
                  <a:lnTo>
                    <a:pt x="93" y="469"/>
                  </a:lnTo>
                  <a:lnTo>
                    <a:pt x="97" y="468"/>
                  </a:lnTo>
                  <a:lnTo>
                    <a:pt x="102" y="466"/>
                  </a:lnTo>
                  <a:lnTo>
                    <a:pt x="107" y="464"/>
                  </a:lnTo>
                  <a:lnTo>
                    <a:pt x="112" y="462"/>
                  </a:lnTo>
                  <a:lnTo>
                    <a:pt x="116" y="459"/>
                  </a:lnTo>
                  <a:lnTo>
                    <a:pt x="122" y="458"/>
                  </a:lnTo>
                  <a:lnTo>
                    <a:pt x="126" y="454"/>
                  </a:lnTo>
                  <a:lnTo>
                    <a:pt x="131" y="452"/>
                  </a:lnTo>
                  <a:lnTo>
                    <a:pt x="136" y="449"/>
                  </a:lnTo>
                  <a:lnTo>
                    <a:pt x="141" y="447"/>
                  </a:lnTo>
                  <a:lnTo>
                    <a:pt x="145" y="443"/>
                  </a:lnTo>
                  <a:lnTo>
                    <a:pt x="151" y="441"/>
                  </a:lnTo>
                  <a:lnTo>
                    <a:pt x="155" y="438"/>
                  </a:lnTo>
                  <a:lnTo>
                    <a:pt x="161" y="436"/>
                  </a:lnTo>
                  <a:lnTo>
                    <a:pt x="165" y="432"/>
                  </a:lnTo>
                  <a:lnTo>
                    <a:pt x="169" y="428"/>
                  </a:lnTo>
                  <a:lnTo>
                    <a:pt x="174" y="425"/>
                  </a:lnTo>
                  <a:lnTo>
                    <a:pt x="179" y="422"/>
                  </a:lnTo>
                  <a:lnTo>
                    <a:pt x="182" y="418"/>
                  </a:lnTo>
                  <a:lnTo>
                    <a:pt x="188" y="414"/>
                  </a:lnTo>
                  <a:lnTo>
                    <a:pt x="191" y="410"/>
                  </a:lnTo>
                  <a:lnTo>
                    <a:pt x="196" y="408"/>
                  </a:lnTo>
                  <a:lnTo>
                    <a:pt x="200" y="403"/>
                  </a:lnTo>
                  <a:lnTo>
                    <a:pt x="205" y="399"/>
                  </a:lnTo>
                  <a:lnTo>
                    <a:pt x="209" y="394"/>
                  </a:lnTo>
                  <a:lnTo>
                    <a:pt x="213" y="390"/>
                  </a:lnTo>
                  <a:lnTo>
                    <a:pt x="216" y="385"/>
                  </a:lnTo>
                  <a:lnTo>
                    <a:pt x="220" y="382"/>
                  </a:lnTo>
                  <a:lnTo>
                    <a:pt x="224" y="376"/>
                  </a:lnTo>
                  <a:lnTo>
                    <a:pt x="228" y="373"/>
                  </a:lnTo>
                  <a:lnTo>
                    <a:pt x="230" y="366"/>
                  </a:lnTo>
                  <a:lnTo>
                    <a:pt x="234" y="363"/>
                  </a:lnTo>
                  <a:lnTo>
                    <a:pt x="237" y="358"/>
                  </a:lnTo>
                  <a:lnTo>
                    <a:pt x="240" y="354"/>
                  </a:lnTo>
                  <a:lnTo>
                    <a:pt x="244" y="349"/>
                  </a:lnTo>
                  <a:lnTo>
                    <a:pt x="248" y="344"/>
                  </a:lnTo>
                  <a:lnTo>
                    <a:pt x="252" y="340"/>
                  </a:lnTo>
                  <a:lnTo>
                    <a:pt x="255" y="336"/>
                  </a:lnTo>
                  <a:lnTo>
                    <a:pt x="259" y="333"/>
                  </a:lnTo>
                  <a:lnTo>
                    <a:pt x="263" y="328"/>
                  </a:lnTo>
                  <a:lnTo>
                    <a:pt x="268" y="324"/>
                  </a:lnTo>
                  <a:lnTo>
                    <a:pt x="272" y="320"/>
                  </a:lnTo>
                  <a:lnTo>
                    <a:pt x="275" y="316"/>
                  </a:lnTo>
                  <a:lnTo>
                    <a:pt x="280" y="314"/>
                  </a:lnTo>
                  <a:lnTo>
                    <a:pt x="284" y="310"/>
                  </a:lnTo>
                  <a:lnTo>
                    <a:pt x="289" y="307"/>
                  </a:lnTo>
                  <a:lnTo>
                    <a:pt x="293" y="304"/>
                  </a:lnTo>
                  <a:lnTo>
                    <a:pt x="298" y="300"/>
                  </a:lnTo>
                  <a:lnTo>
                    <a:pt x="302" y="296"/>
                  </a:lnTo>
                  <a:lnTo>
                    <a:pt x="306" y="294"/>
                  </a:lnTo>
                  <a:lnTo>
                    <a:pt x="309" y="290"/>
                  </a:lnTo>
                  <a:lnTo>
                    <a:pt x="314" y="287"/>
                  </a:lnTo>
                  <a:lnTo>
                    <a:pt x="318" y="285"/>
                  </a:lnTo>
                  <a:lnTo>
                    <a:pt x="323" y="282"/>
                  </a:lnTo>
                  <a:lnTo>
                    <a:pt x="327" y="280"/>
                  </a:lnTo>
                  <a:lnTo>
                    <a:pt x="332" y="277"/>
                  </a:lnTo>
                  <a:lnTo>
                    <a:pt x="336" y="275"/>
                  </a:lnTo>
                  <a:lnTo>
                    <a:pt x="341" y="272"/>
                  </a:lnTo>
                  <a:lnTo>
                    <a:pt x="345" y="270"/>
                  </a:lnTo>
                  <a:lnTo>
                    <a:pt x="348" y="269"/>
                  </a:lnTo>
                  <a:lnTo>
                    <a:pt x="353" y="267"/>
                  </a:lnTo>
                  <a:lnTo>
                    <a:pt x="357" y="265"/>
                  </a:lnTo>
                  <a:lnTo>
                    <a:pt x="361" y="262"/>
                  </a:lnTo>
                  <a:lnTo>
                    <a:pt x="365" y="261"/>
                  </a:lnTo>
                  <a:lnTo>
                    <a:pt x="368" y="258"/>
                  </a:lnTo>
                  <a:lnTo>
                    <a:pt x="373" y="257"/>
                  </a:lnTo>
                  <a:lnTo>
                    <a:pt x="377" y="255"/>
                  </a:lnTo>
                  <a:lnTo>
                    <a:pt x="381" y="253"/>
                  </a:lnTo>
                  <a:lnTo>
                    <a:pt x="385" y="252"/>
                  </a:lnTo>
                  <a:lnTo>
                    <a:pt x="389" y="251"/>
                  </a:lnTo>
                  <a:lnTo>
                    <a:pt x="394" y="247"/>
                  </a:lnTo>
                  <a:lnTo>
                    <a:pt x="401" y="245"/>
                  </a:lnTo>
                  <a:lnTo>
                    <a:pt x="406" y="243"/>
                  </a:lnTo>
                  <a:lnTo>
                    <a:pt x="412" y="241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6" y="237"/>
                  </a:lnTo>
                  <a:lnTo>
                    <a:pt x="430" y="236"/>
                  </a:lnTo>
                  <a:lnTo>
                    <a:pt x="434" y="235"/>
                  </a:lnTo>
                  <a:lnTo>
                    <a:pt x="435" y="235"/>
                  </a:lnTo>
                  <a:lnTo>
                    <a:pt x="436" y="233"/>
                  </a:lnTo>
                  <a:lnTo>
                    <a:pt x="439" y="228"/>
                  </a:lnTo>
                  <a:lnTo>
                    <a:pt x="441" y="223"/>
                  </a:lnTo>
                  <a:lnTo>
                    <a:pt x="444" y="221"/>
                  </a:lnTo>
                  <a:lnTo>
                    <a:pt x="446" y="216"/>
                  </a:lnTo>
                  <a:lnTo>
                    <a:pt x="450" y="211"/>
                  </a:lnTo>
                  <a:lnTo>
                    <a:pt x="453" y="204"/>
                  </a:lnTo>
                  <a:lnTo>
                    <a:pt x="456" y="198"/>
                  </a:lnTo>
                  <a:lnTo>
                    <a:pt x="460" y="192"/>
                  </a:lnTo>
                  <a:lnTo>
                    <a:pt x="465" y="186"/>
                  </a:lnTo>
                  <a:lnTo>
                    <a:pt x="466" y="182"/>
                  </a:lnTo>
                  <a:lnTo>
                    <a:pt x="469" y="178"/>
                  </a:lnTo>
                  <a:lnTo>
                    <a:pt x="470" y="174"/>
                  </a:lnTo>
                  <a:lnTo>
                    <a:pt x="473" y="171"/>
                  </a:lnTo>
                  <a:lnTo>
                    <a:pt x="475" y="166"/>
                  </a:lnTo>
                  <a:lnTo>
                    <a:pt x="478" y="163"/>
                  </a:lnTo>
                  <a:lnTo>
                    <a:pt x="480" y="159"/>
                  </a:lnTo>
                  <a:lnTo>
                    <a:pt x="482" y="156"/>
                  </a:lnTo>
                  <a:lnTo>
                    <a:pt x="484" y="150"/>
                  </a:lnTo>
                  <a:lnTo>
                    <a:pt x="485" y="147"/>
                  </a:lnTo>
                  <a:lnTo>
                    <a:pt x="488" y="142"/>
                  </a:lnTo>
                  <a:lnTo>
                    <a:pt x="490" y="138"/>
                  </a:lnTo>
                  <a:lnTo>
                    <a:pt x="493" y="133"/>
                  </a:lnTo>
                  <a:lnTo>
                    <a:pt x="494" y="129"/>
                  </a:lnTo>
                  <a:lnTo>
                    <a:pt x="497" y="124"/>
                  </a:lnTo>
                  <a:lnTo>
                    <a:pt x="499" y="120"/>
                  </a:lnTo>
                  <a:lnTo>
                    <a:pt x="502" y="117"/>
                  </a:lnTo>
                  <a:lnTo>
                    <a:pt x="504" y="112"/>
                  </a:lnTo>
                  <a:lnTo>
                    <a:pt x="505" y="108"/>
                  </a:lnTo>
                  <a:lnTo>
                    <a:pt x="508" y="104"/>
                  </a:lnTo>
                  <a:lnTo>
                    <a:pt x="510" y="99"/>
                  </a:lnTo>
                  <a:lnTo>
                    <a:pt x="512" y="95"/>
                  </a:lnTo>
                  <a:lnTo>
                    <a:pt x="514" y="90"/>
                  </a:lnTo>
                  <a:lnTo>
                    <a:pt x="517" y="86"/>
                  </a:lnTo>
                  <a:lnTo>
                    <a:pt x="518" y="83"/>
                  </a:lnTo>
                  <a:lnTo>
                    <a:pt x="519" y="78"/>
                  </a:lnTo>
                  <a:lnTo>
                    <a:pt x="522" y="74"/>
                  </a:lnTo>
                  <a:lnTo>
                    <a:pt x="523" y="70"/>
                  </a:lnTo>
                  <a:lnTo>
                    <a:pt x="524" y="66"/>
                  </a:lnTo>
                  <a:lnTo>
                    <a:pt x="525" y="63"/>
                  </a:lnTo>
                  <a:lnTo>
                    <a:pt x="527" y="59"/>
                  </a:lnTo>
                  <a:lnTo>
                    <a:pt x="529" y="55"/>
                  </a:lnTo>
                  <a:lnTo>
                    <a:pt x="529" y="51"/>
                  </a:lnTo>
                  <a:lnTo>
                    <a:pt x="531" y="48"/>
                  </a:lnTo>
                  <a:lnTo>
                    <a:pt x="532" y="44"/>
                  </a:lnTo>
                  <a:lnTo>
                    <a:pt x="533" y="41"/>
                  </a:lnTo>
                  <a:lnTo>
                    <a:pt x="534" y="35"/>
                  </a:lnTo>
                  <a:lnTo>
                    <a:pt x="536" y="29"/>
                  </a:lnTo>
                  <a:lnTo>
                    <a:pt x="536" y="24"/>
                  </a:lnTo>
                  <a:lnTo>
                    <a:pt x="537" y="19"/>
                  </a:lnTo>
                  <a:lnTo>
                    <a:pt x="538" y="15"/>
                  </a:lnTo>
                  <a:lnTo>
                    <a:pt x="539" y="11"/>
                  </a:lnTo>
                  <a:lnTo>
                    <a:pt x="542" y="5"/>
                  </a:lnTo>
                  <a:lnTo>
                    <a:pt x="544" y="2"/>
                  </a:lnTo>
                  <a:lnTo>
                    <a:pt x="547" y="0"/>
                  </a:lnTo>
                  <a:lnTo>
                    <a:pt x="551" y="0"/>
                  </a:lnTo>
                  <a:lnTo>
                    <a:pt x="554" y="1"/>
                  </a:lnTo>
                  <a:lnTo>
                    <a:pt x="558" y="4"/>
                  </a:lnTo>
                  <a:lnTo>
                    <a:pt x="561" y="5"/>
                  </a:lnTo>
                  <a:lnTo>
                    <a:pt x="563" y="9"/>
                  </a:lnTo>
                  <a:lnTo>
                    <a:pt x="566" y="12"/>
                  </a:lnTo>
                  <a:lnTo>
                    <a:pt x="569" y="15"/>
                  </a:lnTo>
                  <a:lnTo>
                    <a:pt x="572" y="20"/>
                  </a:lnTo>
                  <a:lnTo>
                    <a:pt x="573" y="24"/>
                  </a:lnTo>
                  <a:lnTo>
                    <a:pt x="561" y="148"/>
                  </a:lnTo>
                  <a:lnTo>
                    <a:pt x="510" y="270"/>
                  </a:lnTo>
                  <a:lnTo>
                    <a:pt x="476" y="304"/>
                  </a:lnTo>
                  <a:lnTo>
                    <a:pt x="419" y="474"/>
                  </a:lnTo>
                  <a:lnTo>
                    <a:pt x="419" y="476"/>
                  </a:lnTo>
                  <a:lnTo>
                    <a:pt x="421" y="478"/>
                  </a:lnTo>
                  <a:lnTo>
                    <a:pt x="424" y="482"/>
                  </a:lnTo>
                  <a:lnTo>
                    <a:pt x="427" y="488"/>
                  </a:lnTo>
                  <a:lnTo>
                    <a:pt x="429" y="492"/>
                  </a:lnTo>
                  <a:lnTo>
                    <a:pt x="431" y="496"/>
                  </a:lnTo>
                  <a:lnTo>
                    <a:pt x="434" y="500"/>
                  </a:lnTo>
                  <a:lnTo>
                    <a:pt x="435" y="505"/>
                  </a:lnTo>
                  <a:lnTo>
                    <a:pt x="438" y="508"/>
                  </a:lnTo>
                  <a:lnTo>
                    <a:pt x="439" y="513"/>
                  </a:lnTo>
                  <a:lnTo>
                    <a:pt x="441" y="518"/>
                  </a:lnTo>
                  <a:lnTo>
                    <a:pt x="444" y="523"/>
                  </a:lnTo>
                  <a:lnTo>
                    <a:pt x="445" y="528"/>
                  </a:lnTo>
                  <a:lnTo>
                    <a:pt x="448" y="535"/>
                  </a:lnTo>
                  <a:lnTo>
                    <a:pt x="449" y="540"/>
                  </a:lnTo>
                  <a:lnTo>
                    <a:pt x="450" y="546"/>
                  </a:lnTo>
                  <a:lnTo>
                    <a:pt x="451" y="552"/>
                  </a:lnTo>
                  <a:lnTo>
                    <a:pt x="451" y="559"/>
                  </a:lnTo>
                  <a:lnTo>
                    <a:pt x="453" y="565"/>
                  </a:lnTo>
                  <a:lnTo>
                    <a:pt x="453" y="570"/>
                  </a:lnTo>
                  <a:lnTo>
                    <a:pt x="453" y="576"/>
                  </a:lnTo>
                  <a:lnTo>
                    <a:pt x="451" y="582"/>
                  </a:lnTo>
                  <a:lnTo>
                    <a:pt x="450" y="589"/>
                  </a:lnTo>
                  <a:lnTo>
                    <a:pt x="449" y="595"/>
                  </a:lnTo>
                  <a:lnTo>
                    <a:pt x="446" y="600"/>
                  </a:lnTo>
                  <a:lnTo>
                    <a:pt x="445" y="606"/>
                  </a:lnTo>
                  <a:lnTo>
                    <a:pt x="441" y="613"/>
                  </a:lnTo>
                  <a:lnTo>
                    <a:pt x="439" y="618"/>
                  </a:lnTo>
                  <a:lnTo>
                    <a:pt x="438" y="619"/>
                  </a:lnTo>
                  <a:lnTo>
                    <a:pt x="433" y="623"/>
                  </a:lnTo>
                  <a:lnTo>
                    <a:pt x="429" y="625"/>
                  </a:lnTo>
                  <a:lnTo>
                    <a:pt x="426" y="629"/>
                  </a:lnTo>
                  <a:lnTo>
                    <a:pt x="421" y="633"/>
                  </a:lnTo>
                  <a:lnTo>
                    <a:pt x="417" y="638"/>
                  </a:lnTo>
                  <a:lnTo>
                    <a:pt x="411" y="643"/>
                  </a:lnTo>
                  <a:lnTo>
                    <a:pt x="406" y="648"/>
                  </a:lnTo>
                  <a:lnTo>
                    <a:pt x="400" y="654"/>
                  </a:lnTo>
                  <a:lnTo>
                    <a:pt x="395" y="660"/>
                  </a:lnTo>
                  <a:lnTo>
                    <a:pt x="389" y="665"/>
                  </a:lnTo>
                  <a:lnTo>
                    <a:pt x="382" y="672"/>
                  </a:lnTo>
                  <a:lnTo>
                    <a:pt x="378" y="675"/>
                  </a:lnTo>
                  <a:lnTo>
                    <a:pt x="376" y="679"/>
                  </a:lnTo>
                  <a:lnTo>
                    <a:pt x="372" y="683"/>
                  </a:lnTo>
                  <a:lnTo>
                    <a:pt x="370" y="687"/>
                  </a:lnTo>
                  <a:lnTo>
                    <a:pt x="366" y="690"/>
                  </a:lnTo>
                  <a:lnTo>
                    <a:pt x="362" y="694"/>
                  </a:lnTo>
                  <a:lnTo>
                    <a:pt x="358" y="697"/>
                  </a:lnTo>
                  <a:lnTo>
                    <a:pt x="356" y="700"/>
                  </a:lnTo>
                  <a:lnTo>
                    <a:pt x="352" y="704"/>
                  </a:lnTo>
                  <a:lnTo>
                    <a:pt x="348" y="708"/>
                  </a:lnTo>
                  <a:lnTo>
                    <a:pt x="346" y="712"/>
                  </a:lnTo>
                  <a:lnTo>
                    <a:pt x="343" y="715"/>
                  </a:lnTo>
                  <a:lnTo>
                    <a:pt x="340" y="719"/>
                  </a:lnTo>
                  <a:lnTo>
                    <a:pt x="337" y="723"/>
                  </a:lnTo>
                  <a:lnTo>
                    <a:pt x="333" y="727"/>
                  </a:lnTo>
                  <a:lnTo>
                    <a:pt x="331" y="731"/>
                  </a:lnTo>
                  <a:lnTo>
                    <a:pt x="327" y="734"/>
                  </a:lnTo>
                  <a:lnTo>
                    <a:pt x="324" y="738"/>
                  </a:lnTo>
                  <a:lnTo>
                    <a:pt x="322" y="742"/>
                  </a:lnTo>
                  <a:lnTo>
                    <a:pt x="319" y="746"/>
                  </a:lnTo>
                  <a:lnTo>
                    <a:pt x="317" y="748"/>
                  </a:lnTo>
                  <a:lnTo>
                    <a:pt x="314" y="752"/>
                  </a:lnTo>
                  <a:lnTo>
                    <a:pt x="312" y="756"/>
                  </a:lnTo>
                  <a:lnTo>
                    <a:pt x="309" y="759"/>
                  </a:lnTo>
                  <a:lnTo>
                    <a:pt x="307" y="762"/>
                  </a:lnTo>
                  <a:lnTo>
                    <a:pt x="306" y="766"/>
                  </a:lnTo>
                  <a:lnTo>
                    <a:pt x="303" y="769"/>
                  </a:lnTo>
                  <a:lnTo>
                    <a:pt x="302" y="773"/>
                  </a:lnTo>
                  <a:lnTo>
                    <a:pt x="298" y="780"/>
                  </a:lnTo>
                  <a:lnTo>
                    <a:pt x="297" y="786"/>
                  </a:lnTo>
                  <a:lnTo>
                    <a:pt x="294" y="791"/>
                  </a:lnTo>
                  <a:lnTo>
                    <a:pt x="294" y="797"/>
                  </a:lnTo>
                  <a:lnTo>
                    <a:pt x="294" y="798"/>
                  </a:lnTo>
                  <a:lnTo>
                    <a:pt x="297" y="802"/>
                  </a:lnTo>
                  <a:lnTo>
                    <a:pt x="298" y="803"/>
                  </a:lnTo>
                  <a:lnTo>
                    <a:pt x="301" y="807"/>
                  </a:lnTo>
                  <a:lnTo>
                    <a:pt x="303" y="811"/>
                  </a:lnTo>
                  <a:lnTo>
                    <a:pt x="307" y="815"/>
                  </a:lnTo>
                  <a:lnTo>
                    <a:pt x="309" y="818"/>
                  </a:lnTo>
                  <a:lnTo>
                    <a:pt x="313" y="823"/>
                  </a:lnTo>
                  <a:lnTo>
                    <a:pt x="317" y="830"/>
                  </a:lnTo>
                  <a:lnTo>
                    <a:pt x="321" y="835"/>
                  </a:lnTo>
                  <a:lnTo>
                    <a:pt x="324" y="841"/>
                  </a:lnTo>
                  <a:lnTo>
                    <a:pt x="328" y="846"/>
                  </a:lnTo>
                  <a:lnTo>
                    <a:pt x="332" y="852"/>
                  </a:lnTo>
                  <a:lnTo>
                    <a:pt x="336" y="860"/>
                  </a:lnTo>
                  <a:lnTo>
                    <a:pt x="340" y="865"/>
                  </a:lnTo>
                  <a:lnTo>
                    <a:pt x="343" y="871"/>
                  </a:lnTo>
                  <a:lnTo>
                    <a:pt x="347" y="877"/>
                  </a:lnTo>
                  <a:lnTo>
                    <a:pt x="351" y="884"/>
                  </a:lnTo>
                  <a:lnTo>
                    <a:pt x="355" y="889"/>
                  </a:lnTo>
                  <a:lnTo>
                    <a:pt x="358" y="895"/>
                  </a:lnTo>
                  <a:lnTo>
                    <a:pt x="361" y="900"/>
                  </a:lnTo>
                  <a:lnTo>
                    <a:pt x="365" y="906"/>
                  </a:lnTo>
                  <a:lnTo>
                    <a:pt x="367" y="911"/>
                  </a:lnTo>
                  <a:lnTo>
                    <a:pt x="370" y="915"/>
                  </a:lnTo>
                  <a:lnTo>
                    <a:pt x="372" y="920"/>
                  </a:lnTo>
                  <a:lnTo>
                    <a:pt x="375" y="925"/>
                  </a:lnTo>
                  <a:lnTo>
                    <a:pt x="376" y="928"/>
                  </a:lnTo>
                  <a:lnTo>
                    <a:pt x="377" y="931"/>
                  </a:lnTo>
                  <a:lnTo>
                    <a:pt x="378" y="934"/>
                  </a:lnTo>
                  <a:lnTo>
                    <a:pt x="378" y="938"/>
                  </a:lnTo>
                  <a:lnTo>
                    <a:pt x="377" y="940"/>
                  </a:lnTo>
                  <a:lnTo>
                    <a:pt x="373" y="944"/>
                  </a:lnTo>
                  <a:lnTo>
                    <a:pt x="368" y="947"/>
                  </a:lnTo>
                  <a:lnTo>
                    <a:pt x="362" y="949"/>
                  </a:lnTo>
                  <a:lnTo>
                    <a:pt x="358" y="949"/>
                  </a:lnTo>
                  <a:lnTo>
                    <a:pt x="355" y="950"/>
                  </a:lnTo>
                  <a:lnTo>
                    <a:pt x="350" y="950"/>
                  </a:lnTo>
                  <a:lnTo>
                    <a:pt x="346" y="952"/>
                  </a:lnTo>
                  <a:lnTo>
                    <a:pt x="342" y="952"/>
                  </a:lnTo>
                  <a:lnTo>
                    <a:pt x="337" y="952"/>
                  </a:lnTo>
                  <a:lnTo>
                    <a:pt x="333" y="953"/>
                  </a:lnTo>
                  <a:lnTo>
                    <a:pt x="328" y="953"/>
                  </a:lnTo>
                  <a:lnTo>
                    <a:pt x="323" y="953"/>
                  </a:lnTo>
                  <a:lnTo>
                    <a:pt x="319" y="953"/>
                  </a:lnTo>
                  <a:lnTo>
                    <a:pt x="314" y="953"/>
                  </a:lnTo>
                  <a:lnTo>
                    <a:pt x="309" y="953"/>
                  </a:lnTo>
                  <a:lnTo>
                    <a:pt x="306" y="953"/>
                  </a:lnTo>
                  <a:lnTo>
                    <a:pt x="302" y="953"/>
                  </a:lnTo>
                  <a:lnTo>
                    <a:pt x="298" y="953"/>
                  </a:lnTo>
                  <a:lnTo>
                    <a:pt x="294" y="954"/>
                  </a:lnTo>
                  <a:lnTo>
                    <a:pt x="291" y="954"/>
                  </a:lnTo>
                  <a:lnTo>
                    <a:pt x="288" y="954"/>
                  </a:lnTo>
                  <a:lnTo>
                    <a:pt x="284" y="954"/>
                  </a:lnTo>
                  <a:lnTo>
                    <a:pt x="283" y="954"/>
                  </a:lnTo>
                  <a:lnTo>
                    <a:pt x="279" y="954"/>
                  </a:lnTo>
                  <a:lnTo>
                    <a:pt x="324" y="1134"/>
                  </a:lnTo>
                  <a:lnTo>
                    <a:pt x="188" y="1130"/>
                  </a:lnTo>
                  <a:lnTo>
                    <a:pt x="188" y="1129"/>
                  </a:lnTo>
                  <a:lnTo>
                    <a:pt x="188" y="1127"/>
                  </a:lnTo>
                  <a:lnTo>
                    <a:pt x="188" y="1125"/>
                  </a:lnTo>
                  <a:lnTo>
                    <a:pt x="188" y="1121"/>
                  </a:lnTo>
                  <a:lnTo>
                    <a:pt x="188" y="1117"/>
                  </a:lnTo>
                  <a:lnTo>
                    <a:pt x="188" y="1112"/>
                  </a:lnTo>
                  <a:lnTo>
                    <a:pt x="188" y="1106"/>
                  </a:lnTo>
                  <a:lnTo>
                    <a:pt x="188" y="1101"/>
                  </a:lnTo>
                  <a:lnTo>
                    <a:pt x="188" y="1096"/>
                  </a:lnTo>
                  <a:lnTo>
                    <a:pt x="188" y="1092"/>
                  </a:lnTo>
                  <a:lnTo>
                    <a:pt x="188" y="1088"/>
                  </a:lnTo>
                  <a:lnTo>
                    <a:pt x="188" y="1085"/>
                  </a:lnTo>
                  <a:lnTo>
                    <a:pt x="188" y="1081"/>
                  </a:lnTo>
                  <a:lnTo>
                    <a:pt x="188" y="1077"/>
                  </a:lnTo>
                  <a:lnTo>
                    <a:pt x="188" y="1072"/>
                  </a:lnTo>
                  <a:lnTo>
                    <a:pt x="188" y="1068"/>
                  </a:lnTo>
                  <a:lnTo>
                    <a:pt x="186" y="1063"/>
                  </a:lnTo>
                  <a:lnTo>
                    <a:pt x="186" y="1058"/>
                  </a:lnTo>
                  <a:lnTo>
                    <a:pt x="186" y="1053"/>
                  </a:lnTo>
                  <a:lnTo>
                    <a:pt x="186" y="1049"/>
                  </a:lnTo>
                  <a:lnTo>
                    <a:pt x="185" y="1043"/>
                  </a:lnTo>
                  <a:lnTo>
                    <a:pt x="185" y="1038"/>
                  </a:lnTo>
                  <a:lnTo>
                    <a:pt x="185" y="1033"/>
                  </a:lnTo>
                  <a:lnTo>
                    <a:pt x="185" y="1028"/>
                  </a:lnTo>
                  <a:lnTo>
                    <a:pt x="184" y="1022"/>
                  </a:lnTo>
                  <a:lnTo>
                    <a:pt x="184" y="1017"/>
                  </a:lnTo>
                  <a:lnTo>
                    <a:pt x="182" y="1011"/>
                  </a:lnTo>
                  <a:lnTo>
                    <a:pt x="182" y="1006"/>
                  </a:lnTo>
                  <a:lnTo>
                    <a:pt x="181" y="999"/>
                  </a:lnTo>
                  <a:lnTo>
                    <a:pt x="180" y="994"/>
                  </a:lnTo>
                  <a:lnTo>
                    <a:pt x="180" y="988"/>
                  </a:lnTo>
                  <a:lnTo>
                    <a:pt x="179" y="982"/>
                  </a:lnTo>
                  <a:lnTo>
                    <a:pt x="177" y="975"/>
                  </a:lnTo>
                  <a:lnTo>
                    <a:pt x="177" y="969"/>
                  </a:lnTo>
                  <a:lnTo>
                    <a:pt x="176" y="963"/>
                  </a:lnTo>
                  <a:lnTo>
                    <a:pt x="175" y="958"/>
                  </a:lnTo>
                  <a:lnTo>
                    <a:pt x="174" y="952"/>
                  </a:lnTo>
                  <a:lnTo>
                    <a:pt x="172" y="945"/>
                  </a:lnTo>
                  <a:lnTo>
                    <a:pt x="171" y="939"/>
                  </a:lnTo>
                  <a:lnTo>
                    <a:pt x="171" y="933"/>
                  </a:lnTo>
                  <a:lnTo>
                    <a:pt x="169" y="926"/>
                  </a:lnTo>
                  <a:lnTo>
                    <a:pt x="167" y="920"/>
                  </a:lnTo>
                  <a:lnTo>
                    <a:pt x="166" y="914"/>
                  </a:lnTo>
                  <a:lnTo>
                    <a:pt x="165" y="908"/>
                  </a:lnTo>
                  <a:lnTo>
                    <a:pt x="162" y="901"/>
                  </a:lnTo>
                  <a:lnTo>
                    <a:pt x="162" y="895"/>
                  </a:lnTo>
                  <a:lnTo>
                    <a:pt x="160" y="889"/>
                  </a:lnTo>
                  <a:lnTo>
                    <a:pt x="159" y="884"/>
                  </a:lnTo>
                  <a:lnTo>
                    <a:pt x="156" y="877"/>
                  </a:lnTo>
                  <a:lnTo>
                    <a:pt x="155" y="871"/>
                  </a:lnTo>
                  <a:lnTo>
                    <a:pt x="152" y="865"/>
                  </a:lnTo>
                  <a:lnTo>
                    <a:pt x="151" y="860"/>
                  </a:lnTo>
                  <a:lnTo>
                    <a:pt x="149" y="854"/>
                  </a:lnTo>
                  <a:lnTo>
                    <a:pt x="146" y="847"/>
                  </a:lnTo>
                  <a:lnTo>
                    <a:pt x="144" y="842"/>
                  </a:lnTo>
                  <a:lnTo>
                    <a:pt x="141" y="836"/>
                  </a:lnTo>
                  <a:lnTo>
                    <a:pt x="139" y="830"/>
                  </a:lnTo>
                  <a:lnTo>
                    <a:pt x="136" y="825"/>
                  </a:lnTo>
                  <a:lnTo>
                    <a:pt x="135" y="818"/>
                  </a:lnTo>
                  <a:lnTo>
                    <a:pt x="134" y="813"/>
                  </a:lnTo>
                  <a:lnTo>
                    <a:pt x="131" y="808"/>
                  </a:lnTo>
                  <a:lnTo>
                    <a:pt x="131" y="803"/>
                  </a:lnTo>
                  <a:lnTo>
                    <a:pt x="130" y="798"/>
                  </a:lnTo>
                  <a:lnTo>
                    <a:pt x="130" y="793"/>
                  </a:lnTo>
                  <a:lnTo>
                    <a:pt x="128" y="787"/>
                  </a:lnTo>
                  <a:lnTo>
                    <a:pt x="128" y="782"/>
                  </a:lnTo>
                  <a:lnTo>
                    <a:pt x="128" y="777"/>
                  </a:lnTo>
                  <a:lnTo>
                    <a:pt x="130" y="772"/>
                  </a:lnTo>
                  <a:lnTo>
                    <a:pt x="130" y="767"/>
                  </a:lnTo>
                  <a:lnTo>
                    <a:pt x="131" y="763"/>
                  </a:lnTo>
                  <a:lnTo>
                    <a:pt x="132" y="758"/>
                  </a:lnTo>
                  <a:lnTo>
                    <a:pt x="134" y="754"/>
                  </a:lnTo>
                  <a:lnTo>
                    <a:pt x="135" y="749"/>
                  </a:lnTo>
                  <a:lnTo>
                    <a:pt x="136" y="746"/>
                  </a:lnTo>
                  <a:lnTo>
                    <a:pt x="139" y="741"/>
                  </a:lnTo>
                  <a:lnTo>
                    <a:pt x="140" y="737"/>
                  </a:lnTo>
                  <a:lnTo>
                    <a:pt x="142" y="733"/>
                  </a:lnTo>
                  <a:lnTo>
                    <a:pt x="144" y="729"/>
                  </a:lnTo>
                  <a:lnTo>
                    <a:pt x="146" y="726"/>
                  </a:lnTo>
                  <a:lnTo>
                    <a:pt x="149" y="722"/>
                  </a:lnTo>
                  <a:lnTo>
                    <a:pt x="151" y="717"/>
                  </a:lnTo>
                  <a:lnTo>
                    <a:pt x="154" y="714"/>
                  </a:lnTo>
                  <a:lnTo>
                    <a:pt x="156" y="710"/>
                  </a:lnTo>
                  <a:lnTo>
                    <a:pt x="160" y="707"/>
                  </a:lnTo>
                  <a:lnTo>
                    <a:pt x="166" y="700"/>
                  </a:lnTo>
                  <a:lnTo>
                    <a:pt x="171" y="694"/>
                  </a:lnTo>
                  <a:lnTo>
                    <a:pt x="177" y="688"/>
                  </a:lnTo>
                  <a:lnTo>
                    <a:pt x="184" y="682"/>
                  </a:lnTo>
                  <a:lnTo>
                    <a:pt x="190" y="677"/>
                  </a:lnTo>
                  <a:lnTo>
                    <a:pt x="196" y="672"/>
                  </a:lnTo>
                  <a:lnTo>
                    <a:pt x="203" y="667"/>
                  </a:lnTo>
                  <a:lnTo>
                    <a:pt x="209" y="663"/>
                  </a:lnTo>
                  <a:lnTo>
                    <a:pt x="214" y="660"/>
                  </a:lnTo>
                  <a:lnTo>
                    <a:pt x="219" y="656"/>
                  </a:lnTo>
                  <a:lnTo>
                    <a:pt x="224" y="653"/>
                  </a:lnTo>
                  <a:lnTo>
                    <a:pt x="229" y="650"/>
                  </a:lnTo>
                  <a:lnTo>
                    <a:pt x="233" y="648"/>
                  </a:lnTo>
                  <a:lnTo>
                    <a:pt x="237" y="646"/>
                  </a:lnTo>
                  <a:lnTo>
                    <a:pt x="242" y="644"/>
                  </a:lnTo>
                  <a:lnTo>
                    <a:pt x="244" y="644"/>
                  </a:lnTo>
                  <a:lnTo>
                    <a:pt x="243" y="641"/>
                  </a:lnTo>
                  <a:lnTo>
                    <a:pt x="240" y="639"/>
                  </a:lnTo>
                  <a:lnTo>
                    <a:pt x="239" y="635"/>
                  </a:lnTo>
                  <a:lnTo>
                    <a:pt x="238" y="633"/>
                  </a:lnTo>
                  <a:lnTo>
                    <a:pt x="235" y="629"/>
                  </a:lnTo>
                  <a:lnTo>
                    <a:pt x="234" y="625"/>
                  </a:lnTo>
                  <a:lnTo>
                    <a:pt x="231" y="620"/>
                  </a:lnTo>
                  <a:lnTo>
                    <a:pt x="230" y="616"/>
                  </a:lnTo>
                  <a:lnTo>
                    <a:pt x="228" y="611"/>
                  </a:lnTo>
                  <a:lnTo>
                    <a:pt x="226" y="606"/>
                  </a:lnTo>
                  <a:lnTo>
                    <a:pt x="224" y="601"/>
                  </a:lnTo>
                  <a:lnTo>
                    <a:pt x="221" y="595"/>
                  </a:lnTo>
                  <a:lnTo>
                    <a:pt x="220" y="590"/>
                  </a:lnTo>
                  <a:lnTo>
                    <a:pt x="218" y="584"/>
                  </a:lnTo>
                  <a:lnTo>
                    <a:pt x="215" y="577"/>
                  </a:lnTo>
                  <a:lnTo>
                    <a:pt x="214" y="571"/>
                  </a:lnTo>
                  <a:lnTo>
                    <a:pt x="211" y="565"/>
                  </a:lnTo>
                  <a:lnTo>
                    <a:pt x="210" y="560"/>
                  </a:lnTo>
                  <a:lnTo>
                    <a:pt x="209" y="554"/>
                  </a:lnTo>
                  <a:lnTo>
                    <a:pt x="209" y="547"/>
                  </a:lnTo>
                  <a:lnTo>
                    <a:pt x="208" y="541"/>
                  </a:lnTo>
                  <a:lnTo>
                    <a:pt x="208" y="536"/>
                  </a:lnTo>
                  <a:lnTo>
                    <a:pt x="206" y="530"/>
                  </a:lnTo>
                  <a:lnTo>
                    <a:pt x="208" y="525"/>
                  </a:lnTo>
                  <a:lnTo>
                    <a:pt x="208" y="518"/>
                  </a:lnTo>
                  <a:lnTo>
                    <a:pt x="210" y="515"/>
                  </a:lnTo>
                  <a:lnTo>
                    <a:pt x="210" y="510"/>
                  </a:lnTo>
                  <a:lnTo>
                    <a:pt x="213" y="506"/>
                  </a:lnTo>
                  <a:lnTo>
                    <a:pt x="213" y="505"/>
                  </a:lnTo>
                  <a:lnTo>
                    <a:pt x="210" y="510"/>
                  </a:lnTo>
                  <a:lnTo>
                    <a:pt x="204" y="513"/>
                  </a:lnTo>
                  <a:lnTo>
                    <a:pt x="199" y="518"/>
                  </a:lnTo>
                  <a:lnTo>
                    <a:pt x="195" y="521"/>
                  </a:lnTo>
                  <a:lnTo>
                    <a:pt x="191" y="525"/>
                  </a:lnTo>
                  <a:lnTo>
                    <a:pt x="188" y="527"/>
                  </a:lnTo>
                  <a:lnTo>
                    <a:pt x="185" y="530"/>
                  </a:lnTo>
                  <a:lnTo>
                    <a:pt x="180" y="532"/>
                  </a:lnTo>
                  <a:lnTo>
                    <a:pt x="176" y="535"/>
                  </a:lnTo>
                  <a:lnTo>
                    <a:pt x="171" y="537"/>
                  </a:lnTo>
                  <a:lnTo>
                    <a:pt x="166" y="540"/>
                  </a:lnTo>
                  <a:lnTo>
                    <a:pt x="162" y="541"/>
                  </a:lnTo>
                  <a:lnTo>
                    <a:pt x="157" y="542"/>
                  </a:lnTo>
                  <a:lnTo>
                    <a:pt x="151" y="543"/>
                  </a:lnTo>
                  <a:lnTo>
                    <a:pt x="146" y="546"/>
                  </a:lnTo>
                  <a:lnTo>
                    <a:pt x="140" y="546"/>
                  </a:lnTo>
                  <a:lnTo>
                    <a:pt x="135" y="547"/>
                  </a:lnTo>
                  <a:lnTo>
                    <a:pt x="128" y="547"/>
                  </a:lnTo>
                  <a:lnTo>
                    <a:pt x="122" y="547"/>
                  </a:lnTo>
                  <a:lnTo>
                    <a:pt x="116" y="546"/>
                  </a:lnTo>
                  <a:lnTo>
                    <a:pt x="110" y="545"/>
                  </a:lnTo>
                  <a:lnTo>
                    <a:pt x="103" y="543"/>
                  </a:lnTo>
                  <a:lnTo>
                    <a:pt x="97" y="541"/>
                  </a:lnTo>
                  <a:lnTo>
                    <a:pt x="96" y="541"/>
                  </a:lnTo>
                  <a:lnTo>
                    <a:pt x="93" y="542"/>
                  </a:lnTo>
                  <a:lnTo>
                    <a:pt x="90" y="542"/>
                  </a:lnTo>
                  <a:lnTo>
                    <a:pt x="85" y="543"/>
                  </a:lnTo>
                  <a:lnTo>
                    <a:pt x="81" y="543"/>
                  </a:lnTo>
                  <a:lnTo>
                    <a:pt x="78" y="545"/>
                  </a:lnTo>
                  <a:lnTo>
                    <a:pt x="74" y="545"/>
                  </a:lnTo>
                  <a:lnTo>
                    <a:pt x="71" y="546"/>
                  </a:lnTo>
                  <a:lnTo>
                    <a:pt x="68" y="546"/>
                  </a:lnTo>
                  <a:lnTo>
                    <a:pt x="64" y="547"/>
                  </a:lnTo>
                  <a:lnTo>
                    <a:pt x="61" y="547"/>
                  </a:lnTo>
                  <a:lnTo>
                    <a:pt x="57" y="549"/>
                  </a:lnTo>
                  <a:lnTo>
                    <a:pt x="52" y="549"/>
                  </a:lnTo>
                  <a:lnTo>
                    <a:pt x="48" y="549"/>
                  </a:lnTo>
                  <a:lnTo>
                    <a:pt x="44" y="549"/>
                  </a:lnTo>
                  <a:lnTo>
                    <a:pt x="41" y="549"/>
                  </a:lnTo>
                  <a:lnTo>
                    <a:pt x="36" y="549"/>
                  </a:lnTo>
                  <a:lnTo>
                    <a:pt x="32" y="549"/>
                  </a:lnTo>
                  <a:lnTo>
                    <a:pt x="29" y="547"/>
                  </a:lnTo>
                  <a:lnTo>
                    <a:pt x="25" y="547"/>
                  </a:lnTo>
                  <a:lnTo>
                    <a:pt x="22" y="546"/>
                  </a:lnTo>
                  <a:lnTo>
                    <a:pt x="19" y="545"/>
                  </a:lnTo>
                  <a:lnTo>
                    <a:pt x="15" y="542"/>
                  </a:lnTo>
                  <a:lnTo>
                    <a:pt x="13" y="541"/>
                  </a:lnTo>
                  <a:lnTo>
                    <a:pt x="9" y="536"/>
                  </a:lnTo>
                  <a:lnTo>
                    <a:pt x="7" y="531"/>
                  </a:lnTo>
                  <a:lnTo>
                    <a:pt x="4" y="525"/>
                  </a:lnTo>
                  <a:lnTo>
                    <a:pt x="3" y="520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2" y="497"/>
                  </a:lnTo>
                  <a:close/>
                </a:path>
              </a:pathLst>
            </a:custGeom>
            <a:solidFill>
              <a:srgbClr val="69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89" name="Freeform 73">
              <a:extLst>
                <a:ext uri="{FF2B5EF4-FFF2-40B4-BE49-F238E27FC236}">
                  <a16:creationId xmlns:a16="http://schemas.microsoft.com/office/drawing/2014/main" id="{2D3DEFD6-348A-5083-7E7E-178B3B5A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" y="2711"/>
              <a:ext cx="22" cy="30"/>
            </a:xfrm>
            <a:custGeom>
              <a:avLst/>
              <a:gdLst>
                <a:gd name="T0" fmla="*/ 11 w 22"/>
                <a:gd name="T1" fmla="*/ 11 h 30"/>
                <a:gd name="T2" fmla="*/ 22 w 22"/>
                <a:gd name="T3" fmla="*/ 11 h 30"/>
                <a:gd name="T4" fmla="*/ 21 w 22"/>
                <a:gd name="T5" fmla="*/ 11 h 30"/>
                <a:gd name="T6" fmla="*/ 18 w 22"/>
                <a:gd name="T7" fmla="*/ 12 h 30"/>
                <a:gd name="T8" fmla="*/ 16 w 22"/>
                <a:gd name="T9" fmla="*/ 15 h 30"/>
                <a:gd name="T10" fmla="*/ 12 w 22"/>
                <a:gd name="T11" fmla="*/ 17 h 30"/>
                <a:gd name="T12" fmla="*/ 8 w 22"/>
                <a:gd name="T13" fmla="*/ 20 h 30"/>
                <a:gd name="T14" fmla="*/ 6 w 22"/>
                <a:gd name="T15" fmla="*/ 22 h 30"/>
                <a:gd name="T16" fmla="*/ 2 w 22"/>
                <a:gd name="T17" fmla="*/ 26 h 30"/>
                <a:gd name="T18" fmla="*/ 0 w 22"/>
                <a:gd name="T19" fmla="*/ 30 h 30"/>
                <a:gd name="T20" fmla="*/ 0 w 22"/>
                <a:gd name="T21" fmla="*/ 29 h 30"/>
                <a:gd name="T22" fmla="*/ 0 w 22"/>
                <a:gd name="T23" fmla="*/ 26 h 30"/>
                <a:gd name="T24" fmla="*/ 0 w 22"/>
                <a:gd name="T25" fmla="*/ 24 h 30"/>
                <a:gd name="T26" fmla="*/ 0 w 22"/>
                <a:gd name="T27" fmla="*/ 20 h 30"/>
                <a:gd name="T28" fmla="*/ 1 w 22"/>
                <a:gd name="T29" fmla="*/ 15 h 30"/>
                <a:gd name="T30" fmla="*/ 2 w 22"/>
                <a:gd name="T31" fmla="*/ 10 h 30"/>
                <a:gd name="T32" fmla="*/ 6 w 22"/>
                <a:gd name="T33" fmla="*/ 4 h 30"/>
                <a:gd name="T34" fmla="*/ 11 w 22"/>
                <a:gd name="T35" fmla="*/ 0 h 30"/>
                <a:gd name="T36" fmla="*/ 11 w 22"/>
                <a:gd name="T37" fmla="*/ 11 h 30"/>
                <a:gd name="T38" fmla="*/ 11 w 22"/>
                <a:gd name="T39" fmla="*/ 11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0"/>
                <a:gd name="T62" fmla="*/ 22 w 22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0">
                  <a:moveTo>
                    <a:pt x="11" y="11"/>
                  </a:moveTo>
                  <a:lnTo>
                    <a:pt x="22" y="11"/>
                  </a:lnTo>
                  <a:lnTo>
                    <a:pt x="21" y="11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0" name="Freeform 74">
              <a:extLst>
                <a:ext uri="{FF2B5EF4-FFF2-40B4-BE49-F238E27FC236}">
                  <a16:creationId xmlns:a16="http://schemas.microsoft.com/office/drawing/2014/main" id="{C2CC2B1A-2821-655F-3C01-239DBF86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2713"/>
              <a:ext cx="19" cy="34"/>
            </a:xfrm>
            <a:custGeom>
              <a:avLst/>
              <a:gdLst>
                <a:gd name="T0" fmla="*/ 3 w 19"/>
                <a:gd name="T1" fmla="*/ 4 h 34"/>
                <a:gd name="T2" fmla="*/ 5 w 19"/>
                <a:gd name="T3" fmla="*/ 4 h 34"/>
                <a:gd name="T4" fmla="*/ 9 w 19"/>
                <a:gd name="T5" fmla="*/ 9 h 34"/>
                <a:gd name="T6" fmla="*/ 10 w 19"/>
                <a:gd name="T7" fmla="*/ 13 h 34"/>
                <a:gd name="T8" fmla="*/ 9 w 19"/>
                <a:gd name="T9" fmla="*/ 18 h 34"/>
                <a:gd name="T10" fmla="*/ 8 w 19"/>
                <a:gd name="T11" fmla="*/ 22 h 34"/>
                <a:gd name="T12" fmla="*/ 5 w 19"/>
                <a:gd name="T13" fmla="*/ 25 h 34"/>
                <a:gd name="T14" fmla="*/ 3 w 19"/>
                <a:gd name="T15" fmla="*/ 29 h 34"/>
                <a:gd name="T16" fmla="*/ 0 w 19"/>
                <a:gd name="T17" fmla="*/ 34 h 34"/>
                <a:gd name="T18" fmla="*/ 2 w 19"/>
                <a:gd name="T19" fmla="*/ 32 h 34"/>
                <a:gd name="T20" fmla="*/ 5 w 19"/>
                <a:gd name="T21" fmla="*/ 29 h 34"/>
                <a:gd name="T22" fmla="*/ 10 w 19"/>
                <a:gd name="T23" fmla="*/ 24 h 34"/>
                <a:gd name="T24" fmla="*/ 15 w 19"/>
                <a:gd name="T25" fmla="*/ 19 h 34"/>
                <a:gd name="T26" fmla="*/ 19 w 19"/>
                <a:gd name="T27" fmla="*/ 13 h 34"/>
                <a:gd name="T28" fmla="*/ 19 w 19"/>
                <a:gd name="T29" fmla="*/ 8 h 34"/>
                <a:gd name="T30" fmla="*/ 18 w 19"/>
                <a:gd name="T31" fmla="*/ 5 h 34"/>
                <a:gd name="T32" fmla="*/ 15 w 19"/>
                <a:gd name="T33" fmla="*/ 3 h 34"/>
                <a:gd name="T34" fmla="*/ 12 w 19"/>
                <a:gd name="T35" fmla="*/ 2 h 34"/>
                <a:gd name="T36" fmla="*/ 8 w 19"/>
                <a:gd name="T37" fmla="*/ 0 h 34"/>
                <a:gd name="T38" fmla="*/ 3 w 19"/>
                <a:gd name="T39" fmla="*/ 4 h 34"/>
                <a:gd name="T40" fmla="*/ 3 w 19"/>
                <a:gd name="T41" fmla="*/ 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34"/>
                <a:gd name="T65" fmla="*/ 19 w 19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34">
                  <a:moveTo>
                    <a:pt x="3" y="4"/>
                  </a:moveTo>
                  <a:lnTo>
                    <a:pt x="5" y="4"/>
                  </a:lnTo>
                  <a:lnTo>
                    <a:pt x="9" y="9"/>
                  </a:lnTo>
                  <a:lnTo>
                    <a:pt x="10" y="13"/>
                  </a:lnTo>
                  <a:lnTo>
                    <a:pt x="9" y="18"/>
                  </a:lnTo>
                  <a:lnTo>
                    <a:pt x="8" y="22"/>
                  </a:lnTo>
                  <a:lnTo>
                    <a:pt x="5" y="25"/>
                  </a:lnTo>
                  <a:lnTo>
                    <a:pt x="3" y="29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1" name="Freeform 75">
              <a:extLst>
                <a:ext uri="{FF2B5EF4-FFF2-40B4-BE49-F238E27FC236}">
                  <a16:creationId xmlns:a16="http://schemas.microsoft.com/office/drawing/2014/main" id="{13A3AC0E-79AF-411B-9160-CD3D9DD01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2637"/>
              <a:ext cx="64" cy="100"/>
            </a:xfrm>
            <a:custGeom>
              <a:avLst/>
              <a:gdLst>
                <a:gd name="T0" fmla="*/ 30 w 64"/>
                <a:gd name="T1" fmla="*/ 25 h 100"/>
                <a:gd name="T2" fmla="*/ 38 w 64"/>
                <a:gd name="T3" fmla="*/ 25 h 100"/>
                <a:gd name="T4" fmla="*/ 47 w 64"/>
                <a:gd name="T5" fmla="*/ 26 h 100"/>
                <a:gd name="T6" fmla="*/ 52 w 64"/>
                <a:gd name="T7" fmla="*/ 32 h 100"/>
                <a:gd name="T8" fmla="*/ 48 w 64"/>
                <a:gd name="T9" fmla="*/ 41 h 100"/>
                <a:gd name="T10" fmla="*/ 44 w 64"/>
                <a:gd name="T11" fmla="*/ 49 h 100"/>
                <a:gd name="T12" fmla="*/ 42 w 64"/>
                <a:gd name="T13" fmla="*/ 56 h 100"/>
                <a:gd name="T14" fmla="*/ 39 w 64"/>
                <a:gd name="T15" fmla="*/ 64 h 100"/>
                <a:gd name="T16" fmla="*/ 38 w 64"/>
                <a:gd name="T17" fmla="*/ 71 h 100"/>
                <a:gd name="T18" fmla="*/ 37 w 64"/>
                <a:gd name="T19" fmla="*/ 79 h 100"/>
                <a:gd name="T20" fmla="*/ 37 w 64"/>
                <a:gd name="T21" fmla="*/ 85 h 100"/>
                <a:gd name="T22" fmla="*/ 38 w 64"/>
                <a:gd name="T23" fmla="*/ 93 h 100"/>
                <a:gd name="T24" fmla="*/ 42 w 64"/>
                <a:gd name="T25" fmla="*/ 100 h 100"/>
                <a:gd name="T26" fmla="*/ 51 w 64"/>
                <a:gd name="T27" fmla="*/ 96 h 100"/>
                <a:gd name="T28" fmla="*/ 47 w 64"/>
                <a:gd name="T29" fmla="*/ 90 h 100"/>
                <a:gd name="T30" fmla="*/ 46 w 64"/>
                <a:gd name="T31" fmla="*/ 83 h 100"/>
                <a:gd name="T32" fmla="*/ 46 w 64"/>
                <a:gd name="T33" fmla="*/ 75 h 100"/>
                <a:gd name="T34" fmla="*/ 47 w 64"/>
                <a:gd name="T35" fmla="*/ 66 h 100"/>
                <a:gd name="T36" fmla="*/ 52 w 64"/>
                <a:gd name="T37" fmla="*/ 57 h 100"/>
                <a:gd name="T38" fmla="*/ 58 w 64"/>
                <a:gd name="T39" fmla="*/ 47 h 100"/>
                <a:gd name="T40" fmla="*/ 62 w 64"/>
                <a:gd name="T41" fmla="*/ 39 h 100"/>
                <a:gd name="T42" fmla="*/ 63 w 64"/>
                <a:gd name="T43" fmla="*/ 31 h 100"/>
                <a:gd name="T44" fmla="*/ 63 w 64"/>
                <a:gd name="T45" fmla="*/ 26 h 100"/>
                <a:gd name="T46" fmla="*/ 59 w 64"/>
                <a:gd name="T47" fmla="*/ 20 h 100"/>
                <a:gd name="T48" fmla="*/ 52 w 64"/>
                <a:gd name="T49" fmla="*/ 17 h 100"/>
                <a:gd name="T50" fmla="*/ 46 w 64"/>
                <a:gd name="T51" fmla="*/ 17 h 100"/>
                <a:gd name="T52" fmla="*/ 42 w 64"/>
                <a:gd name="T53" fmla="*/ 16 h 100"/>
                <a:gd name="T54" fmla="*/ 42 w 64"/>
                <a:gd name="T55" fmla="*/ 10 h 100"/>
                <a:gd name="T56" fmla="*/ 38 w 64"/>
                <a:gd name="T57" fmla="*/ 2 h 100"/>
                <a:gd name="T58" fmla="*/ 29 w 64"/>
                <a:gd name="T59" fmla="*/ 0 h 100"/>
                <a:gd name="T60" fmla="*/ 20 w 64"/>
                <a:gd name="T61" fmla="*/ 2 h 100"/>
                <a:gd name="T62" fmla="*/ 13 w 64"/>
                <a:gd name="T63" fmla="*/ 6 h 100"/>
                <a:gd name="T64" fmla="*/ 7 w 64"/>
                <a:gd name="T65" fmla="*/ 12 h 100"/>
                <a:gd name="T66" fmla="*/ 3 w 64"/>
                <a:gd name="T67" fmla="*/ 19 h 100"/>
                <a:gd name="T68" fmla="*/ 3 w 64"/>
                <a:gd name="T69" fmla="*/ 22 h 100"/>
                <a:gd name="T70" fmla="*/ 8 w 64"/>
                <a:gd name="T71" fmla="*/ 16 h 100"/>
                <a:gd name="T72" fmla="*/ 15 w 64"/>
                <a:gd name="T73" fmla="*/ 12 h 100"/>
                <a:gd name="T74" fmla="*/ 24 w 64"/>
                <a:gd name="T75" fmla="*/ 9 h 100"/>
                <a:gd name="T76" fmla="*/ 32 w 64"/>
                <a:gd name="T77" fmla="*/ 10 h 100"/>
                <a:gd name="T78" fmla="*/ 33 w 64"/>
                <a:gd name="T79" fmla="*/ 16 h 100"/>
                <a:gd name="T80" fmla="*/ 29 w 64"/>
                <a:gd name="T81" fmla="*/ 26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"/>
                <a:gd name="T124" fmla="*/ 0 h 100"/>
                <a:gd name="T125" fmla="*/ 64 w 64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" h="100">
                  <a:moveTo>
                    <a:pt x="29" y="26"/>
                  </a:moveTo>
                  <a:lnTo>
                    <a:pt x="30" y="25"/>
                  </a:lnTo>
                  <a:lnTo>
                    <a:pt x="34" y="25"/>
                  </a:lnTo>
                  <a:lnTo>
                    <a:pt x="38" y="25"/>
                  </a:lnTo>
                  <a:lnTo>
                    <a:pt x="43" y="25"/>
                  </a:lnTo>
                  <a:lnTo>
                    <a:pt x="47" y="26"/>
                  </a:lnTo>
                  <a:lnTo>
                    <a:pt x="51" y="29"/>
                  </a:lnTo>
                  <a:lnTo>
                    <a:pt x="52" y="32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7" y="45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42" y="56"/>
                  </a:lnTo>
                  <a:lnTo>
                    <a:pt x="41" y="60"/>
                  </a:lnTo>
                  <a:lnTo>
                    <a:pt x="39" y="64"/>
                  </a:lnTo>
                  <a:lnTo>
                    <a:pt x="39" y="68"/>
                  </a:lnTo>
                  <a:lnTo>
                    <a:pt x="38" y="71"/>
                  </a:lnTo>
                  <a:lnTo>
                    <a:pt x="37" y="75"/>
                  </a:lnTo>
                  <a:lnTo>
                    <a:pt x="37" y="79"/>
                  </a:lnTo>
                  <a:lnTo>
                    <a:pt x="37" y="83"/>
                  </a:lnTo>
                  <a:lnTo>
                    <a:pt x="37" y="85"/>
                  </a:lnTo>
                  <a:lnTo>
                    <a:pt x="37" y="89"/>
                  </a:lnTo>
                  <a:lnTo>
                    <a:pt x="38" y="93"/>
                  </a:lnTo>
                  <a:lnTo>
                    <a:pt x="39" y="95"/>
                  </a:lnTo>
                  <a:lnTo>
                    <a:pt x="42" y="100"/>
                  </a:lnTo>
                  <a:lnTo>
                    <a:pt x="52" y="98"/>
                  </a:lnTo>
                  <a:lnTo>
                    <a:pt x="51" y="96"/>
                  </a:lnTo>
                  <a:lnTo>
                    <a:pt x="49" y="95"/>
                  </a:lnTo>
                  <a:lnTo>
                    <a:pt x="47" y="90"/>
                  </a:lnTo>
                  <a:lnTo>
                    <a:pt x="47" y="86"/>
                  </a:lnTo>
                  <a:lnTo>
                    <a:pt x="46" y="83"/>
                  </a:lnTo>
                  <a:lnTo>
                    <a:pt x="46" y="79"/>
                  </a:lnTo>
                  <a:lnTo>
                    <a:pt x="46" y="75"/>
                  </a:lnTo>
                  <a:lnTo>
                    <a:pt x="47" y="71"/>
                  </a:lnTo>
                  <a:lnTo>
                    <a:pt x="47" y="66"/>
                  </a:lnTo>
                  <a:lnTo>
                    <a:pt x="49" y="63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58" y="47"/>
                  </a:lnTo>
                  <a:lnTo>
                    <a:pt x="61" y="44"/>
                  </a:lnTo>
                  <a:lnTo>
                    <a:pt x="62" y="39"/>
                  </a:lnTo>
                  <a:lnTo>
                    <a:pt x="63" y="35"/>
                  </a:lnTo>
                  <a:lnTo>
                    <a:pt x="63" y="31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1" y="6"/>
                  </a:lnTo>
                  <a:lnTo>
                    <a:pt x="38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2" name="Freeform 76">
              <a:extLst>
                <a:ext uri="{FF2B5EF4-FFF2-40B4-BE49-F238E27FC236}">
                  <a16:creationId xmlns:a16="http://schemas.microsoft.com/office/drawing/2014/main" id="{309C0A97-718F-F7D2-771F-7B34FA4E9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654"/>
              <a:ext cx="59" cy="116"/>
            </a:xfrm>
            <a:custGeom>
              <a:avLst/>
              <a:gdLst>
                <a:gd name="T0" fmla="*/ 59 w 59"/>
                <a:gd name="T1" fmla="*/ 14 h 116"/>
                <a:gd name="T2" fmla="*/ 57 w 59"/>
                <a:gd name="T3" fmla="*/ 13 h 116"/>
                <a:gd name="T4" fmla="*/ 56 w 59"/>
                <a:gd name="T5" fmla="*/ 12 h 116"/>
                <a:gd name="T6" fmla="*/ 54 w 59"/>
                <a:gd name="T7" fmla="*/ 10 h 116"/>
                <a:gd name="T8" fmla="*/ 50 w 59"/>
                <a:gd name="T9" fmla="*/ 12 h 116"/>
                <a:gd name="T10" fmla="*/ 46 w 59"/>
                <a:gd name="T11" fmla="*/ 12 h 116"/>
                <a:gd name="T12" fmla="*/ 41 w 59"/>
                <a:gd name="T13" fmla="*/ 17 h 116"/>
                <a:gd name="T14" fmla="*/ 37 w 59"/>
                <a:gd name="T15" fmla="*/ 19 h 116"/>
                <a:gd name="T16" fmla="*/ 35 w 59"/>
                <a:gd name="T17" fmla="*/ 23 h 116"/>
                <a:gd name="T18" fmla="*/ 32 w 59"/>
                <a:gd name="T19" fmla="*/ 28 h 116"/>
                <a:gd name="T20" fmla="*/ 30 w 59"/>
                <a:gd name="T21" fmla="*/ 34 h 116"/>
                <a:gd name="T22" fmla="*/ 26 w 59"/>
                <a:gd name="T23" fmla="*/ 39 h 116"/>
                <a:gd name="T24" fmla="*/ 22 w 59"/>
                <a:gd name="T25" fmla="*/ 46 h 116"/>
                <a:gd name="T26" fmla="*/ 20 w 59"/>
                <a:gd name="T27" fmla="*/ 52 h 116"/>
                <a:gd name="T28" fmla="*/ 17 w 59"/>
                <a:gd name="T29" fmla="*/ 57 h 116"/>
                <a:gd name="T30" fmla="*/ 15 w 59"/>
                <a:gd name="T31" fmla="*/ 63 h 116"/>
                <a:gd name="T32" fmla="*/ 12 w 59"/>
                <a:gd name="T33" fmla="*/ 68 h 116"/>
                <a:gd name="T34" fmla="*/ 11 w 59"/>
                <a:gd name="T35" fmla="*/ 74 h 116"/>
                <a:gd name="T36" fmla="*/ 10 w 59"/>
                <a:gd name="T37" fmla="*/ 79 h 116"/>
                <a:gd name="T38" fmla="*/ 7 w 59"/>
                <a:gd name="T39" fmla="*/ 84 h 116"/>
                <a:gd name="T40" fmla="*/ 6 w 59"/>
                <a:gd name="T41" fmla="*/ 89 h 116"/>
                <a:gd name="T42" fmla="*/ 5 w 59"/>
                <a:gd name="T43" fmla="*/ 94 h 116"/>
                <a:gd name="T44" fmla="*/ 3 w 59"/>
                <a:gd name="T45" fmla="*/ 99 h 116"/>
                <a:gd name="T46" fmla="*/ 2 w 59"/>
                <a:gd name="T47" fmla="*/ 103 h 116"/>
                <a:gd name="T48" fmla="*/ 2 w 59"/>
                <a:gd name="T49" fmla="*/ 107 h 116"/>
                <a:gd name="T50" fmla="*/ 2 w 59"/>
                <a:gd name="T51" fmla="*/ 112 h 116"/>
                <a:gd name="T52" fmla="*/ 2 w 59"/>
                <a:gd name="T53" fmla="*/ 116 h 116"/>
                <a:gd name="T54" fmla="*/ 1 w 59"/>
                <a:gd name="T55" fmla="*/ 115 h 116"/>
                <a:gd name="T56" fmla="*/ 1 w 59"/>
                <a:gd name="T57" fmla="*/ 113 h 116"/>
                <a:gd name="T58" fmla="*/ 0 w 59"/>
                <a:gd name="T59" fmla="*/ 111 h 116"/>
                <a:gd name="T60" fmla="*/ 0 w 59"/>
                <a:gd name="T61" fmla="*/ 108 h 116"/>
                <a:gd name="T62" fmla="*/ 0 w 59"/>
                <a:gd name="T63" fmla="*/ 105 h 116"/>
                <a:gd name="T64" fmla="*/ 0 w 59"/>
                <a:gd name="T65" fmla="*/ 99 h 116"/>
                <a:gd name="T66" fmla="*/ 0 w 59"/>
                <a:gd name="T67" fmla="*/ 93 h 116"/>
                <a:gd name="T68" fmla="*/ 1 w 59"/>
                <a:gd name="T69" fmla="*/ 87 h 116"/>
                <a:gd name="T70" fmla="*/ 1 w 59"/>
                <a:gd name="T71" fmla="*/ 82 h 116"/>
                <a:gd name="T72" fmla="*/ 2 w 59"/>
                <a:gd name="T73" fmla="*/ 78 h 116"/>
                <a:gd name="T74" fmla="*/ 2 w 59"/>
                <a:gd name="T75" fmla="*/ 74 h 116"/>
                <a:gd name="T76" fmla="*/ 3 w 59"/>
                <a:gd name="T77" fmla="*/ 71 h 116"/>
                <a:gd name="T78" fmla="*/ 5 w 59"/>
                <a:gd name="T79" fmla="*/ 66 h 116"/>
                <a:gd name="T80" fmla="*/ 6 w 59"/>
                <a:gd name="T81" fmla="*/ 61 h 116"/>
                <a:gd name="T82" fmla="*/ 8 w 59"/>
                <a:gd name="T83" fmla="*/ 57 h 116"/>
                <a:gd name="T84" fmla="*/ 11 w 59"/>
                <a:gd name="T85" fmla="*/ 52 h 116"/>
                <a:gd name="T86" fmla="*/ 12 w 59"/>
                <a:gd name="T87" fmla="*/ 47 h 116"/>
                <a:gd name="T88" fmla="*/ 15 w 59"/>
                <a:gd name="T89" fmla="*/ 42 h 116"/>
                <a:gd name="T90" fmla="*/ 17 w 59"/>
                <a:gd name="T91" fmla="*/ 35 h 116"/>
                <a:gd name="T92" fmla="*/ 21 w 59"/>
                <a:gd name="T93" fmla="*/ 30 h 116"/>
                <a:gd name="T94" fmla="*/ 23 w 59"/>
                <a:gd name="T95" fmla="*/ 25 h 116"/>
                <a:gd name="T96" fmla="*/ 27 w 59"/>
                <a:gd name="T97" fmla="*/ 19 h 116"/>
                <a:gd name="T98" fmla="*/ 32 w 59"/>
                <a:gd name="T99" fmla="*/ 14 h 116"/>
                <a:gd name="T100" fmla="*/ 37 w 59"/>
                <a:gd name="T101" fmla="*/ 8 h 116"/>
                <a:gd name="T102" fmla="*/ 38 w 59"/>
                <a:gd name="T103" fmla="*/ 5 h 116"/>
                <a:gd name="T104" fmla="*/ 45 w 59"/>
                <a:gd name="T105" fmla="*/ 2 h 116"/>
                <a:gd name="T106" fmla="*/ 49 w 59"/>
                <a:gd name="T107" fmla="*/ 0 h 116"/>
                <a:gd name="T108" fmla="*/ 51 w 59"/>
                <a:gd name="T109" fmla="*/ 2 h 116"/>
                <a:gd name="T110" fmla="*/ 52 w 59"/>
                <a:gd name="T111" fmla="*/ 2 h 116"/>
                <a:gd name="T112" fmla="*/ 55 w 59"/>
                <a:gd name="T113" fmla="*/ 3 h 116"/>
                <a:gd name="T114" fmla="*/ 56 w 59"/>
                <a:gd name="T115" fmla="*/ 5 h 116"/>
                <a:gd name="T116" fmla="*/ 57 w 59"/>
                <a:gd name="T117" fmla="*/ 9 h 116"/>
                <a:gd name="T118" fmla="*/ 59 w 59"/>
                <a:gd name="T119" fmla="*/ 14 h 116"/>
                <a:gd name="T120" fmla="*/ 59 w 59"/>
                <a:gd name="T121" fmla="*/ 14 h 1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116"/>
                <a:gd name="T185" fmla="*/ 59 w 59"/>
                <a:gd name="T186" fmla="*/ 116 h 1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116">
                  <a:moveTo>
                    <a:pt x="59" y="14"/>
                  </a:moveTo>
                  <a:lnTo>
                    <a:pt x="57" y="13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1" y="17"/>
                  </a:lnTo>
                  <a:lnTo>
                    <a:pt x="37" y="19"/>
                  </a:lnTo>
                  <a:lnTo>
                    <a:pt x="35" y="23"/>
                  </a:lnTo>
                  <a:lnTo>
                    <a:pt x="32" y="28"/>
                  </a:lnTo>
                  <a:lnTo>
                    <a:pt x="30" y="34"/>
                  </a:lnTo>
                  <a:lnTo>
                    <a:pt x="26" y="39"/>
                  </a:lnTo>
                  <a:lnTo>
                    <a:pt x="22" y="46"/>
                  </a:lnTo>
                  <a:lnTo>
                    <a:pt x="20" y="52"/>
                  </a:lnTo>
                  <a:lnTo>
                    <a:pt x="17" y="57"/>
                  </a:lnTo>
                  <a:lnTo>
                    <a:pt x="15" y="63"/>
                  </a:lnTo>
                  <a:lnTo>
                    <a:pt x="12" y="68"/>
                  </a:lnTo>
                  <a:lnTo>
                    <a:pt x="11" y="74"/>
                  </a:lnTo>
                  <a:lnTo>
                    <a:pt x="10" y="79"/>
                  </a:lnTo>
                  <a:lnTo>
                    <a:pt x="7" y="84"/>
                  </a:lnTo>
                  <a:lnTo>
                    <a:pt x="6" y="89"/>
                  </a:lnTo>
                  <a:lnTo>
                    <a:pt x="5" y="94"/>
                  </a:lnTo>
                  <a:lnTo>
                    <a:pt x="3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1" y="82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3" y="71"/>
                  </a:lnTo>
                  <a:lnTo>
                    <a:pt x="5" y="66"/>
                  </a:lnTo>
                  <a:lnTo>
                    <a:pt x="6" y="61"/>
                  </a:lnTo>
                  <a:lnTo>
                    <a:pt x="8" y="57"/>
                  </a:lnTo>
                  <a:lnTo>
                    <a:pt x="11" y="52"/>
                  </a:lnTo>
                  <a:lnTo>
                    <a:pt x="12" y="47"/>
                  </a:lnTo>
                  <a:lnTo>
                    <a:pt x="15" y="42"/>
                  </a:lnTo>
                  <a:lnTo>
                    <a:pt x="17" y="35"/>
                  </a:lnTo>
                  <a:lnTo>
                    <a:pt x="21" y="30"/>
                  </a:lnTo>
                  <a:lnTo>
                    <a:pt x="23" y="25"/>
                  </a:lnTo>
                  <a:lnTo>
                    <a:pt x="27" y="19"/>
                  </a:lnTo>
                  <a:lnTo>
                    <a:pt x="32" y="14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5" y="3"/>
                  </a:lnTo>
                  <a:lnTo>
                    <a:pt x="56" y="5"/>
                  </a:lnTo>
                  <a:lnTo>
                    <a:pt x="57" y="9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3" name="Freeform 77">
              <a:extLst>
                <a:ext uri="{FF2B5EF4-FFF2-40B4-BE49-F238E27FC236}">
                  <a16:creationId xmlns:a16="http://schemas.microsoft.com/office/drawing/2014/main" id="{FFCC6CC7-B368-A8BA-69C7-29209F62B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" y="2720"/>
              <a:ext cx="121" cy="251"/>
            </a:xfrm>
            <a:custGeom>
              <a:avLst/>
              <a:gdLst>
                <a:gd name="T0" fmla="*/ 65 w 121"/>
                <a:gd name="T1" fmla="*/ 17 h 251"/>
                <a:gd name="T2" fmla="*/ 53 w 121"/>
                <a:gd name="T3" fmla="*/ 18 h 251"/>
                <a:gd name="T4" fmla="*/ 38 w 121"/>
                <a:gd name="T5" fmla="*/ 22 h 251"/>
                <a:gd name="T6" fmla="*/ 19 w 121"/>
                <a:gd name="T7" fmla="*/ 28 h 251"/>
                <a:gd name="T8" fmla="*/ 0 w 121"/>
                <a:gd name="T9" fmla="*/ 39 h 251"/>
                <a:gd name="T10" fmla="*/ 5 w 121"/>
                <a:gd name="T11" fmla="*/ 32 h 251"/>
                <a:gd name="T12" fmla="*/ 16 w 121"/>
                <a:gd name="T13" fmla="*/ 25 h 251"/>
                <a:gd name="T14" fmla="*/ 30 w 121"/>
                <a:gd name="T15" fmla="*/ 17 h 251"/>
                <a:gd name="T16" fmla="*/ 43 w 121"/>
                <a:gd name="T17" fmla="*/ 12 h 251"/>
                <a:gd name="T18" fmla="*/ 54 w 121"/>
                <a:gd name="T19" fmla="*/ 7 h 251"/>
                <a:gd name="T20" fmla="*/ 70 w 121"/>
                <a:gd name="T21" fmla="*/ 2 h 251"/>
                <a:gd name="T22" fmla="*/ 83 w 121"/>
                <a:gd name="T23" fmla="*/ 1 h 251"/>
                <a:gd name="T24" fmla="*/ 83 w 121"/>
                <a:gd name="T25" fmla="*/ 13 h 251"/>
                <a:gd name="T26" fmla="*/ 82 w 121"/>
                <a:gd name="T27" fmla="*/ 22 h 251"/>
                <a:gd name="T28" fmla="*/ 80 w 121"/>
                <a:gd name="T29" fmla="*/ 33 h 251"/>
                <a:gd name="T30" fmla="*/ 80 w 121"/>
                <a:gd name="T31" fmla="*/ 40 h 251"/>
                <a:gd name="T32" fmla="*/ 88 w 121"/>
                <a:gd name="T33" fmla="*/ 47 h 251"/>
                <a:gd name="T34" fmla="*/ 96 w 121"/>
                <a:gd name="T35" fmla="*/ 59 h 251"/>
                <a:gd name="T36" fmla="*/ 104 w 121"/>
                <a:gd name="T37" fmla="*/ 72 h 251"/>
                <a:gd name="T38" fmla="*/ 112 w 121"/>
                <a:gd name="T39" fmla="*/ 86 h 251"/>
                <a:gd name="T40" fmla="*/ 116 w 121"/>
                <a:gd name="T41" fmla="*/ 98 h 251"/>
                <a:gd name="T42" fmla="*/ 118 w 121"/>
                <a:gd name="T43" fmla="*/ 108 h 251"/>
                <a:gd name="T44" fmla="*/ 119 w 121"/>
                <a:gd name="T45" fmla="*/ 119 h 251"/>
                <a:gd name="T46" fmla="*/ 121 w 121"/>
                <a:gd name="T47" fmla="*/ 131 h 251"/>
                <a:gd name="T48" fmla="*/ 121 w 121"/>
                <a:gd name="T49" fmla="*/ 144 h 251"/>
                <a:gd name="T50" fmla="*/ 118 w 121"/>
                <a:gd name="T51" fmla="*/ 158 h 251"/>
                <a:gd name="T52" fmla="*/ 114 w 121"/>
                <a:gd name="T53" fmla="*/ 173 h 251"/>
                <a:gd name="T54" fmla="*/ 109 w 121"/>
                <a:gd name="T55" fmla="*/ 188 h 251"/>
                <a:gd name="T56" fmla="*/ 102 w 121"/>
                <a:gd name="T57" fmla="*/ 204 h 251"/>
                <a:gd name="T58" fmla="*/ 92 w 121"/>
                <a:gd name="T59" fmla="*/ 222 h 251"/>
                <a:gd name="T60" fmla="*/ 80 w 121"/>
                <a:gd name="T61" fmla="*/ 238 h 251"/>
                <a:gd name="T62" fmla="*/ 72 w 121"/>
                <a:gd name="T63" fmla="*/ 249 h 251"/>
                <a:gd name="T64" fmla="*/ 77 w 121"/>
                <a:gd name="T65" fmla="*/ 239 h 251"/>
                <a:gd name="T66" fmla="*/ 83 w 121"/>
                <a:gd name="T67" fmla="*/ 226 h 251"/>
                <a:gd name="T68" fmla="*/ 91 w 121"/>
                <a:gd name="T69" fmla="*/ 209 h 251"/>
                <a:gd name="T70" fmla="*/ 96 w 121"/>
                <a:gd name="T71" fmla="*/ 192 h 251"/>
                <a:gd name="T72" fmla="*/ 99 w 121"/>
                <a:gd name="T73" fmla="*/ 182 h 251"/>
                <a:gd name="T74" fmla="*/ 101 w 121"/>
                <a:gd name="T75" fmla="*/ 169 h 251"/>
                <a:gd name="T76" fmla="*/ 103 w 121"/>
                <a:gd name="T77" fmla="*/ 158 h 251"/>
                <a:gd name="T78" fmla="*/ 103 w 121"/>
                <a:gd name="T79" fmla="*/ 145 h 251"/>
                <a:gd name="T80" fmla="*/ 103 w 121"/>
                <a:gd name="T81" fmla="*/ 133 h 251"/>
                <a:gd name="T82" fmla="*/ 102 w 121"/>
                <a:gd name="T83" fmla="*/ 120 h 251"/>
                <a:gd name="T84" fmla="*/ 99 w 121"/>
                <a:gd name="T85" fmla="*/ 106 h 251"/>
                <a:gd name="T86" fmla="*/ 94 w 121"/>
                <a:gd name="T87" fmla="*/ 94 h 251"/>
                <a:gd name="T88" fmla="*/ 89 w 121"/>
                <a:gd name="T89" fmla="*/ 81 h 251"/>
                <a:gd name="T90" fmla="*/ 80 w 121"/>
                <a:gd name="T91" fmla="*/ 69 h 251"/>
                <a:gd name="T92" fmla="*/ 72 w 121"/>
                <a:gd name="T93" fmla="*/ 56 h 251"/>
                <a:gd name="T94" fmla="*/ 64 w 121"/>
                <a:gd name="T95" fmla="*/ 47 h 251"/>
                <a:gd name="T96" fmla="*/ 69 w 121"/>
                <a:gd name="T97" fmla="*/ 40 h 251"/>
                <a:gd name="T98" fmla="*/ 73 w 121"/>
                <a:gd name="T99" fmla="*/ 27 h 251"/>
                <a:gd name="T100" fmla="*/ 73 w 121"/>
                <a:gd name="T101" fmla="*/ 17 h 2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251"/>
                <a:gd name="T155" fmla="*/ 121 w 121"/>
                <a:gd name="T156" fmla="*/ 251 h 2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251">
                  <a:moveTo>
                    <a:pt x="73" y="17"/>
                  </a:moveTo>
                  <a:lnTo>
                    <a:pt x="70" y="17"/>
                  </a:lnTo>
                  <a:lnTo>
                    <a:pt x="65" y="17"/>
                  </a:lnTo>
                  <a:lnTo>
                    <a:pt x="62" y="17"/>
                  </a:lnTo>
                  <a:lnTo>
                    <a:pt x="58" y="17"/>
                  </a:lnTo>
                  <a:lnTo>
                    <a:pt x="53" y="18"/>
                  </a:lnTo>
                  <a:lnTo>
                    <a:pt x="49" y="20"/>
                  </a:lnTo>
                  <a:lnTo>
                    <a:pt x="44" y="20"/>
                  </a:lnTo>
                  <a:lnTo>
                    <a:pt x="38" y="22"/>
                  </a:lnTo>
                  <a:lnTo>
                    <a:pt x="31" y="23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13" y="31"/>
                  </a:lnTo>
                  <a:lnTo>
                    <a:pt x="6" y="35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9" y="30"/>
                  </a:lnTo>
                  <a:lnTo>
                    <a:pt x="11" y="27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7" y="11"/>
                  </a:lnTo>
                  <a:lnTo>
                    <a:pt x="50" y="8"/>
                  </a:lnTo>
                  <a:lnTo>
                    <a:pt x="54" y="7"/>
                  </a:lnTo>
                  <a:lnTo>
                    <a:pt x="60" y="6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7" y="1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7"/>
                  </a:lnTo>
                  <a:lnTo>
                    <a:pt x="83" y="13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79" y="40"/>
                  </a:lnTo>
                  <a:lnTo>
                    <a:pt x="80" y="40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8" y="47"/>
                  </a:lnTo>
                  <a:lnTo>
                    <a:pt x="91" y="51"/>
                  </a:lnTo>
                  <a:lnTo>
                    <a:pt x="93" y="55"/>
                  </a:lnTo>
                  <a:lnTo>
                    <a:pt x="96" y="59"/>
                  </a:lnTo>
                  <a:lnTo>
                    <a:pt x="98" y="62"/>
                  </a:lnTo>
                  <a:lnTo>
                    <a:pt x="101" y="67"/>
                  </a:lnTo>
                  <a:lnTo>
                    <a:pt x="104" y="72"/>
                  </a:lnTo>
                  <a:lnTo>
                    <a:pt x="107" y="77"/>
                  </a:lnTo>
                  <a:lnTo>
                    <a:pt x="111" y="84"/>
                  </a:lnTo>
                  <a:lnTo>
                    <a:pt x="112" y="86"/>
                  </a:lnTo>
                  <a:lnTo>
                    <a:pt x="113" y="90"/>
                  </a:lnTo>
                  <a:lnTo>
                    <a:pt x="114" y="94"/>
                  </a:lnTo>
                  <a:lnTo>
                    <a:pt x="116" y="98"/>
                  </a:lnTo>
                  <a:lnTo>
                    <a:pt x="117" y="100"/>
                  </a:lnTo>
                  <a:lnTo>
                    <a:pt x="117" y="104"/>
                  </a:lnTo>
                  <a:lnTo>
                    <a:pt x="118" y="108"/>
                  </a:lnTo>
                  <a:lnTo>
                    <a:pt x="119" y="111"/>
                  </a:lnTo>
                  <a:lnTo>
                    <a:pt x="119" y="115"/>
                  </a:lnTo>
                  <a:lnTo>
                    <a:pt x="119" y="119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0"/>
                  </a:lnTo>
                  <a:lnTo>
                    <a:pt x="121" y="144"/>
                  </a:lnTo>
                  <a:lnTo>
                    <a:pt x="119" y="149"/>
                  </a:lnTo>
                  <a:lnTo>
                    <a:pt x="119" y="154"/>
                  </a:lnTo>
                  <a:lnTo>
                    <a:pt x="118" y="158"/>
                  </a:lnTo>
                  <a:lnTo>
                    <a:pt x="118" y="164"/>
                  </a:lnTo>
                  <a:lnTo>
                    <a:pt x="116" y="168"/>
                  </a:lnTo>
                  <a:lnTo>
                    <a:pt x="114" y="173"/>
                  </a:lnTo>
                  <a:lnTo>
                    <a:pt x="113" y="178"/>
                  </a:lnTo>
                  <a:lnTo>
                    <a:pt x="112" y="184"/>
                  </a:lnTo>
                  <a:lnTo>
                    <a:pt x="109" y="188"/>
                  </a:lnTo>
                  <a:lnTo>
                    <a:pt x="107" y="193"/>
                  </a:lnTo>
                  <a:lnTo>
                    <a:pt x="104" y="199"/>
                  </a:lnTo>
                  <a:lnTo>
                    <a:pt x="102" y="204"/>
                  </a:lnTo>
                  <a:lnTo>
                    <a:pt x="98" y="211"/>
                  </a:lnTo>
                  <a:lnTo>
                    <a:pt x="96" y="216"/>
                  </a:lnTo>
                  <a:lnTo>
                    <a:pt x="92" y="222"/>
                  </a:lnTo>
                  <a:lnTo>
                    <a:pt x="88" y="227"/>
                  </a:lnTo>
                  <a:lnTo>
                    <a:pt x="84" y="232"/>
                  </a:lnTo>
                  <a:lnTo>
                    <a:pt x="80" y="238"/>
                  </a:lnTo>
                  <a:lnTo>
                    <a:pt x="75" y="244"/>
                  </a:lnTo>
                  <a:lnTo>
                    <a:pt x="70" y="251"/>
                  </a:lnTo>
                  <a:lnTo>
                    <a:pt x="72" y="249"/>
                  </a:lnTo>
                  <a:lnTo>
                    <a:pt x="74" y="246"/>
                  </a:lnTo>
                  <a:lnTo>
                    <a:pt x="75" y="242"/>
                  </a:lnTo>
                  <a:lnTo>
                    <a:pt x="77" y="239"/>
                  </a:lnTo>
                  <a:lnTo>
                    <a:pt x="79" y="236"/>
                  </a:lnTo>
                  <a:lnTo>
                    <a:pt x="82" y="232"/>
                  </a:lnTo>
                  <a:lnTo>
                    <a:pt x="83" y="226"/>
                  </a:lnTo>
                  <a:lnTo>
                    <a:pt x="86" y="221"/>
                  </a:lnTo>
                  <a:lnTo>
                    <a:pt x="88" y="214"/>
                  </a:lnTo>
                  <a:lnTo>
                    <a:pt x="91" y="209"/>
                  </a:lnTo>
                  <a:lnTo>
                    <a:pt x="93" y="202"/>
                  </a:lnTo>
                  <a:lnTo>
                    <a:pt x="96" y="195"/>
                  </a:lnTo>
                  <a:lnTo>
                    <a:pt x="96" y="192"/>
                  </a:lnTo>
                  <a:lnTo>
                    <a:pt x="97" y="188"/>
                  </a:lnTo>
                  <a:lnTo>
                    <a:pt x="98" y="184"/>
                  </a:lnTo>
                  <a:lnTo>
                    <a:pt x="99" y="182"/>
                  </a:lnTo>
                  <a:lnTo>
                    <a:pt x="99" y="178"/>
                  </a:lnTo>
                  <a:lnTo>
                    <a:pt x="101" y="174"/>
                  </a:lnTo>
                  <a:lnTo>
                    <a:pt x="101" y="169"/>
                  </a:lnTo>
                  <a:lnTo>
                    <a:pt x="102" y="165"/>
                  </a:lnTo>
                  <a:lnTo>
                    <a:pt x="102" y="162"/>
                  </a:lnTo>
                  <a:lnTo>
                    <a:pt x="103" y="158"/>
                  </a:lnTo>
                  <a:lnTo>
                    <a:pt x="103" y="153"/>
                  </a:lnTo>
                  <a:lnTo>
                    <a:pt x="103" y="149"/>
                  </a:lnTo>
                  <a:lnTo>
                    <a:pt x="103" y="145"/>
                  </a:lnTo>
                  <a:lnTo>
                    <a:pt x="103" y="140"/>
                  </a:lnTo>
                  <a:lnTo>
                    <a:pt x="103" y="136"/>
                  </a:lnTo>
                  <a:lnTo>
                    <a:pt x="103" y="133"/>
                  </a:lnTo>
                  <a:lnTo>
                    <a:pt x="103" y="129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6"/>
                  </a:lnTo>
                  <a:lnTo>
                    <a:pt x="101" y="111"/>
                  </a:lnTo>
                  <a:lnTo>
                    <a:pt x="99" y="106"/>
                  </a:lnTo>
                  <a:lnTo>
                    <a:pt x="97" y="103"/>
                  </a:lnTo>
                  <a:lnTo>
                    <a:pt x="96" y="98"/>
                  </a:lnTo>
                  <a:lnTo>
                    <a:pt x="94" y="94"/>
                  </a:lnTo>
                  <a:lnTo>
                    <a:pt x="92" y="90"/>
                  </a:lnTo>
                  <a:lnTo>
                    <a:pt x="91" y="85"/>
                  </a:lnTo>
                  <a:lnTo>
                    <a:pt x="89" y="81"/>
                  </a:lnTo>
                  <a:lnTo>
                    <a:pt x="87" y="77"/>
                  </a:lnTo>
                  <a:lnTo>
                    <a:pt x="84" y="72"/>
                  </a:lnTo>
                  <a:lnTo>
                    <a:pt x="80" y="69"/>
                  </a:lnTo>
                  <a:lnTo>
                    <a:pt x="78" y="65"/>
                  </a:lnTo>
                  <a:lnTo>
                    <a:pt x="74" y="60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49"/>
                  </a:lnTo>
                  <a:lnTo>
                    <a:pt x="64" y="47"/>
                  </a:lnTo>
                  <a:lnTo>
                    <a:pt x="65" y="46"/>
                  </a:lnTo>
                  <a:lnTo>
                    <a:pt x="67" y="44"/>
                  </a:lnTo>
                  <a:lnTo>
                    <a:pt x="69" y="40"/>
                  </a:lnTo>
                  <a:lnTo>
                    <a:pt x="70" y="36"/>
                  </a:lnTo>
                  <a:lnTo>
                    <a:pt x="72" y="32"/>
                  </a:lnTo>
                  <a:lnTo>
                    <a:pt x="73" y="27"/>
                  </a:lnTo>
                  <a:lnTo>
                    <a:pt x="73" y="22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4" name="Freeform 78">
              <a:extLst>
                <a:ext uri="{FF2B5EF4-FFF2-40B4-BE49-F238E27FC236}">
                  <a16:creationId xmlns:a16="http://schemas.microsoft.com/office/drawing/2014/main" id="{EFB81727-6BAD-C34B-AD50-C2C29D0D7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779"/>
              <a:ext cx="121" cy="211"/>
            </a:xfrm>
            <a:custGeom>
              <a:avLst/>
              <a:gdLst>
                <a:gd name="T0" fmla="*/ 110 w 121"/>
                <a:gd name="T1" fmla="*/ 0 h 211"/>
                <a:gd name="T2" fmla="*/ 110 w 121"/>
                <a:gd name="T3" fmla="*/ 6 h 211"/>
                <a:gd name="T4" fmla="*/ 110 w 121"/>
                <a:gd name="T5" fmla="*/ 12 h 211"/>
                <a:gd name="T6" fmla="*/ 109 w 121"/>
                <a:gd name="T7" fmla="*/ 21 h 211"/>
                <a:gd name="T8" fmla="*/ 108 w 121"/>
                <a:gd name="T9" fmla="*/ 32 h 211"/>
                <a:gd name="T10" fmla="*/ 107 w 121"/>
                <a:gd name="T11" fmla="*/ 41 h 211"/>
                <a:gd name="T12" fmla="*/ 105 w 121"/>
                <a:gd name="T13" fmla="*/ 47 h 211"/>
                <a:gd name="T14" fmla="*/ 104 w 121"/>
                <a:gd name="T15" fmla="*/ 55 h 211"/>
                <a:gd name="T16" fmla="*/ 102 w 121"/>
                <a:gd name="T17" fmla="*/ 62 h 211"/>
                <a:gd name="T18" fmla="*/ 99 w 121"/>
                <a:gd name="T19" fmla="*/ 70 h 211"/>
                <a:gd name="T20" fmla="*/ 97 w 121"/>
                <a:gd name="T21" fmla="*/ 77 h 211"/>
                <a:gd name="T22" fmla="*/ 94 w 121"/>
                <a:gd name="T23" fmla="*/ 85 h 211"/>
                <a:gd name="T24" fmla="*/ 90 w 121"/>
                <a:gd name="T25" fmla="*/ 94 h 211"/>
                <a:gd name="T26" fmla="*/ 87 w 121"/>
                <a:gd name="T27" fmla="*/ 101 h 211"/>
                <a:gd name="T28" fmla="*/ 82 w 121"/>
                <a:gd name="T29" fmla="*/ 110 h 211"/>
                <a:gd name="T30" fmla="*/ 77 w 121"/>
                <a:gd name="T31" fmla="*/ 119 h 211"/>
                <a:gd name="T32" fmla="*/ 72 w 121"/>
                <a:gd name="T33" fmla="*/ 129 h 211"/>
                <a:gd name="T34" fmla="*/ 65 w 121"/>
                <a:gd name="T35" fmla="*/ 138 h 211"/>
                <a:gd name="T36" fmla="*/ 59 w 121"/>
                <a:gd name="T37" fmla="*/ 147 h 211"/>
                <a:gd name="T38" fmla="*/ 51 w 121"/>
                <a:gd name="T39" fmla="*/ 157 h 211"/>
                <a:gd name="T40" fmla="*/ 44 w 121"/>
                <a:gd name="T41" fmla="*/ 165 h 211"/>
                <a:gd name="T42" fmla="*/ 35 w 121"/>
                <a:gd name="T43" fmla="*/ 175 h 211"/>
                <a:gd name="T44" fmla="*/ 25 w 121"/>
                <a:gd name="T45" fmla="*/ 185 h 211"/>
                <a:gd name="T46" fmla="*/ 15 w 121"/>
                <a:gd name="T47" fmla="*/ 194 h 211"/>
                <a:gd name="T48" fmla="*/ 5 w 121"/>
                <a:gd name="T49" fmla="*/ 204 h 211"/>
                <a:gd name="T50" fmla="*/ 1 w 121"/>
                <a:gd name="T51" fmla="*/ 209 h 211"/>
                <a:gd name="T52" fmla="*/ 9 w 121"/>
                <a:gd name="T53" fmla="*/ 203 h 211"/>
                <a:gd name="T54" fmla="*/ 16 w 121"/>
                <a:gd name="T55" fmla="*/ 198 h 211"/>
                <a:gd name="T56" fmla="*/ 28 w 121"/>
                <a:gd name="T57" fmla="*/ 190 h 211"/>
                <a:gd name="T58" fmla="*/ 39 w 121"/>
                <a:gd name="T59" fmla="*/ 180 h 211"/>
                <a:gd name="T60" fmla="*/ 50 w 121"/>
                <a:gd name="T61" fmla="*/ 170 h 211"/>
                <a:gd name="T62" fmla="*/ 64 w 121"/>
                <a:gd name="T63" fmla="*/ 159 h 211"/>
                <a:gd name="T64" fmla="*/ 73 w 121"/>
                <a:gd name="T65" fmla="*/ 149 h 211"/>
                <a:gd name="T66" fmla="*/ 79 w 121"/>
                <a:gd name="T67" fmla="*/ 141 h 211"/>
                <a:gd name="T68" fmla="*/ 84 w 121"/>
                <a:gd name="T69" fmla="*/ 133 h 211"/>
                <a:gd name="T70" fmla="*/ 90 w 121"/>
                <a:gd name="T71" fmla="*/ 125 h 211"/>
                <a:gd name="T72" fmla="*/ 95 w 121"/>
                <a:gd name="T73" fmla="*/ 118 h 211"/>
                <a:gd name="T74" fmla="*/ 100 w 121"/>
                <a:gd name="T75" fmla="*/ 109 h 211"/>
                <a:gd name="T76" fmla="*/ 105 w 121"/>
                <a:gd name="T77" fmla="*/ 100 h 211"/>
                <a:gd name="T78" fmla="*/ 109 w 121"/>
                <a:gd name="T79" fmla="*/ 91 h 211"/>
                <a:gd name="T80" fmla="*/ 113 w 121"/>
                <a:gd name="T81" fmla="*/ 81 h 211"/>
                <a:gd name="T82" fmla="*/ 117 w 121"/>
                <a:gd name="T83" fmla="*/ 72 h 211"/>
                <a:gd name="T84" fmla="*/ 118 w 121"/>
                <a:gd name="T85" fmla="*/ 62 h 211"/>
                <a:gd name="T86" fmla="*/ 121 w 121"/>
                <a:gd name="T87" fmla="*/ 52 h 211"/>
                <a:gd name="T88" fmla="*/ 121 w 121"/>
                <a:gd name="T89" fmla="*/ 41 h 211"/>
                <a:gd name="T90" fmla="*/ 121 w 121"/>
                <a:gd name="T91" fmla="*/ 31 h 211"/>
                <a:gd name="T92" fmla="*/ 119 w 121"/>
                <a:gd name="T93" fmla="*/ 21 h 211"/>
                <a:gd name="T94" fmla="*/ 118 w 121"/>
                <a:gd name="T95" fmla="*/ 10 h 211"/>
                <a:gd name="T96" fmla="*/ 110 w 121"/>
                <a:gd name="T97" fmla="*/ 0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"/>
                <a:gd name="T148" fmla="*/ 0 h 211"/>
                <a:gd name="T149" fmla="*/ 121 w 121"/>
                <a:gd name="T150" fmla="*/ 211 h 2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" h="211">
                  <a:moveTo>
                    <a:pt x="110" y="0"/>
                  </a:moveTo>
                  <a:lnTo>
                    <a:pt x="110" y="0"/>
                  </a:lnTo>
                  <a:lnTo>
                    <a:pt x="110" y="3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0" y="17"/>
                  </a:lnTo>
                  <a:lnTo>
                    <a:pt x="109" y="21"/>
                  </a:lnTo>
                  <a:lnTo>
                    <a:pt x="109" y="27"/>
                  </a:lnTo>
                  <a:lnTo>
                    <a:pt x="108" y="32"/>
                  </a:lnTo>
                  <a:lnTo>
                    <a:pt x="108" y="39"/>
                  </a:lnTo>
                  <a:lnTo>
                    <a:pt x="107" y="41"/>
                  </a:lnTo>
                  <a:lnTo>
                    <a:pt x="107" y="44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4" y="55"/>
                  </a:lnTo>
                  <a:lnTo>
                    <a:pt x="103" y="59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99" y="70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4" y="85"/>
                  </a:lnTo>
                  <a:lnTo>
                    <a:pt x="92" y="89"/>
                  </a:lnTo>
                  <a:lnTo>
                    <a:pt x="90" y="94"/>
                  </a:lnTo>
                  <a:lnTo>
                    <a:pt x="89" y="98"/>
                  </a:lnTo>
                  <a:lnTo>
                    <a:pt x="87" y="101"/>
                  </a:lnTo>
                  <a:lnTo>
                    <a:pt x="84" y="106"/>
                  </a:lnTo>
                  <a:lnTo>
                    <a:pt x="82" y="110"/>
                  </a:lnTo>
                  <a:lnTo>
                    <a:pt x="79" y="115"/>
                  </a:lnTo>
                  <a:lnTo>
                    <a:pt x="77" y="119"/>
                  </a:lnTo>
                  <a:lnTo>
                    <a:pt x="74" y="124"/>
                  </a:lnTo>
                  <a:lnTo>
                    <a:pt x="72" y="129"/>
                  </a:lnTo>
                  <a:lnTo>
                    <a:pt x="69" y="133"/>
                  </a:lnTo>
                  <a:lnTo>
                    <a:pt x="65" y="138"/>
                  </a:lnTo>
                  <a:lnTo>
                    <a:pt x="63" y="143"/>
                  </a:lnTo>
                  <a:lnTo>
                    <a:pt x="59" y="147"/>
                  </a:lnTo>
                  <a:lnTo>
                    <a:pt x="55" y="152"/>
                  </a:lnTo>
                  <a:lnTo>
                    <a:pt x="51" y="157"/>
                  </a:lnTo>
                  <a:lnTo>
                    <a:pt x="48" y="162"/>
                  </a:lnTo>
                  <a:lnTo>
                    <a:pt x="44" y="165"/>
                  </a:lnTo>
                  <a:lnTo>
                    <a:pt x="40" y="172"/>
                  </a:lnTo>
                  <a:lnTo>
                    <a:pt x="35" y="175"/>
                  </a:lnTo>
                  <a:lnTo>
                    <a:pt x="30" y="180"/>
                  </a:lnTo>
                  <a:lnTo>
                    <a:pt x="25" y="185"/>
                  </a:lnTo>
                  <a:lnTo>
                    <a:pt x="21" y="190"/>
                  </a:lnTo>
                  <a:lnTo>
                    <a:pt x="15" y="194"/>
                  </a:lnTo>
                  <a:lnTo>
                    <a:pt x="10" y="200"/>
                  </a:lnTo>
                  <a:lnTo>
                    <a:pt x="5" y="204"/>
                  </a:lnTo>
                  <a:lnTo>
                    <a:pt x="0" y="211"/>
                  </a:lnTo>
                  <a:lnTo>
                    <a:pt x="1" y="209"/>
                  </a:lnTo>
                  <a:lnTo>
                    <a:pt x="6" y="206"/>
                  </a:lnTo>
                  <a:lnTo>
                    <a:pt x="9" y="203"/>
                  </a:lnTo>
                  <a:lnTo>
                    <a:pt x="12" y="200"/>
                  </a:lnTo>
                  <a:lnTo>
                    <a:pt x="16" y="198"/>
                  </a:lnTo>
                  <a:lnTo>
                    <a:pt x="23" y="194"/>
                  </a:lnTo>
                  <a:lnTo>
                    <a:pt x="28" y="190"/>
                  </a:lnTo>
                  <a:lnTo>
                    <a:pt x="33" y="185"/>
                  </a:lnTo>
                  <a:lnTo>
                    <a:pt x="39" y="180"/>
                  </a:lnTo>
                  <a:lnTo>
                    <a:pt x="45" y="177"/>
                  </a:lnTo>
                  <a:lnTo>
                    <a:pt x="50" y="170"/>
                  </a:lnTo>
                  <a:lnTo>
                    <a:pt x="58" y="165"/>
                  </a:lnTo>
                  <a:lnTo>
                    <a:pt x="64" y="159"/>
                  </a:lnTo>
                  <a:lnTo>
                    <a:pt x="70" y="153"/>
                  </a:lnTo>
                  <a:lnTo>
                    <a:pt x="73" y="149"/>
                  </a:lnTo>
                  <a:lnTo>
                    <a:pt x="77" y="145"/>
                  </a:lnTo>
                  <a:lnTo>
                    <a:pt x="79" y="141"/>
                  </a:lnTo>
                  <a:lnTo>
                    <a:pt x="83" y="138"/>
                  </a:lnTo>
                  <a:lnTo>
                    <a:pt x="84" y="133"/>
                  </a:lnTo>
                  <a:lnTo>
                    <a:pt x="88" y="129"/>
                  </a:lnTo>
                  <a:lnTo>
                    <a:pt x="90" y="125"/>
                  </a:lnTo>
                  <a:lnTo>
                    <a:pt x="94" y="121"/>
                  </a:lnTo>
                  <a:lnTo>
                    <a:pt x="95" y="118"/>
                  </a:lnTo>
                  <a:lnTo>
                    <a:pt x="98" y="114"/>
                  </a:lnTo>
                  <a:lnTo>
                    <a:pt x="100" y="109"/>
                  </a:lnTo>
                  <a:lnTo>
                    <a:pt x="103" y="105"/>
                  </a:lnTo>
                  <a:lnTo>
                    <a:pt x="105" y="100"/>
                  </a:lnTo>
                  <a:lnTo>
                    <a:pt x="108" y="95"/>
                  </a:lnTo>
                  <a:lnTo>
                    <a:pt x="109" y="91"/>
                  </a:lnTo>
                  <a:lnTo>
                    <a:pt x="112" y="86"/>
                  </a:lnTo>
                  <a:lnTo>
                    <a:pt x="113" y="81"/>
                  </a:lnTo>
                  <a:lnTo>
                    <a:pt x="116" y="77"/>
                  </a:lnTo>
                  <a:lnTo>
                    <a:pt x="117" y="72"/>
                  </a:lnTo>
                  <a:lnTo>
                    <a:pt x="118" y="67"/>
                  </a:lnTo>
                  <a:lnTo>
                    <a:pt x="118" y="62"/>
                  </a:lnTo>
                  <a:lnTo>
                    <a:pt x="119" y="57"/>
                  </a:lnTo>
                  <a:lnTo>
                    <a:pt x="121" y="52"/>
                  </a:lnTo>
                  <a:lnTo>
                    <a:pt x="121" y="47"/>
                  </a:lnTo>
                  <a:lnTo>
                    <a:pt x="121" y="41"/>
                  </a:lnTo>
                  <a:lnTo>
                    <a:pt x="121" y="36"/>
                  </a:lnTo>
                  <a:lnTo>
                    <a:pt x="121" y="31"/>
                  </a:lnTo>
                  <a:lnTo>
                    <a:pt x="121" y="26"/>
                  </a:lnTo>
                  <a:lnTo>
                    <a:pt x="119" y="21"/>
                  </a:lnTo>
                  <a:lnTo>
                    <a:pt x="119" y="15"/>
                  </a:lnTo>
                  <a:lnTo>
                    <a:pt x="118" y="10"/>
                  </a:lnTo>
                  <a:lnTo>
                    <a:pt x="117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5" name="Freeform 79">
              <a:extLst>
                <a:ext uri="{FF2B5EF4-FFF2-40B4-BE49-F238E27FC236}">
                  <a16:creationId xmlns:a16="http://schemas.microsoft.com/office/drawing/2014/main" id="{0C1FC56B-553E-70B9-B952-13616392B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" y="2376"/>
              <a:ext cx="166" cy="568"/>
            </a:xfrm>
            <a:custGeom>
              <a:avLst/>
              <a:gdLst>
                <a:gd name="T0" fmla="*/ 41 w 166"/>
                <a:gd name="T1" fmla="*/ 395 h 568"/>
                <a:gd name="T2" fmla="*/ 26 w 166"/>
                <a:gd name="T3" fmla="*/ 372 h 568"/>
                <a:gd name="T4" fmla="*/ 0 w 166"/>
                <a:gd name="T5" fmla="*/ 349 h 568"/>
                <a:gd name="T6" fmla="*/ 8 w 166"/>
                <a:gd name="T7" fmla="*/ 361 h 568"/>
                <a:gd name="T8" fmla="*/ 20 w 166"/>
                <a:gd name="T9" fmla="*/ 385 h 568"/>
                <a:gd name="T10" fmla="*/ 28 w 166"/>
                <a:gd name="T11" fmla="*/ 409 h 568"/>
                <a:gd name="T12" fmla="*/ 33 w 166"/>
                <a:gd name="T13" fmla="*/ 428 h 568"/>
                <a:gd name="T14" fmla="*/ 35 w 166"/>
                <a:gd name="T15" fmla="*/ 448 h 568"/>
                <a:gd name="T16" fmla="*/ 36 w 166"/>
                <a:gd name="T17" fmla="*/ 472 h 568"/>
                <a:gd name="T18" fmla="*/ 34 w 166"/>
                <a:gd name="T19" fmla="*/ 496 h 568"/>
                <a:gd name="T20" fmla="*/ 29 w 166"/>
                <a:gd name="T21" fmla="*/ 523 h 568"/>
                <a:gd name="T22" fmla="*/ 19 w 166"/>
                <a:gd name="T23" fmla="*/ 551 h 568"/>
                <a:gd name="T24" fmla="*/ 21 w 166"/>
                <a:gd name="T25" fmla="*/ 553 h 568"/>
                <a:gd name="T26" fmla="*/ 34 w 166"/>
                <a:gd name="T27" fmla="*/ 532 h 568"/>
                <a:gd name="T28" fmla="*/ 43 w 166"/>
                <a:gd name="T29" fmla="*/ 507 h 568"/>
                <a:gd name="T30" fmla="*/ 50 w 166"/>
                <a:gd name="T31" fmla="*/ 478 h 568"/>
                <a:gd name="T32" fmla="*/ 52 w 166"/>
                <a:gd name="T33" fmla="*/ 455 h 568"/>
                <a:gd name="T34" fmla="*/ 58 w 166"/>
                <a:gd name="T35" fmla="*/ 431 h 568"/>
                <a:gd name="T36" fmla="*/ 72 w 166"/>
                <a:gd name="T37" fmla="*/ 410 h 568"/>
                <a:gd name="T38" fmla="*/ 82 w 166"/>
                <a:gd name="T39" fmla="*/ 393 h 568"/>
                <a:gd name="T40" fmla="*/ 94 w 166"/>
                <a:gd name="T41" fmla="*/ 370 h 568"/>
                <a:gd name="T42" fmla="*/ 106 w 166"/>
                <a:gd name="T43" fmla="*/ 345 h 568"/>
                <a:gd name="T44" fmla="*/ 117 w 166"/>
                <a:gd name="T45" fmla="*/ 315 h 568"/>
                <a:gd name="T46" fmla="*/ 127 w 166"/>
                <a:gd name="T47" fmla="*/ 281 h 568"/>
                <a:gd name="T48" fmla="*/ 134 w 166"/>
                <a:gd name="T49" fmla="*/ 243 h 568"/>
                <a:gd name="T50" fmla="*/ 141 w 166"/>
                <a:gd name="T51" fmla="*/ 203 h 568"/>
                <a:gd name="T52" fmla="*/ 142 w 166"/>
                <a:gd name="T53" fmla="*/ 159 h 568"/>
                <a:gd name="T54" fmla="*/ 141 w 166"/>
                <a:gd name="T55" fmla="*/ 111 h 568"/>
                <a:gd name="T56" fmla="*/ 141 w 166"/>
                <a:gd name="T57" fmla="*/ 81 h 568"/>
                <a:gd name="T58" fmla="*/ 147 w 166"/>
                <a:gd name="T59" fmla="*/ 56 h 568"/>
                <a:gd name="T60" fmla="*/ 161 w 166"/>
                <a:gd name="T61" fmla="*/ 26 h 568"/>
                <a:gd name="T62" fmla="*/ 157 w 166"/>
                <a:gd name="T63" fmla="*/ 23 h 568"/>
                <a:gd name="T64" fmla="*/ 139 w 166"/>
                <a:gd name="T65" fmla="*/ 31 h 568"/>
                <a:gd name="T66" fmla="*/ 133 w 166"/>
                <a:gd name="T67" fmla="*/ 10 h 568"/>
                <a:gd name="T68" fmla="*/ 126 w 166"/>
                <a:gd name="T69" fmla="*/ 7 h 568"/>
                <a:gd name="T70" fmla="*/ 121 w 166"/>
                <a:gd name="T71" fmla="*/ 30 h 568"/>
                <a:gd name="T72" fmla="*/ 132 w 166"/>
                <a:gd name="T73" fmla="*/ 30 h 568"/>
                <a:gd name="T74" fmla="*/ 147 w 166"/>
                <a:gd name="T75" fmla="*/ 37 h 568"/>
                <a:gd name="T76" fmla="*/ 141 w 166"/>
                <a:gd name="T77" fmla="*/ 55 h 568"/>
                <a:gd name="T78" fmla="*/ 134 w 166"/>
                <a:gd name="T79" fmla="*/ 81 h 568"/>
                <a:gd name="T80" fmla="*/ 133 w 166"/>
                <a:gd name="T81" fmla="*/ 103 h 568"/>
                <a:gd name="T82" fmla="*/ 133 w 166"/>
                <a:gd name="T83" fmla="*/ 125 h 568"/>
                <a:gd name="T84" fmla="*/ 132 w 166"/>
                <a:gd name="T85" fmla="*/ 140 h 568"/>
                <a:gd name="T86" fmla="*/ 132 w 166"/>
                <a:gd name="T87" fmla="*/ 160 h 568"/>
                <a:gd name="T88" fmla="*/ 129 w 166"/>
                <a:gd name="T89" fmla="*/ 184 h 568"/>
                <a:gd name="T90" fmla="*/ 127 w 166"/>
                <a:gd name="T91" fmla="*/ 209 h 568"/>
                <a:gd name="T92" fmla="*/ 121 w 166"/>
                <a:gd name="T93" fmla="*/ 236 h 568"/>
                <a:gd name="T94" fmla="*/ 114 w 166"/>
                <a:gd name="T95" fmla="*/ 264 h 568"/>
                <a:gd name="T96" fmla="*/ 104 w 166"/>
                <a:gd name="T97" fmla="*/ 295 h 568"/>
                <a:gd name="T98" fmla="*/ 92 w 166"/>
                <a:gd name="T99" fmla="*/ 326 h 568"/>
                <a:gd name="T100" fmla="*/ 77 w 166"/>
                <a:gd name="T101" fmla="*/ 356 h 568"/>
                <a:gd name="T102" fmla="*/ 58 w 166"/>
                <a:gd name="T103" fmla="*/ 388 h 5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6"/>
                <a:gd name="T157" fmla="*/ 0 h 568"/>
                <a:gd name="T158" fmla="*/ 166 w 166"/>
                <a:gd name="T159" fmla="*/ 568 h 5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6" h="568">
                  <a:moveTo>
                    <a:pt x="47" y="408"/>
                  </a:moveTo>
                  <a:lnTo>
                    <a:pt x="45" y="405"/>
                  </a:lnTo>
                  <a:lnTo>
                    <a:pt x="44" y="401"/>
                  </a:lnTo>
                  <a:lnTo>
                    <a:pt x="43" y="398"/>
                  </a:lnTo>
                  <a:lnTo>
                    <a:pt x="41" y="395"/>
                  </a:lnTo>
                  <a:lnTo>
                    <a:pt x="39" y="391"/>
                  </a:lnTo>
                  <a:lnTo>
                    <a:pt x="38" y="388"/>
                  </a:lnTo>
                  <a:lnTo>
                    <a:pt x="34" y="383"/>
                  </a:lnTo>
                  <a:lnTo>
                    <a:pt x="31" y="377"/>
                  </a:lnTo>
                  <a:lnTo>
                    <a:pt x="26" y="372"/>
                  </a:lnTo>
                  <a:lnTo>
                    <a:pt x="23" y="369"/>
                  </a:lnTo>
                  <a:lnTo>
                    <a:pt x="18" y="362"/>
                  </a:lnTo>
                  <a:lnTo>
                    <a:pt x="13" y="359"/>
                  </a:lnTo>
                  <a:lnTo>
                    <a:pt x="6" y="354"/>
                  </a:lnTo>
                  <a:lnTo>
                    <a:pt x="0" y="349"/>
                  </a:lnTo>
                  <a:lnTo>
                    <a:pt x="0" y="350"/>
                  </a:lnTo>
                  <a:lnTo>
                    <a:pt x="3" y="352"/>
                  </a:lnTo>
                  <a:lnTo>
                    <a:pt x="4" y="355"/>
                  </a:lnTo>
                  <a:lnTo>
                    <a:pt x="6" y="359"/>
                  </a:lnTo>
                  <a:lnTo>
                    <a:pt x="8" y="361"/>
                  </a:lnTo>
                  <a:lnTo>
                    <a:pt x="10" y="366"/>
                  </a:lnTo>
                  <a:lnTo>
                    <a:pt x="13" y="370"/>
                  </a:lnTo>
                  <a:lnTo>
                    <a:pt x="15" y="375"/>
                  </a:lnTo>
                  <a:lnTo>
                    <a:pt x="18" y="379"/>
                  </a:lnTo>
                  <a:lnTo>
                    <a:pt x="20" y="385"/>
                  </a:lnTo>
                  <a:lnTo>
                    <a:pt x="21" y="390"/>
                  </a:lnTo>
                  <a:lnTo>
                    <a:pt x="24" y="398"/>
                  </a:lnTo>
                  <a:lnTo>
                    <a:pt x="25" y="401"/>
                  </a:lnTo>
                  <a:lnTo>
                    <a:pt x="26" y="405"/>
                  </a:lnTo>
                  <a:lnTo>
                    <a:pt x="28" y="409"/>
                  </a:lnTo>
                  <a:lnTo>
                    <a:pt x="29" y="413"/>
                  </a:lnTo>
                  <a:lnTo>
                    <a:pt x="30" y="416"/>
                  </a:lnTo>
                  <a:lnTo>
                    <a:pt x="30" y="420"/>
                  </a:lnTo>
                  <a:lnTo>
                    <a:pt x="31" y="424"/>
                  </a:lnTo>
                  <a:lnTo>
                    <a:pt x="33" y="428"/>
                  </a:lnTo>
                  <a:lnTo>
                    <a:pt x="33" y="430"/>
                  </a:lnTo>
                  <a:lnTo>
                    <a:pt x="34" y="435"/>
                  </a:lnTo>
                  <a:lnTo>
                    <a:pt x="34" y="439"/>
                  </a:lnTo>
                  <a:lnTo>
                    <a:pt x="35" y="444"/>
                  </a:lnTo>
                  <a:lnTo>
                    <a:pt x="35" y="448"/>
                  </a:lnTo>
                  <a:lnTo>
                    <a:pt x="35" y="453"/>
                  </a:lnTo>
                  <a:lnTo>
                    <a:pt x="35" y="458"/>
                  </a:lnTo>
                  <a:lnTo>
                    <a:pt x="36" y="463"/>
                  </a:lnTo>
                  <a:lnTo>
                    <a:pt x="36" y="467"/>
                  </a:lnTo>
                  <a:lnTo>
                    <a:pt x="36" y="472"/>
                  </a:lnTo>
                  <a:lnTo>
                    <a:pt x="36" y="477"/>
                  </a:lnTo>
                  <a:lnTo>
                    <a:pt x="36" y="482"/>
                  </a:lnTo>
                  <a:lnTo>
                    <a:pt x="35" y="485"/>
                  </a:lnTo>
                  <a:lnTo>
                    <a:pt x="34" y="490"/>
                  </a:lnTo>
                  <a:lnTo>
                    <a:pt x="34" y="496"/>
                  </a:lnTo>
                  <a:lnTo>
                    <a:pt x="33" y="502"/>
                  </a:lnTo>
                  <a:lnTo>
                    <a:pt x="31" y="507"/>
                  </a:lnTo>
                  <a:lnTo>
                    <a:pt x="31" y="512"/>
                  </a:lnTo>
                  <a:lnTo>
                    <a:pt x="30" y="518"/>
                  </a:lnTo>
                  <a:lnTo>
                    <a:pt x="29" y="523"/>
                  </a:lnTo>
                  <a:lnTo>
                    <a:pt x="26" y="528"/>
                  </a:lnTo>
                  <a:lnTo>
                    <a:pt x="25" y="533"/>
                  </a:lnTo>
                  <a:lnTo>
                    <a:pt x="23" y="539"/>
                  </a:lnTo>
                  <a:lnTo>
                    <a:pt x="21" y="544"/>
                  </a:lnTo>
                  <a:lnTo>
                    <a:pt x="19" y="551"/>
                  </a:lnTo>
                  <a:lnTo>
                    <a:pt x="16" y="557"/>
                  </a:lnTo>
                  <a:lnTo>
                    <a:pt x="11" y="568"/>
                  </a:lnTo>
                  <a:lnTo>
                    <a:pt x="15" y="562"/>
                  </a:lnTo>
                  <a:lnTo>
                    <a:pt x="19" y="558"/>
                  </a:lnTo>
                  <a:lnTo>
                    <a:pt x="21" y="553"/>
                  </a:lnTo>
                  <a:lnTo>
                    <a:pt x="25" y="547"/>
                  </a:lnTo>
                  <a:lnTo>
                    <a:pt x="28" y="543"/>
                  </a:lnTo>
                  <a:lnTo>
                    <a:pt x="30" y="539"/>
                  </a:lnTo>
                  <a:lnTo>
                    <a:pt x="31" y="536"/>
                  </a:lnTo>
                  <a:lnTo>
                    <a:pt x="34" y="532"/>
                  </a:lnTo>
                  <a:lnTo>
                    <a:pt x="36" y="527"/>
                  </a:lnTo>
                  <a:lnTo>
                    <a:pt x="38" y="522"/>
                  </a:lnTo>
                  <a:lnTo>
                    <a:pt x="40" y="517"/>
                  </a:lnTo>
                  <a:lnTo>
                    <a:pt x="41" y="513"/>
                  </a:lnTo>
                  <a:lnTo>
                    <a:pt x="43" y="507"/>
                  </a:lnTo>
                  <a:lnTo>
                    <a:pt x="45" y="502"/>
                  </a:lnTo>
                  <a:lnTo>
                    <a:pt x="47" y="496"/>
                  </a:lnTo>
                  <a:lnTo>
                    <a:pt x="48" y="490"/>
                  </a:lnTo>
                  <a:lnTo>
                    <a:pt x="49" y="484"/>
                  </a:lnTo>
                  <a:lnTo>
                    <a:pt x="50" y="478"/>
                  </a:lnTo>
                  <a:lnTo>
                    <a:pt x="50" y="472"/>
                  </a:lnTo>
                  <a:lnTo>
                    <a:pt x="52" y="465"/>
                  </a:lnTo>
                  <a:lnTo>
                    <a:pt x="52" y="462"/>
                  </a:lnTo>
                  <a:lnTo>
                    <a:pt x="52" y="459"/>
                  </a:lnTo>
                  <a:lnTo>
                    <a:pt x="52" y="455"/>
                  </a:lnTo>
                  <a:lnTo>
                    <a:pt x="53" y="452"/>
                  </a:lnTo>
                  <a:lnTo>
                    <a:pt x="53" y="445"/>
                  </a:lnTo>
                  <a:lnTo>
                    <a:pt x="53" y="439"/>
                  </a:lnTo>
                  <a:lnTo>
                    <a:pt x="54" y="437"/>
                  </a:lnTo>
                  <a:lnTo>
                    <a:pt x="58" y="431"/>
                  </a:lnTo>
                  <a:lnTo>
                    <a:pt x="59" y="429"/>
                  </a:lnTo>
                  <a:lnTo>
                    <a:pt x="63" y="425"/>
                  </a:lnTo>
                  <a:lnTo>
                    <a:pt x="67" y="419"/>
                  </a:lnTo>
                  <a:lnTo>
                    <a:pt x="70" y="414"/>
                  </a:lnTo>
                  <a:lnTo>
                    <a:pt x="72" y="410"/>
                  </a:lnTo>
                  <a:lnTo>
                    <a:pt x="74" y="408"/>
                  </a:lnTo>
                  <a:lnTo>
                    <a:pt x="75" y="404"/>
                  </a:lnTo>
                  <a:lnTo>
                    <a:pt x="78" y="400"/>
                  </a:lnTo>
                  <a:lnTo>
                    <a:pt x="79" y="396"/>
                  </a:lnTo>
                  <a:lnTo>
                    <a:pt x="82" y="393"/>
                  </a:lnTo>
                  <a:lnTo>
                    <a:pt x="84" y="389"/>
                  </a:lnTo>
                  <a:lnTo>
                    <a:pt x="87" y="385"/>
                  </a:lnTo>
                  <a:lnTo>
                    <a:pt x="89" y="380"/>
                  </a:lnTo>
                  <a:lnTo>
                    <a:pt x="90" y="375"/>
                  </a:lnTo>
                  <a:lnTo>
                    <a:pt x="94" y="370"/>
                  </a:lnTo>
                  <a:lnTo>
                    <a:pt x="96" y="366"/>
                  </a:lnTo>
                  <a:lnTo>
                    <a:pt x="98" y="361"/>
                  </a:lnTo>
                  <a:lnTo>
                    <a:pt x="101" y="356"/>
                  </a:lnTo>
                  <a:lnTo>
                    <a:pt x="103" y="350"/>
                  </a:lnTo>
                  <a:lnTo>
                    <a:pt x="106" y="345"/>
                  </a:lnTo>
                  <a:lnTo>
                    <a:pt x="108" y="339"/>
                  </a:lnTo>
                  <a:lnTo>
                    <a:pt x="111" y="334"/>
                  </a:lnTo>
                  <a:lnTo>
                    <a:pt x="112" y="327"/>
                  </a:lnTo>
                  <a:lnTo>
                    <a:pt x="114" y="321"/>
                  </a:lnTo>
                  <a:lnTo>
                    <a:pt x="117" y="315"/>
                  </a:lnTo>
                  <a:lnTo>
                    <a:pt x="119" y="308"/>
                  </a:lnTo>
                  <a:lnTo>
                    <a:pt x="121" y="301"/>
                  </a:lnTo>
                  <a:lnTo>
                    <a:pt x="123" y="295"/>
                  </a:lnTo>
                  <a:lnTo>
                    <a:pt x="124" y="287"/>
                  </a:lnTo>
                  <a:lnTo>
                    <a:pt x="127" y="281"/>
                  </a:lnTo>
                  <a:lnTo>
                    <a:pt x="128" y="273"/>
                  </a:lnTo>
                  <a:lnTo>
                    <a:pt x="131" y="267"/>
                  </a:lnTo>
                  <a:lnTo>
                    <a:pt x="132" y="258"/>
                  </a:lnTo>
                  <a:lnTo>
                    <a:pt x="133" y="251"/>
                  </a:lnTo>
                  <a:lnTo>
                    <a:pt x="134" y="243"/>
                  </a:lnTo>
                  <a:lnTo>
                    <a:pt x="137" y="236"/>
                  </a:lnTo>
                  <a:lnTo>
                    <a:pt x="138" y="228"/>
                  </a:lnTo>
                  <a:lnTo>
                    <a:pt x="138" y="219"/>
                  </a:lnTo>
                  <a:lnTo>
                    <a:pt x="139" y="211"/>
                  </a:lnTo>
                  <a:lnTo>
                    <a:pt x="141" y="203"/>
                  </a:lnTo>
                  <a:lnTo>
                    <a:pt x="141" y="194"/>
                  </a:lnTo>
                  <a:lnTo>
                    <a:pt x="142" y="185"/>
                  </a:lnTo>
                  <a:lnTo>
                    <a:pt x="142" y="177"/>
                  </a:lnTo>
                  <a:lnTo>
                    <a:pt x="143" y="168"/>
                  </a:lnTo>
                  <a:lnTo>
                    <a:pt x="142" y="159"/>
                  </a:lnTo>
                  <a:lnTo>
                    <a:pt x="142" y="149"/>
                  </a:lnTo>
                  <a:lnTo>
                    <a:pt x="142" y="140"/>
                  </a:lnTo>
                  <a:lnTo>
                    <a:pt x="142" y="130"/>
                  </a:lnTo>
                  <a:lnTo>
                    <a:pt x="142" y="121"/>
                  </a:lnTo>
                  <a:lnTo>
                    <a:pt x="141" y="111"/>
                  </a:lnTo>
                  <a:lnTo>
                    <a:pt x="141" y="101"/>
                  </a:lnTo>
                  <a:lnTo>
                    <a:pt x="139" y="92"/>
                  </a:lnTo>
                  <a:lnTo>
                    <a:pt x="139" y="90"/>
                  </a:lnTo>
                  <a:lnTo>
                    <a:pt x="141" y="85"/>
                  </a:lnTo>
                  <a:lnTo>
                    <a:pt x="141" y="81"/>
                  </a:lnTo>
                  <a:lnTo>
                    <a:pt x="142" y="77"/>
                  </a:lnTo>
                  <a:lnTo>
                    <a:pt x="142" y="72"/>
                  </a:lnTo>
                  <a:lnTo>
                    <a:pt x="145" y="67"/>
                  </a:lnTo>
                  <a:lnTo>
                    <a:pt x="146" y="61"/>
                  </a:lnTo>
                  <a:lnTo>
                    <a:pt x="147" y="56"/>
                  </a:lnTo>
                  <a:lnTo>
                    <a:pt x="150" y="50"/>
                  </a:lnTo>
                  <a:lnTo>
                    <a:pt x="152" y="44"/>
                  </a:lnTo>
                  <a:lnTo>
                    <a:pt x="155" y="37"/>
                  </a:lnTo>
                  <a:lnTo>
                    <a:pt x="157" y="31"/>
                  </a:lnTo>
                  <a:lnTo>
                    <a:pt x="161" y="26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0" y="22"/>
                  </a:lnTo>
                  <a:lnTo>
                    <a:pt x="157" y="23"/>
                  </a:lnTo>
                  <a:lnTo>
                    <a:pt x="152" y="25"/>
                  </a:lnTo>
                  <a:lnTo>
                    <a:pt x="148" y="27"/>
                  </a:lnTo>
                  <a:lnTo>
                    <a:pt x="145" y="28"/>
                  </a:lnTo>
                  <a:lnTo>
                    <a:pt x="141" y="32"/>
                  </a:lnTo>
                  <a:lnTo>
                    <a:pt x="139" y="31"/>
                  </a:lnTo>
                  <a:lnTo>
                    <a:pt x="139" y="28"/>
                  </a:lnTo>
                  <a:lnTo>
                    <a:pt x="139" y="25"/>
                  </a:lnTo>
                  <a:lnTo>
                    <a:pt x="138" y="21"/>
                  </a:lnTo>
                  <a:lnTo>
                    <a:pt x="136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6" y="7"/>
                  </a:lnTo>
                  <a:lnTo>
                    <a:pt x="126" y="12"/>
                  </a:lnTo>
                  <a:lnTo>
                    <a:pt x="124" y="17"/>
                  </a:lnTo>
                  <a:lnTo>
                    <a:pt x="123" y="22"/>
                  </a:lnTo>
                  <a:lnTo>
                    <a:pt x="122" y="26"/>
                  </a:lnTo>
                  <a:lnTo>
                    <a:pt x="121" y="30"/>
                  </a:lnTo>
                  <a:lnTo>
                    <a:pt x="129" y="15"/>
                  </a:lnTo>
                  <a:lnTo>
                    <a:pt x="129" y="16"/>
                  </a:lnTo>
                  <a:lnTo>
                    <a:pt x="129" y="20"/>
                  </a:lnTo>
                  <a:lnTo>
                    <a:pt x="131" y="23"/>
                  </a:lnTo>
                  <a:lnTo>
                    <a:pt x="132" y="30"/>
                  </a:lnTo>
                  <a:lnTo>
                    <a:pt x="133" y="35"/>
                  </a:lnTo>
                  <a:lnTo>
                    <a:pt x="133" y="41"/>
                  </a:lnTo>
                  <a:lnTo>
                    <a:pt x="133" y="46"/>
                  </a:lnTo>
                  <a:lnTo>
                    <a:pt x="133" y="51"/>
                  </a:lnTo>
                  <a:lnTo>
                    <a:pt x="147" y="37"/>
                  </a:lnTo>
                  <a:lnTo>
                    <a:pt x="146" y="38"/>
                  </a:lnTo>
                  <a:lnTo>
                    <a:pt x="145" y="44"/>
                  </a:lnTo>
                  <a:lnTo>
                    <a:pt x="143" y="47"/>
                  </a:lnTo>
                  <a:lnTo>
                    <a:pt x="142" y="51"/>
                  </a:lnTo>
                  <a:lnTo>
                    <a:pt x="141" y="55"/>
                  </a:lnTo>
                  <a:lnTo>
                    <a:pt x="139" y="61"/>
                  </a:lnTo>
                  <a:lnTo>
                    <a:pt x="138" y="65"/>
                  </a:lnTo>
                  <a:lnTo>
                    <a:pt x="136" y="71"/>
                  </a:lnTo>
                  <a:lnTo>
                    <a:pt x="134" y="76"/>
                  </a:lnTo>
                  <a:lnTo>
                    <a:pt x="134" y="81"/>
                  </a:lnTo>
                  <a:lnTo>
                    <a:pt x="133" y="86"/>
                  </a:lnTo>
                  <a:lnTo>
                    <a:pt x="132" y="91"/>
                  </a:lnTo>
                  <a:lnTo>
                    <a:pt x="132" y="95"/>
                  </a:lnTo>
                  <a:lnTo>
                    <a:pt x="133" y="100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9"/>
                  </a:lnTo>
                  <a:lnTo>
                    <a:pt x="133" y="114"/>
                  </a:lnTo>
                  <a:lnTo>
                    <a:pt x="133" y="119"/>
                  </a:lnTo>
                  <a:lnTo>
                    <a:pt x="133" y="125"/>
                  </a:lnTo>
                  <a:lnTo>
                    <a:pt x="133" y="128"/>
                  </a:lnTo>
                  <a:lnTo>
                    <a:pt x="133" y="130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32" y="148"/>
                  </a:lnTo>
                  <a:lnTo>
                    <a:pt x="132" y="153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5"/>
                  </a:lnTo>
                  <a:lnTo>
                    <a:pt x="132" y="170"/>
                  </a:lnTo>
                  <a:lnTo>
                    <a:pt x="131" y="174"/>
                  </a:lnTo>
                  <a:lnTo>
                    <a:pt x="131" y="179"/>
                  </a:lnTo>
                  <a:lnTo>
                    <a:pt x="129" y="184"/>
                  </a:lnTo>
                  <a:lnTo>
                    <a:pt x="129" y="188"/>
                  </a:lnTo>
                  <a:lnTo>
                    <a:pt x="128" y="193"/>
                  </a:lnTo>
                  <a:lnTo>
                    <a:pt x="128" y="198"/>
                  </a:lnTo>
                  <a:lnTo>
                    <a:pt x="127" y="204"/>
                  </a:lnTo>
                  <a:lnTo>
                    <a:pt x="127" y="209"/>
                  </a:lnTo>
                  <a:lnTo>
                    <a:pt x="126" y="214"/>
                  </a:lnTo>
                  <a:lnTo>
                    <a:pt x="124" y="219"/>
                  </a:lnTo>
                  <a:lnTo>
                    <a:pt x="123" y="226"/>
                  </a:lnTo>
                  <a:lnTo>
                    <a:pt x="123" y="231"/>
                  </a:lnTo>
                  <a:lnTo>
                    <a:pt x="121" y="236"/>
                  </a:lnTo>
                  <a:lnTo>
                    <a:pt x="121" y="242"/>
                  </a:lnTo>
                  <a:lnTo>
                    <a:pt x="118" y="247"/>
                  </a:lnTo>
                  <a:lnTo>
                    <a:pt x="118" y="253"/>
                  </a:lnTo>
                  <a:lnTo>
                    <a:pt x="116" y="259"/>
                  </a:lnTo>
                  <a:lnTo>
                    <a:pt x="114" y="264"/>
                  </a:lnTo>
                  <a:lnTo>
                    <a:pt x="112" y="271"/>
                  </a:lnTo>
                  <a:lnTo>
                    <a:pt x="111" y="277"/>
                  </a:lnTo>
                  <a:lnTo>
                    <a:pt x="108" y="283"/>
                  </a:lnTo>
                  <a:lnTo>
                    <a:pt x="107" y="288"/>
                  </a:lnTo>
                  <a:lnTo>
                    <a:pt x="104" y="295"/>
                  </a:lnTo>
                  <a:lnTo>
                    <a:pt x="103" y="301"/>
                  </a:lnTo>
                  <a:lnTo>
                    <a:pt x="99" y="307"/>
                  </a:lnTo>
                  <a:lnTo>
                    <a:pt x="97" y="313"/>
                  </a:lnTo>
                  <a:lnTo>
                    <a:pt x="94" y="320"/>
                  </a:lnTo>
                  <a:lnTo>
                    <a:pt x="92" y="326"/>
                  </a:lnTo>
                  <a:lnTo>
                    <a:pt x="89" y="331"/>
                  </a:lnTo>
                  <a:lnTo>
                    <a:pt x="87" y="337"/>
                  </a:lnTo>
                  <a:lnTo>
                    <a:pt x="83" y="344"/>
                  </a:lnTo>
                  <a:lnTo>
                    <a:pt x="80" y="351"/>
                  </a:lnTo>
                  <a:lnTo>
                    <a:pt x="77" y="356"/>
                  </a:lnTo>
                  <a:lnTo>
                    <a:pt x="73" y="364"/>
                  </a:lnTo>
                  <a:lnTo>
                    <a:pt x="69" y="369"/>
                  </a:lnTo>
                  <a:lnTo>
                    <a:pt x="65" y="376"/>
                  </a:lnTo>
                  <a:lnTo>
                    <a:pt x="62" y="383"/>
                  </a:lnTo>
                  <a:lnTo>
                    <a:pt x="58" y="388"/>
                  </a:lnTo>
                  <a:lnTo>
                    <a:pt x="53" y="394"/>
                  </a:lnTo>
                  <a:lnTo>
                    <a:pt x="49" y="401"/>
                  </a:lnTo>
                  <a:lnTo>
                    <a:pt x="47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6" name="Freeform 80">
              <a:extLst>
                <a:ext uri="{FF2B5EF4-FFF2-40B4-BE49-F238E27FC236}">
                  <a16:creationId xmlns:a16="http://schemas.microsoft.com/office/drawing/2014/main" id="{19662317-7F10-08EA-A556-B35B6C481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" y="2374"/>
              <a:ext cx="159" cy="343"/>
            </a:xfrm>
            <a:custGeom>
              <a:avLst/>
              <a:gdLst>
                <a:gd name="T0" fmla="*/ 50 w 159"/>
                <a:gd name="T1" fmla="*/ 309 h 343"/>
                <a:gd name="T2" fmla="*/ 70 w 159"/>
                <a:gd name="T3" fmla="*/ 307 h 343"/>
                <a:gd name="T4" fmla="*/ 87 w 159"/>
                <a:gd name="T5" fmla="*/ 305 h 343"/>
                <a:gd name="T6" fmla="*/ 103 w 159"/>
                <a:gd name="T7" fmla="*/ 307 h 343"/>
                <a:gd name="T8" fmla="*/ 118 w 159"/>
                <a:gd name="T9" fmla="*/ 309 h 343"/>
                <a:gd name="T10" fmla="*/ 113 w 159"/>
                <a:gd name="T11" fmla="*/ 312 h 343"/>
                <a:gd name="T12" fmla="*/ 96 w 159"/>
                <a:gd name="T13" fmla="*/ 313 h 343"/>
                <a:gd name="T14" fmla="*/ 79 w 159"/>
                <a:gd name="T15" fmla="*/ 315 h 343"/>
                <a:gd name="T16" fmla="*/ 59 w 159"/>
                <a:gd name="T17" fmla="*/ 319 h 343"/>
                <a:gd name="T18" fmla="*/ 40 w 159"/>
                <a:gd name="T19" fmla="*/ 326 h 343"/>
                <a:gd name="T20" fmla="*/ 23 w 159"/>
                <a:gd name="T21" fmla="*/ 332 h 343"/>
                <a:gd name="T22" fmla="*/ 0 w 159"/>
                <a:gd name="T23" fmla="*/ 343 h 343"/>
                <a:gd name="T24" fmla="*/ 8 w 159"/>
                <a:gd name="T25" fmla="*/ 332 h 343"/>
                <a:gd name="T26" fmla="*/ 22 w 159"/>
                <a:gd name="T27" fmla="*/ 314 h 343"/>
                <a:gd name="T28" fmla="*/ 41 w 159"/>
                <a:gd name="T29" fmla="*/ 289 h 343"/>
                <a:gd name="T30" fmla="*/ 50 w 159"/>
                <a:gd name="T31" fmla="*/ 275 h 343"/>
                <a:gd name="T32" fmla="*/ 60 w 159"/>
                <a:gd name="T33" fmla="*/ 259 h 343"/>
                <a:gd name="T34" fmla="*/ 70 w 159"/>
                <a:gd name="T35" fmla="*/ 241 h 343"/>
                <a:gd name="T36" fmla="*/ 79 w 159"/>
                <a:gd name="T37" fmla="*/ 223 h 343"/>
                <a:gd name="T38" fmla="*/ 87 w 159"/>
                <a:gd name="T39" fmla="*/ 202 h 343"/>
                <a:gd name="T40" fmla="*/ 94 w 159"/>
                <a:gd name="T41" fmla="*/ 182 h 343"/>
                <a:gd name="T42" fmla="*/ 100 w 159"/>
                <a:gd name="T43" fmla="*/ 161 h 343"/>
                <a:gd name="T44" fmla="*/ 104 w 159"/>
                <a:gd name="T45" fmla="*/ 138 h 343"/>
                <a:gd name="T46" fmla="*/ 108 w 159"/>
                <a:gd name="T47" fmla="*/ 117 h 343"/>
                <a:gd name="T48" fmla="*/ 119 w 159"/>
                <a:gd name="T49" fmla="*/ 97 h 343"/>
                <a:gd name="T50" fmla="*/ 106 w 159"/>
                <a:gd name="T51" fmla="*/ 82 h 343"/>
                <a:gd name="T52" fmla="*/ 94 w 159"/>
                <a:gd name="T53" fmla="*/ 63 h 343"/>
                <a:gd name="T54" fmla="*/ 92 w 159"/>
                <a:gd name="T55" fmla="*/ 51 h 343"/>
                <a:gd name="T56" fmla="*/ 109 w 159"/>
                <a:gd name="T57" fmla="*/ 57 h 343"/>
                <a:gd name="T58" fmla="*/ 128 w 159"/>
                <a:gd name="T59" fmla="*/ 49 h 343"/>
                <a:gd name="T60" fmla="*/ 138 w 159"/>
                <a:gd name="T61" fmla="*/ 32 h 343"/>
                <a:gd name="T62" fmla="*/ 141 w 159"/>
                <a:gd name="T63" fmla="*/ 10 h 343"/>
                <a:gd name="T64" fmla="*/ 145 w 159"/>
                <a:gd name="T65" fmla="*/ 0 h 343"/>
                <a:gd name="T66" fmla="*/ 154 w 159"/>
                <a:gd name="T67" fmla="*/ 9 h 343"/>
                <a:gd name="T68" fmla="*/ 158 w 159"/>
                <a:gd name="T69" fmla="*/ 25 h 343"/>
                <a:gd name="T70" fmla="*/ 158 w 159"/>
                <a:gd name="T71" fmla="*/ 40 h 343"/>
                <a:gd name="T72" fmla="*/ 148 w 159"/>
                <a:gd name="T73" fmla="*/ 28 h 343"/>
                <a:gd name="T74" fmla="*/ 141 w 159"/>
                <a:gd name="T75" fmla="*/ 44 h 343"/>
                <a:gd name="T76" fmla="*/ 126 w 159"/>
                <a:gd name="T77" fmla="*/ 59 h 343"/>
                <a:gd name="T78" fmla="*/ 104 w 159"/>
                <a:gd name="T79" fmla="*/ 66 h 343"/>
                <a:gd name="T80" fmla="*/ 111 w 159"/>
                <a:gd name="T81" fmla="*/ 79 h 343"/>
                <a:gd name="T82" fmla="*/ 124 w 159"/>
                <a:gd name="T83" fmla="*/ 93 h 343"/>
                <a:gd name="T84" fmla="*/ 141 w 159"/>
                <a:gd name="T85" fmla="*/ 101 h 343"/>
                <a:gd name="T86" fmla="*/ 138 w 159"/>
                <a:gd name="T87" fmla="*/ 107 h 343"/>
                <a:gd name="T88" fmla="*/ 120 w 159"/>
                <a:gd name="T89" fmla="*/ 122 h 343"/>
                <a:gd name="T90" fmla="*/ 119 w 159"/>
                <a:gd name="T91" fmla="*/ 131 h 343"/>
                <a:gd name="T92" fmla="*/ 118 w 159"/>
                <a:gd name="T93" fmla="*/ 146 h 343"/>
                <a:gd name="T94" fmla="*/ 114 w 159"/>
                <a:gd name="T95" fmla="*/ 167 h 343"/>
                <a:gd name="T96" fmla="*/ 106 w 159"/>
                <a:gd name="T97" fmla="*/ 192 h 343"/>
                <a:gd name="T98" fmla="*/ 101 w 159"/>
                <a:gd name="T99" fmla="*/ 207 h 343"/>
                <a:gd name="T100" fmla="*/ 96 w 159"/>
                <a:gd name="T101" fmla="*/ 223 h 343"/>
                <a:gd name="T102" fmla="*/ 89 w 159"/>
                <a:gd name="T103" fmla="*/ 239 h 343"/>
                <a:gd name="T104" fmla="*/ 79 w 159"/>
                <a:gd name="T105" fmla="*/ 255 h 343"/>
                <a:gd name="T106" fmla="*/ 69 w 159"/>
                <a:gd name="T107" fmla="*/ 273 h 343"/>
                <a:gd name="T108" fmla="*/ 56 w 159"/>
                <a:gd name="T109" fmla="*/ 289 h 343"/>
                <a:gd name="T110" fmla="*/ 43 w 159"/>
                <a:gd name="T111" fmla="*/ 307 h 3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"/>
                <a:gd name="T169" fmla="*/ 0 h 343"/>
                <a:gd name="T170" fmla="*/ 159 w 159"/>
                <a:gd name="T171" fmla="*/ 343 h 3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" h="343">
                  <a:moveTo>
                    <a:pt x="40" y="313"/>
                  </a:moveTo>
                  <a:lnTo>
                    <a:pt x="41" y="312"/>
                  </a:lnTo>
                  <a:lnTo>
                    <a:pt x="46" y="310"/>
                  </a:lnTo>
                  <a:lnTo>
                    <a:pt x="50" y="309"/>
                  </a:lnTo>
                  <a:lnTo>
                    <a:pt x="54" y="309"/>
                  </a:lnTo>
                  <a:lnTo>
                    <a:pt x="59" y="308"/>
                  </a:lnTo>
                  <a:lnTo>
                    <a:pt x="65" y="308"/>
                  </a:lnTo>
                  <a:lnTo>
                    <a:pt x="70" y="307"/>
                  </a:lnTo>
                  <a:lnTo>
                    <a:pt x="77" y="305"/>
                  </a:lnTo>
                  <a:lnTo>
                    <a:pt x="80" y="305"/>
                  </a:lnTo>
                  <a:lnTo>
                    <a:pt x="84" y="305"/>
                  </a:lnTo>
                  <a:lnTo>
                    <a:pt x="87" y="305"/>
                  </a:lnTo>
                  <a:lnTo>
                    <a:pt x="91" y="307"/>
                  </a:lnTo>
                  <a:lnTo>
                    <a:pt x="95" y="307"/>
                  </a:lnTo>
                  <a:lnTo>
                    <a:pt x="99" y="307"/>
                  </a:lnTo>
                  <a:lnTo>
                    <a:pt x="103" y="307"/>
                  </a:lnTo>
                  <a:lnTo>
                    <a:pt x="106" y="308"/>
                  </a:lnTo>
                  <a:lnTo>
                    <a:pt x="110" y="308"/>
                  </a:lnTo>
                  <a:lnTo>
                    <a:pt x="114" y="309"/>
                  </a:lnTo>
                  <a:lnTo>
                    <a:pt x="118" y="309"/>
                  </a:lnTo>
                  <a:lnTo>
                    <a:pt x="123" y="312"/>
                  </a:lnTo>
                  <a:lnTo>
                    <a:pt x="121" y="312"/>
                  </a:lnTo>
                  <a:lnTo>
                    <a:pt x="118" y="312"/>
                  </a:lnTo>
                  <a:lnTo>
                    <a:pt x="113" y="312"/>
                  </a:lnTo>
                  <a:lnTo>
                    <a:pt x="108" y="312"/>
                  </a:lnTo>
                  <a:lnTo>
                    <a:pt x="104" y="312"/>
                  </a:lnTo>
                  <a:lnTo>
                    <a:pt x="100" y="313"/>
                  </a:lnTo>
                  <a:lnTo>
                    <a:pt x="96" y="313"/>
                  </a:lnTo>
                  <a:lnTo>
                    <a:pt x="92" y="314"/>
                  </a:lnTo>
                  <a:lnTo>
                    <a:pt x="87" y="314"/>
                  </a:lnTo>
                  <a:lnTo>
                    <a:pt x="82" y="315"/>
                  </a:lnTo>
                  <a:lnTo>
                    <a:pt x="79" y="315"/>
                  </a:lnTo>
                  <a:lnTo>
                    <a:pt x="74" y="317"/>
                  </a:lnTo>
                  <a:lnTo>
                    <a:pt x="69" y="318"/>
                  </a:lnTo>
                  <a:lnTo>
                    <a:pt x="64" y="319"/>
                  </a:lnTo>
                  <a:lnTo>
                    <a:pt x="59" y="319"/>
                  </a:lnTo>
                  <a:lnTo>
                    <a:pt x="54" y="320"/>
                  </a:lnTo>
                  <a:lnTo>
                    <a:pt x="50" y="322"/>
                  </a:lnTo>
                  <a:lnTo>
                    <a:pt x="45" y="323"/>
                  </a:lnTo>
                  <a:lnTo>
                    <a:pt x="40" y="326"/>
                  </a:lnTo>
                  <a:lnTo>
                    <a:pt x="36" y="327"/>
                  </a:lnTo>
                  <a:lnTo>
                    <a:pt x="31" y="328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20" y="334"/>
                  </a:lnTo>
                  <a:lnTo>
                    <a:pt x="13" y="338"/>
                  </a:lnTo>
                  <a:lnTo>
                    <a:pt x="10" y="343"/>
                  </a:lnTo>
                  <a:lnTo>
                    <a:pt x="0" y="343"/>
                  </a:lnTo>
                  <a:lnTo>
                    <a:pt x="1" y="341"/>
                  </a:lnTo>
                  <a:lnTo>
                    <a:pt x="3" y="338"/>
                  </a:lnTo>
                  <a:lnTo>
                    <a:pt x="6" y="334"/>
                  </a:lnTo>
                  <a:lnTo>
                    <a:pt x="8" y="332"/>
                  </a:lnTo>
                  <a:lnTo>
                    <a:pt x="11" y="328"/>
                  </a:lnTo>
                  <a:lnTo>
                    <a:pt x="15" y="324"/>
                  </a:lnTo>
                  <a:lnTo>
                    <a:pt x="18" y="319"/>
                  </a:lnTo>
                  <a:lnTo>
                    <a:pt x="22" y="314"/>
                  </a:lnTo>
                  <a:lnTo>
                    <a:pt x="26" y="308"/>
                  </a:lnTo>
                  <a:lnTo>
                    <a:pt x="31" y="303"/>
                  </a:lnTo>
                  <a:lnTo>
                    <a:pt x="36" y="295"/>
                  </a:lnTo>
                  <a:lnTo>
                    <a:pt x="41" y="289"/>
                  </a:lnTo>
                  <a:lnTo>
                    <a:pt x="42" y="285"/>
                  </a:lnTo>
                  <a:lnTo>
                    <a:pt x="45" y="282"/>
                  </a:lnTo>
                  <a:lnTo>
                    <a:pt x="47" y="279"/>
                  </a:lnTo>
                  <a:lnTo>
                    <a:pt x="50" y="275"/>
                  </a:lnTo>
                  <a:lnTo>
                    <a:pt x="52" y="272"/>
                  </a:lnTo>
                  <a:lnTo>
                    <a:pt x="55" y="266"/>
                  </a:lnTo>
                  <a:lnTo>
                    <a:pt x="57" y="263"/>
                  </a:lnTo>
                  <a:lnTo>
                    <a:pt x="60" y="259"/>
                  </a:lnTo>
                  <a:lnTo>
                    <a:pt x="61" y="254"/>
                  </a:lnTo>
                  <a:lnTo>
                    <a:pt x="65" y="250"/>
                  </a:lnTo>
                  <a:lnTo>
                    <a:pt x="66" y="245"/>
                  </a:lnTo>
                  <a:lnTo>
                    <a:pt x="70" y="241"/>
                  </a:lnTo>
                  <a:lnTo>
                    <a:pt x="71" y="236"/>
                  </a:lnTo>
                  <a:lnTo>
                    <a:pt x="74" y="231"/>
                  </a:lnTo>
                  <a:lnTo>
                    <a:pt x="76" y="226"/>
                  </a:lnTo>
                  <a:lnTo>
                    <a:pt x="79" y="223"/>
                  </a:lnTo>
                  <a:lnTo>
                    <a:pt x="80" y="218"/>
                  </a:lnTo>
                  <a:lnTo>
                    <a:pt x="82" y="213"/>
                  </a:lnTo>
                  <a:lnTo>
                    <a:pt x="85" y="207"/>
                  </a:lnTo>
                  <a:lnTo>
                    <a:pt x="87" y="202"/>
                  </a:lnTo>
                  <a:lnTo>
                    <a:pt x="89" y="197"/>
                  </a:lnTo>
                  <a:lnTo>
                    <a:pt x="90" y="192"/>
                  </a:lnTo>
                  <a:lnTo>
                    <a:pt x="92" y="187"/>
                  </a:lnTo>
                  <a:lnTo>
                    <a:pt x="94" y="182"/>
                  </a:lnTo>
                  <a:lnTo>
                    <a:pt x="95" y="176"/>
                  </a:lnTo>
                  <a:lnTo>
                    <a:pt x="98" y="171"/>
                  </a:lnTo>
                  <a:lnTo>
                    <a:pt x="98" y="166"/>
                  </a:lnTo>
                  <a:lnTo>
                    <a:pt x="100" y="161"/>
                  </a:lnTo>
                  <a:lnTo>
                    <a:pt x="100" y="155"/>
                  </a:lnTo>
                  <a:lnTo>
                    <a:pt x="101" y="150"/>
                  </a:lnTo>
                  <a:lnTo>
                    <a:pt x="103" y="143"/>
                  </a:lnTo>
                  <a:lnTo>
                    <a:pt x="104" y="138"/>
                  </a:lnTo>
                  <a:lnTo>
                    <a:pt x="105" y="132"/>
                  </a:lnTo>
                  <a:lnTo>
                    <a:pt x="105" y="127"/>
                  </a:lnTo>
                  <a:lnTo>
                    <a:pt x="106" y="122"/>
                  </a:lnTo>
                  <a:lnTo>
                    <a:pt x="108" y="117"/>
                  </a:lnTo>
                  <a:lnTo>
                    <a:pt x="129" y="106"/>
                  </a:lnTo>
                  <a:lnTo>
                    <a:pt x="128" y="103"/>
                  </a:lnTo>
                  <a:lnTo>
                    <a:pt x="123" y="100"/>
                  </a:lnTo>
                  <a:lnTo>
                    <a:pt x="119" y="97"/>
                  </a:lnTo>
                  <a:lnTo>
                    <a:pt x="116" y="94"/>
                  </a:lnTo>
                  <a:lnTo>
                    <a:pt x="113" y="91"/>
                  </a:lnTo>
                  <a:lnTo>
                    <a:pt x="110" y="87"/>
                  </a:lnTo>
                  <a:lnTo>
                    <a:pt x="106" y="82"/>
                  </a:lnTo>
                  <a:lnTo>
                    <a:pt x="103" y="78"/>
                  </a:lnTo>
                  <a:lnTo>
                    <a:pt x="99" y="73"/>
                  </a:lnTo>
                  <a:lnTo>
                    <a:pt x="96" y="69"/>
                  </a:lnTo>
                  <a:lnTo>
                    <a:pt x="94" y="63"/>
                  </a:lnTo>
                  <a:lnTo>
                    <a:pt x="92" y="58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2" y="51"/>
                  </a:lnTo>
                  <a:lnTo>
                    <a:pt x="98" y="53"/>
                  </a:lnTo>
                  <a:lnTo>
                    <a:pt x="100" y="54"/>
                  </a:lnTo>
                  <a:lnTo>
                    <a:pt x="105" y="56"/>
                  </a:lnTo>
                  <a:lnTo>
                    <a:pt x="109" y="57"/>
                  </a:lnTo>
                  <a:lnTo>
                    <a:pt x="114" y="57"/>
                  </a:lnTo>
                  <a:lnTo>
                    <a:pt x="119" y="56"/>
                  </a:lnTo>
                  <a:lnTo>
                    <a:pt x="124" y="53"/>
                  </a:lnTo>
                  <a:lnTo>
                    <a:pt x="128" y="49"/>
                  </a:lnTo>
                  <a:lnTo>
                    <a:pt x="133" y="44"/>
                  </a:lnTo>
                  <a:lnTo>
                    <a:pt x="134" y="39"/>
                  </a:lnTo>
                  <a:lnTo>
                    <a:pt x="135" y="37"/>
                  </a:lnTo>
                  <a:lnTo>
                    <a:pt x="138" y="32"/>
                  </a:lnTo>
                  <a:lnTo>
                    <a:pt x="139" y="27"/>
                  </a:lnTo>
                  <a:lnTo>
                    <a:pt x="140" y="20"/>
                  </a:lnTo>
                  <a:lnTo>
                    <a:pt x="141" y="14"/>
                  </a:lnTo>
                  <a:lnTo>
                    <a:pt x="141" y="10"/>
                  </a:lnTo>
                  <a:lnTo>
                    <a:pt x="143" y="7"/>
                  </a:lnTo>
                  <a:lnTo>
                    <a:pt x="143" y="3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49" y="3"/>
                  </a:lnTo>
                  <a:lnTo>
                    <a:pt x="153" y="8"/>
                  </a:lnTo>
                  <a:lnTo>
                    <a:pt x="154" y="9"/>
                  </a:lnTo>
                  <a:lnTo>
                    <a:pt x="155" y="13"/>
                  </a:lnTo>
                  <a:lnTo>
                    <a:pt x="157" y="17"/>
                  </a:lnTo>
                  <a:lnTo>
                    <a:pt x="158" y="20"/>
                  </a:lnTo>
                  <a:lnTo>
                    <a:pt x="158" y="25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8" y="37"/>
                  </a:lnTo>
                  <a:lnTo>
                    <a:pt x="158" y="40"/>
                  </a:lnTo>
                  <a:lnTo>
                    <a:pt x="158" y="44"/>
                  </a:lnTo>
                  <a:lnTo>
                    <a:pt x="150" y="22"/>
                  </a:lnTo>
                  <a:lnTo>
                    <a:pt x="149" y="23"/>
                  </a:lnTo>
                  <a:lnTo>
                    <a:pt x="148" y="28"/>
                  </a:lnTo>
                  <a:lnTo>
                    <a:pt x="145" y="32"/>
                  </a:lnTo>
                  <a:lnTo>
                    <a:pt x="145" y="35"/>
                  </a:lnTo>
                  <a:lnTo>
                    <a:pt x="143" y="39"/>
                  </a:lnTo>
                  <a:lnTo>
                    <a:pt x="141" y="44"/>
                  </a:lnTo>
                  <a:lnTo>
                    <a:pt x="138" y="48"/>
                  </a:lnTo>
                  <a:lnTo>
                    <a:pt x="135" y="52"/>
                  </a:lnTo>
                  <a:lnTo>
                    <a:pt x="130" y="56"/>
                  </a:lnTo>
                  <a:lnTo>
                    <a:pt x="126" y="59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10" y="66"/>
                  </a:lnTo>
                  <a:lnTo>
                    <a:pt x="104" y="66"/>
                  </a:lnTo>
                  <a:lnTo>
                    <a:pt x="104" y="67"/>
                  </a:lnTo>
                  <a:lnTo>
                    <a:pt x="106" y="72"/>
                  </a:lnTo>
                  <a:lnTo>
                    <a:pt x="109" y="76"/>
                  </a:lnTo>
                  <a:lnTo>
                    <a:pt x="111" y="79"/>
                  </a:lnTo>
                  <a:lnTo>
                    <a:pt x="114" y="83"/>
                  </a:lnTo>
                  <a:lnTo>
                    <a:pt x="118" y="86"/>
                  </a:lnTo>
                  <a:lnTo>
                    <a:pt x="120" y="89"/>
                  </a:lnTo>
                  <a:lnTo>
                    <a:pt x="124" y="93"/>
                  </a:lnTo>
                  <a:lnTo>
                    <a:pt x="128" y="96"/>
                  </a:lnTo>
                  <a:lnTo>
                    <a:pt x="133" y="98"/>
                  </a:lnTo>
                  <a:lnTo>
                    <a:pt x="136" y="100"/>
                  </a:lnTo>
                  <a:lnTo>
                    <a:pt x="141" y="101"/>
                  </a:lnTo>
                  <a:lnTo>
                    <a:pt x="152" y="100"/>
                  </a:lnTo>
                  <a:lnTo>
                    <a:pt x="147" y="101"/>
                  </a:lnTo>
                  <a:lnTo>
                    <a:pt x="141" y="103"/>
                  </a:lnTo>
                  <a:lnTo>
                    <a:pt x="138" y="107"/>
                  </a:lnTo>
                  <a:lnTo>
                    <a:pt x="131" y="111"/>
                  </a:lnTo>
                  <a:lnTo>
                    <a:pt x="126" y="115"/>
                  </a:lnTo>
                  <a:lnTo>
                    <a:pt x="123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9" y="127"/>
                  </a:lnTo>
                  <a:lnTo>
                    <a:pt x="119" y="131"/>
                  </a:lnTo>
                  <a:lnTo>
                    <a:pt x="119" y="133"/>
                  </a:lnTo>
                  <a:lnTo>
                    <a:pt x="119" y="137"/>
                  </a:lnTo>
                  <a:lnTo>
                    <a:pt x="118" y="141"/>
                  </a:lnTo>
                  <a:lnTo>
                    <a:pt x="118" y="146"/>
                  </a:lnTo>
                  <a:lnTo>
                    <a:pt x="116" y="150"/>
                  </a:lnTo>
                  <a:lnTo>
                    <a:pt x="116" y="156"/>
                  </a:lnTo>
                  <a:lnTo>
                    <a:pt x="115" y="161"/>
                  </a:lnTo>
                  <a:lnTo>
                    <a:pt x="114" y="167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9" y="186"/>
                  </a:lnTo>
                  <a:lnTo>
                    <a:pt x="106" y="192"/>
                  </a:lnTo>
                  <a:lnTo>
                    <a:pt x="105" y="196"/>
                  </a:lnTo>
                  <a:lnTo>
                    <a:pt x="104" y="200"/>
                  </a:lnTo>
                  <a:lnTo>
                    <a:pt x="103" y="204"/>
                  </a:lnTo>
                  <a:lnTo>
                    <a:pt x="101" y="207"/>
                  </a:lnTo>
                  <a:lnTo>
                    <a:pt x="100" y="211"/>
                  </a:lnTo>
                  <a:lnTo>
                    <a:pt x="99" y="215"/>
                  </a:lnTo>
                  <a:lnTo>
                    <a:pt x="98" y="219"/>
                  </a:lnTo>
                  <a:lnTo>
                    <a:pt x="96" y="223"/>
                  </a:lnTo>
                  <a:lnTo>
                    <a:pt x="94" y="226"/>
                  </a:lnTo>
                  <a:lnTo>
                    <a:pt x="92" y="230"/>
                  </a:lnTo>
                  <a:lnTo>
                    <a:pt x="90" y="234"/>
                  </a:lnTo>
                  <a:lnTo>
                    <a:pt x="89" y="239"/>
                  </a:lnTo>
                  <a:lnTo>
                    <a:pt x="86" y="243"/>
                  </a:lnTo>
                  <a:lnTo>
                    <a:pt x="84" y="246"/>
                  </a:lnTo>
                  <a:lnTo>
                    <a:pt x="81" y="250"/>
                  </a:lnTo>
                  <a:lnTo>
                    <a:pt x="79" y="255"/>
                  </a:lnTo>
                  <a:lnTo>
                    <a:pt x="76" y="259"/>
                  </a:lnTo>
                  <a:lnTo>
                    <a:pt x="74" y="263"/>
                  </a:lnTo>
                  <a:lnTo>
                    <a:pt x="71" y="268"/>
                  </a:lnTo>
                  <a:lnTo>
                    <a:pt x="69" y="273"/>
                  </a:lnTo>
                  <a:lnTo>
                    <a:pt x="65" y="277"/>
                  </a:lnTo>
                  <a:lnTo>
                    <a:pt x="62" y="280"/>
                  </a:lnTo>
                  <a:lnTo>
                    <a:pt x="59" y="285"/>
                  </a:lnTo>
                  <a:lnTo>
                    <a:pt x="56" y="289"/>
                  </a:lnTo>
                  <a:lnTo>
                    <a:pt x="54" y="293"/>
                  </a:lnTo>
                  <a:lnTo>
                    <a:pt x="50" y="298"/>
                  </a:lnTo>
                  <a:lnTo>
                    <a:pt x="46" y="302"/>
                  </a:lnTo>
                  <a:lnTo>
                    <a:pt x="43" y="307"/>
                  </a:lnTo>
                  <a:lnTo>
                    <a:pt x="4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7" name="Freeform 81">
              <a:extLst>
                <a:ext uri="{FF2B5EF4-FFF2-40B4-BE49-F238E27FC236}">
                  <a16:creationId xmlns:a16="http://schemas.microsoft.com/office/drawing/2014/main" id="{DB9358F0-4F8C-F9DE-D002-E0D92C2D3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72"/>
              <a:ext cx="281" cy="154"/>
            </a:xfrm>
            <a:custGeom>
              <a:avLst/>
              <a:gdLst>
                <a:gd name="T0" fmla="*/ 1 w 281"/>
                <a:gd name="T1" fmla="*/ 150 h 154"/>
                <a:gd name="T2" fmla="*/ 6 w 281"/>
                <a:gd name="T3" fmla="*/ 151 h 154"/>
                <a:gd name="T4" fmla="*/ 12 w 281"/>
                <a:gd name="T5" fmla="*/ 152 h 154"/>
                <a:gd name="T6" fmla="*/ 19 w 281"/>
                <a:gd name="T7" fmla="*/ 152 h 154"/>
                <a:gd name="T8" fmla="*/ 27 w 281"/>
                <a:gd name="T9" fmla="*/ 152 h 154"/>
                <a:gd name="T10" fmla="*/ 36 w 281"/>
                <a:gd name="T11" fmla="*/ 154 h 154"/>
                <a:gd name="T12" fmla="*/ 48 w 281"/>
                <a:gd name="T13" fmla="*/ 152 h 154"/>
                <a:gd name="T14" fmla="*/ 59 w 281"/>
                <a:gd name="T15" fmla="*/ 151 h 154"/>
                <a:gd name="T16" fmla="*/ 70 w 281"/>
                <a:gd name="T17" fmla="*/ 148 h 154"/>
                <a:gd name="T18" fmla="*/ 82 w 281"/>
                <a:gd name="T19" fmla="*/ 145 h 154"/>
                <a:gd name="T20" fmla="*/ 94 w 281"/>
                <a:gd name="T21" fmla="*/ 140 h 154"/>
                <a:gd name="T22" fmla="*/ 107 w 281"/>
                <a:gd name="T23" fmla="*/ 133 h 154"/>
                <a:gd name="T24" fmla="*/ 119 w 281"/>
                <a:gd name="T25" fmla="*/ 125 h 154"/>
                <a:gd name="T26" fmla="*/ 129 w 281"/>
                <a:gd name="T27" fmla="*/ 115 h 154"/>
                <a:gd name="T28" fmla="*/ 138 w 281"/>
                <a:gd name="T29" fmla="*/ 106 h 154"/>
                <a:gd name="T30" fmla="*/ 143 w 281"/>
                <a:gd name="T31" fmla="*/ 98 h 154"/>
                <a:gd name="T32" fmla="*/ 148 w 281"/>
                <a:gd name="T33" fmla="*/ 92 h 154"/>
                <a:gd name="T34" fmla="*/ 153 w 281"/>
                <a:gd name="T35" fmla="*/ 84 h 154"/>
                <a:gd name="T36" fmla="*/ 161 w 281"/>
                <a:gd name="T37" fmla="*/ 74 h 154"/>
                <a:gd name="T38" fmla="*/ 171 w 281"/>
                <a:gd name="T39" fmla="*/ 62 h 154"/>
                <a:gd name="T40" fmla="*/ 181 w 281"/>
                <a:gd name="T41" fmla="*/ 52 h 154"/>
                <a:gd name="T42" fmla="*/ 191 w 281"/>
                <a:gd name="T43" fmla="*/ 42 h 154"/>
                <a:gd name="T44" fmla="*/ 201 w 281"/>
                <a:gd name="T45" fmla="*/ 34 h 154"/>
                <a:gd name="T46" fmla="*/ 210 w 281"/>
                <a:gd name="T47" fmla="*/ 27 h 154"/>
                <a:gd name="T48" fmla="*/ 220 w 281"/>
                <a:gd name="T49" fmla="*/ 22 h 154"/>
                <a:gd name="T50" fmla="*/ 230 w 281"/>
                <a:gd name="T51" fmla="*/ 17 h 154"/>
                <a:gd name="T52" fmla="*/ 239 w 281"/>
                <a:gd name="T53" fmla="*/ 13 h 154"/>
                <a:gd name="T54" fmla="*/ 246 w 281"/>
                <a:gd name="T55" fmla="*/ 9 h 154"/>
                <a:gd name="T56" fmla="*/ 254 w 281"/>
                <a:gd name="T57" fmla="*/ 7 h 154"/>
                <a:gd name="T58" fmla="*/ 261 w 281"/>
                <a:gd name="T59" fmla="*/ 4 h 154"/>
                <a:gd name="T60" fmla="*/ 267 w 281"/>
                <a:gd name="T61" fmla="*/ 3 h 154"/>
                <a:gd name="T62" fmla="*/ 276 w 281"/>
                <a:gd name="T63" fmla="*/ 3 h 154"/>
                <a:gd name="T64" fmla="*/ 280 w 281"/>
                <a:gd name="T65" fmla="*/ 2 h 154"/>
                <a:gd name="T66" fmla="*/ 274 w 281"/>
                <a:gd name="T67" fmla="*/ 0 h 154"/>
                <a:gd name="T68" fmla="*/ 264 w 281"/>
                <a:gd name="T69" fmla="*/ 0 h 154"/>
                <a:gd name="T70" fmla="*/ 254 w 281"/>
                <a:gd name="T71" fmla="*/ 0 h 154"/>
                <a:gd name="T72" fmla="*/ 246 w 281"/>
                <a:gd name="T73" fmla="*/ 2 h 154"/>
                <a:gd name="T74" fmla="*/ 237 w 281"/>
                <a:gd name="T75" fmla="*/ 3 h 154"/>
                <a:gd name="T76" fmla="*/ 228 w 281"/>
                <a:gd name="T77" fmla="*/ 5 h 154"/>
                <a:gd name="T78" fmla="*/ 218 w 281"/>
                <a:gd name="T79" fmla="*/ 9 h 154"/>
                <a:gd name="T80" fmla="*/ 208 w 281"/>
                <a:gd name="T81" fmla="*/ 14 h 154"/>
                <a:gd name="T82" fmla="*/ 198 w 281"/>
                <a:gd name="T83" fmla="*/ 22 h 154"/>
                <a:gd name="T84" fmla="*/ 187 w 281"/>
                <a:gd name="T85" fmla="*/ 30 h 154"/>
                <a:gd name="T86" fmla="*/ 177 w 281"/>
                <a:gd name="T87" fmla="*/ 41 h 154"/>
                <a:gd name="T88" fmla="*/ 168 w 281"/>
                <a:gd name="T89" fmla="*/ 49 h 154"/>
                <a:gd name="T90" fmla="*/ 163 w 281"/>
                <a:gd name="T91" fmla="*/ 57 h 154"/>
                <a:gd name="T92" fmla="*/ 156 w 281"/>
                <a:gd name="T93" fmla="*/ 67 h 154"/>
                <a:gd name="T94" fmla="*/ 144 w 281"/>
                <a:gd name="T95" fmla="*/ 79 h 154"/>
                <a:gd name="T96" fmla="*/ 133 w 281"/>
                <a:gd name="T97" fmla="*/ 91 h 154"/>
                <a:gd name="T98" fmla="*/ 122 w 281"/>
                <a:gd name="T99" fmla="*/ 101 h 154"/>
                <a:gd name="T100" fmla="*/ 112 w 281"/>
                <a:gd name="T101" fmla="*/ 110 h 154"/>
                <a:gd name="T102" fmla="*/ 102 w 281"/>
                <a:gd name="T103" fmla="*/ 117 h 154"/>
                <a:gd name="T104" fmla="*/ 92 w 281"/>
                <a:gd name="T105" fmla="*/ 125 h 154"/>
                <a:gd name="T106" fmla="*/ 82 w 281"/>
                <a:gd name="T107" fmla="*/ 130 h 154"/>
                <a:gd name="T108" fmla="*/ 71 w 281"/>
                <a:gd name="T109" fmla="*/ 135 h 154"/>
                <a:gd name="T110" fmla="*/ 61 w 281"/>
                <a:gd name="T111" fmla="*/ 138 h 154"/>
                <a:gd name="T112" fmla="*/ 53 w 281"/>
                <a:gd name="T113" fmla="*/ 141 h 154"/>
                <a:gd name="T114" fmla="*/ 43 w 281"/>
                <a:gd name="T115" fmla="*/ 143 h 154"/>
                <a:gd name="T116" fmla="*/ 34 w 281"/>
                <a:gd name="T117" fmla="*/ 145 h 154"/>
                <a:gd name="T118" fmla="*/ 26 w 281"/>
                <a:gd name="T119" fmla="*/ 146 h 154"/>
                <a:gd name="T120" fmla="*/ 17 w 281"/>
                <a:gd name="T121" fmla="*/ 147 h 154"/>
                <a:gd name="T122" fmla="*/ 10 w 281"/>
                <a:gd name="T123" fmla="*/ 147 h 154"/>
                <a:gd name="T124" fmla="*/ 0 w 281"/>
                <a:gd name="T125" fmla="*/ 150 h 1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1"/>
                <a:gd name="T190" fmla="*/ 0 h 154"/>
                <a:gd name="T191" fmla="*/ 281 w 281"/>
                <a:gd name="T192" fmla="*/ 154 h 1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1" h="154">
                  <a:moveTo>
                    <a:pt x="0" y="150"/>
                  </a:moveTo>
                  <a:lnTo>
                    <a:pt x="1" y="150"/>
                  </a:lnTo>
                  <a:lnTo>
                    <a:pt x="4" y="151"/>
                  </a:lnTo>
                  <a:lnTo>
                    <a:pt x="6" y="151"/>
                  </a:lnTo>
                  <a:lnTo>
                    <a:pt x="9" y="151"/>
                  </a:lnTo>
                  <a:lnTo>
                    <a:pt x="12" y="152"/>
                  </a:lnTo>
                  <a:lnTo>
                    <a:pt x="16" y="152"/>
                  </a:lnTo>
                  <a:lnTo>
                    <a:pt x="19" y="152"/>
                  </a:lnTo>
                  <a:lnTo>
                    <a:pt x="24" y="152"/>
                  </a:lnTo>
                  <a:lnTo>
                    <a:pt x="27" y="152"/>
                  </a:lnTo>
                  <a:lnTo>
                    <a:pt x="33" y="154"/>
                  </a:lnTo>
                  <a:lnTo>
                    <a:pt x="36" y="154"/>
                  </a:lnTo>
                  <a:lnTo>
                    <a:pt x="43" y="154"/>
                  </a:lnTo>
                  <a:lnTo>
                    <a:pt x="48" y="152"/>
                  </a:lnTo>
                  <a:lnTo>
                    <a:pt x="54" y="152"/>
                  </a:lnTo>
                  <a:lnTo>
                    <a:pt x="59" y="151"/>
                  </a:lnTo>
                  <a:lnTo>
                    <a:pt x="65" y="150"/>
                  </a:lnTo>
                  <a:lnTo>
                    <a:pt x="70" y="148"/>
                  </a:lnTo>
                  <a:lnTo>
                    <a:pt x="76" y="147"/>
                  </a:lnTo>
                  <a:lnTo>
                    <a:pt x="82" y="145"/>
                  </a:lnTo>
                  <a:lnTo>
                    <a:pt x="89" y="142"/>
                  </a:lnTo>
                  <a:lnTo>
                    <a:pt x="94" y="140"/>
                  </a:lnTo>
                  <a:lnTo>
                    <a:pt x="102" y="137"/>
                  </a:lnTo>
                  <a:lnTo>
                    <a:pt x="107" y="133"/>
                  </a:lnTo>
                  <a:lnTo>
                    <a:pt x="113" y="130"/>
                  </a:lnTo>
                  <a:lnTo>
                    <a:pt x="119" y="125"/>
                  </a:lnTo>
                  <a:lnTo>
                    <a:pt x="124" y="121"/>
                  </a:lnTo>
                  <a:lnTo>
                    <a:pt x="129" y="115"/>
                  </a:lnTo>
                  <a:lnTo>
                    <a:pt x="136" y="108"/>
                  </a:lnTo>
                  <a:lnTo>
                    <a:pt x="138" y="106"/>
                  </a:lnTo>
                  <a:lnTo>
                    <a:pt x="141" y="102"/>
                  </a:lnTo>
                  <a:lnTo>
                    <a:pt x="143" y="98"/>
                  </a:lnTo>
                  <a:lnTo>
                    <a:pt x="147" y="96"/>
                  </a:lnTo>
                  <a:lnTo>
                    <a:pt x="148" y="92"/>
                  </a:lnTo>
                  <a:lnTo>
                    <a:pt x="151" y="88"/>
                  </a:lnTo>
                  <a:lnTo>
                    <a:pt x="153" y="84"/>
                  </a:lnTo>
                  <a:lnTo>
                    <a:pt x="156" y="81"/>
                  </a:lnTo>
                  <a:lnTo>
                    <a:pt x="161" y="74"/>
                  </a:lnTo>
                  <a:lnTo>
                    <a:pt x="166" y="68"/>
                  </a:lnTo>
                  <a:lnTo>
                    <a:pt x="171" y="62"/>
                  </a:lnTo>
                  <a:lnTo>
                    <a:pt x="176" y="57"/>
                  </a:lnTo>
                  <a:lnTo>
                    <a:pt x="181" y="52"/>
                  </a:lnTo>
                  <a:lnTo>
                    <a:pt x="186" y="47"/>
                  </a:lnTo>
                  <a:lnTo>
                    <a:pt x="191" y="42"/>
                  </a:lnTo>
                  <a:lnTo>
                    <a:pt x="196" y="38"/>
                  </a:lnTo>
                  <a:lnTo>
                    <a:pt x="201" y="34"/>
                  </a:lnTo>
                  <a:lnTo>
                    <a:pt x="206" y="30"/>
                  </a:lnTo>
                  <a:lnTo>
                    <a:pt x="210" y="27"/>
                  </a:lnTo>
                  <a:lnTo>
                    <a:pt x="215" y="24"/>
                  </a:lnTo>
                  <a:lnTo>
                    <a:pt x="220" y="22"/>
                  </a:lnTo>
                  <a:lnTo>
                    <a:pt x="225" y="19"/>
                  </a:lnTo>
                  <a:lnTo>
                    <a:pt x="230" y="17"/>
                  </a:lnTo>
                  <a:lnTo>
                    <a:pt x="234" y="14"/>
                  </a:lnTo>
                  <a:lnTo>
                    <a:pt x="239" y="13"/>
                  </a:lnTo>
                  <a:lnTo>
                    <a:pt x="242" y="10"/>
                  </a:lnTo>
                  <a:lnTo>
                    <a:pt x="246" y="9"/>
                  </a:lnTo>
                  <a:lnTo>
                    <a:pt x="250" y="8"/>
                  </a:lnTo>
                  <a:lnTo>
                    <a:pt x="254" y="7"/>
                  </a:lnTo>
                  <a:lnTo>
                    <a:pt x="257" y="5"/>
                  </a:lnTo>
                  <a:lnTo>
                    <a:pt x="261" y="4"/>
                  </a:lnTo>
                  <a:lnTo>
                    <a:pt x="265" y="4"/>
                  </a:lnTo>
                  <a:lnTo>
                    <a:pt x="267" y="3"/>
                  </a:lnTo>
                  <a:lnTo>
                    <a:pt x="271" y="3"/>
                  </a:lnTo>
                  <a:lnTo>
                    <a:pt x="276" y="3"/>
                  </a:lnTo>
                  <a:lnTo>
                    <a:pt x="281" y="3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6" y="2"/>
                  </a:lnTo>
                  <a:lnTo>
                    <a:pt x="242" y="3"/>
                  </a:lnTo>
                  <a:lnTo>
                    <a:pt x="237" y="3"/>
                  </a:lnTo>
                  <a:lnTo>
                    <a:pt x="234" y="4"/>
                  </a:lnTo>
                  <a:lnTo>
                    <a:pt x="228" y="5"/>
                  </a:lnTo>
                  <a:lnTo>
                    <a:pt x="223" y="8"/>
                  </a:lnTo>
                  <a:lnTo>
                    <a:pt x="218" y="9"/>
                  </a:lnTo>
                  <a:lnTo>
                    <a:pt x="213" y="12"/>
                  </a:lnTo>
                  <a:lnTo>
                    <a:pt x="208" y="14"/>
                  </a:lnTo>
                  <a:lnTo>
                    <a:pt x="203" y="18"/>
                  </a:lnTo>
                  <a:lnTo>
                    <a:pt x="198" y="22"/>
                  </a:lnTo>
                  <a:lnTo>
                    <a:pt x="193" y="25"/>
                  </a:lnTo>
                  <a:lnTo>
                    <a:pt x="187" y="30"/>
                  </a:lnTo>
                  <a:lnTo>
                    <a:pt x="182" y="35"/>
                  </a:lnTo>
                  <a:lnTo>
                    <a:pt x="177" y="41"/>
                  </a:lnTo>
                  <a:lnTo>
                    <a:pt x="172" y="47"/>
                  </a:lnTo>
                  <a:lnTo>
                    <a:pt x="168" y="49"/>
                  </a:lnTo>
                  <a:lnTo>
                    <a:pt x="166" y="53"/>
                  </a:lnTo>
                  <a:lnTo>
                    <a:pt x="163" y="57"/>
                  </a:lnTo>
                  <a:lnTo>
                    <a:pt x="161" y="61"/>
                  </a:lnTo>
                  <a:lnTo>
                    <a:pt x="156" y="67"/>
                  </a:lnTo>
                  <a:lnTo>
                    <a:pt x="151" y="73"/>
                  </a:lnTo>
                  <a:lnTo>
                    <a:pt x="144" y="79"/>
                  </a:lnTo>
                  <a:lnTo>
                    <a:pt x="139" y="86"/>
                  </a:lnTo>
                  <a:lnTo>
                    <a:pt x="133" y="91"/>
                  </a:lnTo>
                  <a:lnTo>
                    <a:pt x="128" y="96"/>
                  </a:lnTo>
                  <a:lnTo>
                    <a:pt x="122" y="101"/>
                  </a:lnTo>
                  <a:lnTo>
                    <a:pt x="117" y="106"/>
                  </a:lnTo>
                  <a:lnTo>
                    <a:pt x="112" y="110"/>
                  </a:lnTo>
                  <a:lnTo>
                    <a:pt x="107" y="113"/>
                  </a:lnTo>
                  <a:lnTo>
                    <a:pt x="102" y="117"/>
                  </a:lnTo>
                  <a:lnTo>
                    <a:pt x="97" y="121"/>
                  </a:lnTo>
                  <a:lnTo>
                    <a:pt x="92" y="125"/>
                  </a:lnTo>
                  <a:lnTo>
                    <a:pt x="87" y="127"/>
                  </a:lnTo>
                  <a:lnTo>
                    <a:pt x="82" y="130"/>
                  </a:lnTo>
                  <a:lnTo>
                    <a:pt x="76" y="132"/>
                  </a:lnTo>
                  <a:lnTo>
                    <a:pt x="71" y="135"/>
                  </a:lnTo>
                  <a:lnTo>
                    <a:pt x="68" y="136"/>
                  </a:lnTo>
                  <a:lnTo>
                    <a:pt x="61" y="138"/>
                  </a:lnTo>
                  <a:lnTo>
                    <a:pt x="58" y="140"/>
                  </a:lnTo>
                  <a:lnTo>
                    <a:pt x="53" y="141"/>
                  </a:lnTo>
                  <a:lnTo>
                    <a:pt x="48" y="142"/>
                  </a:lnTo>
                  <a:lnTo>
                    <a:pt x="43" y="143"/>
                  </a:lnTo>
                  <a:lnTo>
                    <a:pt x="39" y="145"/>
                  </a:lnTo>
                  <a:lnTo>
                    <a:pt x="34" y="145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2" y="147"/>
                  </a:lnTo>
                  <a:lnTo>
                    <a:pt x="17" y="147"/>
                  </a:lnTo>
                  <a:lnTo>
                    <a:pt x="14" y="147"/>
                  </a:lnTo>
                  <a:lnTo>
                    <a:pt x="10" y="147"/>
                  </a:lnTo>
                  <a:lnTo>
                    <a:pt x="6" y="14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8" name="Freeform 82">
              <a:extLst>
                <a:ext uri="{FF2B5EF4-FFF2-40B4-BE49-F238E27FC236}">
                  <a16:creationId xmlns:a16="http://schemas.microsoft.com/office/drawing/2014/main" id="{31CC8B33-9482-8521-C1CD-6FB89BBD7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2851"/>
              <a:ext cx="354" cy="208"/>
            </a:xfrm>
            <a:custGeom>
              <a:avLst/>
              <a:gdLst>
                <a:gd name="T0" fmla="*/ 89 w 354"/>
                <a:gd name="T1" fmla="*/ 53 h 208"/>
                <a:gd name="T2" fmla="*/ 76 w 354"/>
                <a:gd name="T3" fmla="*/ 42 h 208"/>
                <a:gd name="T4" fmla="*/ 70 w 354"/>
                <a:gd name="T5" fmla="*/ 18 h 208"/>
                <a:gd name="T6" fmla="*/ 59 w 354"/>
                <a:gd name="T7" fmla="*/ 38 h 208"/>
                <a:gd name="T8" fmla="*/ 48 w 354"/>
                <a:gd name="T9" fmla="*/ 47 h 208"/>
                <a:gd name="T10" fmla="*/ 39 w 354"/>
                <a:gd name="T11" fmla="*/ 32 h 208"/>
                <a:gd name="T12" fmla="*/ 35 w 354"/>
                <a:gd name="T13" fmla="*/ 57 h 208"/>
                <a:gd name="T14" fmla="*/ 27 w 354"/>
                <a:gd name="T15" fmla="*/ 71 h 208"/>
                <a:gd name="T16" fmla="*/ 41 w 354"/>
                <a:gd name="T17" fmla="*/ 90 h 208"/>
                <a:gd name="T18" fmla="*/ 49 w 354"/>
                <a:gd name="T19" fmla="*/ 108 h 208"/>
                <a:gd name="T20" fmla="*/ 58 w 354"/>
                <a:gd name="T21" fmla="*/ 157 h 208"/>
                <a:gd name="T22" fmla="*/ 70 w 354"/>
                <a:gd name="T23" fmla="*/ 174 h 208"/>
                <a:gd name="T24" fmla="*/ 93 w 354"/>
                <a:gd name="T25" fmla="*/ 186 h 208"/>
                <a:gd name="T26" fmla="*/ 114 w 354"/>
                <a:gd name="T27" fmla="*/ 194 h 208"/>
                <a:gd name="T28" fmla="*/ 139 w 354"/>
                <a:gd name="T29" fmla="*/ 193 h 208"/>
                <a:gd name="T30" fmla="*/ 169 w 354"/>
                <a:gd name="T31" fmla="*/ 182 h 208"/>
                <a:gd name="T32" fmla="*/ 200 w 354"/>
                <a:gd name="T33" fmla="*/ 169 h 208"/>
                <a:gd name="T34" fmla="*/ 228 w 354"/>
                <a:gd name="T35" fmla="*/ 154 h 208"/>
                <a:gd name="T36" fmla="*/ 254 w 354"/>
                <a:gd name="T37" fmla="*/ 139 h 208"/>
                <a:gd name="T38" fmla="*/ 274 w 354"/>
                <a:gd name="T39" fmla="*/ 123 h 208"/>
                <a:gd name="T40" fmla="*/ 300 w 354"/>
                <a:gd name="T41" fmla="*/ 102 h 208"/>
                <a:gd name="T42" fmla="*/ 319 w 354"/>
                <a:gd name="T43" fmla="*/ 82 h 208"/>
                <a:gd name="T44" fmla="*/ 338 w 354"/>
                <a:gd name="T45" fmla="*/ 64 h 208"/>
                <a:gd name="T46" fmla="*/ 352 w 354"/>
                <a:gd name="T47" fmla="*/ 57 h 208"/>
                <a:gd name="T48" fmla="*/ 330 w 354"/>
                <a:gd name="T49" fmla="*/ 81 h 208"/>
                <a:gd name="T50" fmla="*/ 308 w 354"/>
                <a:gd name="T51" fmla="*/ 105 h 208"/>
                <a:gd name="T52" fmla="*/ 298 w 354"/>
                <a:gd name="T53" fmla="*/ 118 h 208"/>
                <a:gd name="T54" fmla="*/ 275 w 354"/>
                <a:gd name="T55" fmla="*/ 139 h 208"/>
                <a:gd name="T56" fmla="*/ 254 w 354"/>
                <a:gd name="T57" fmla="*/ 156 h 208"/>
                <a:gd name="T58" fmla="*/ 232 w 354"/>
                <a:gd name="T59" fmla="*/ 170 h 208"/>
                <a:gd name="T60" fmla="*/ 208 w 354"/>
                <a:gd name="T61" fmla="*/ 185 h 208"/>
                <a:gd name="T62" fmla="*/ 183 w 354"/>
                <a:gd name="T63" fmla="*/ 196 h 208"/>
                <a:gd name="T64" fmla="*/ 157 w 354"/>
                <a:gd name="T65" fmla="*/ 204 h 208"/>
                <a:gd name="T66" fmla="*/ 130 w 354"/>
                <a:gd name="T67" fmla="*/ 208 h 208"/>
                <a:gd name="T68" fmla="*/ 105 w 354"/>
                <a:gd name="T69" fmla="*/ 204 h 208"/>
                <a:gd name="T70" fmla="*/ 81 w 354"/>
                <a:gd name="T71" fmla="*/ 195 h 208"/>
                <a:gd name="T72" fmla="*/ 60 w 354"/>
                <a:gd name="T73" fmla="*/ 176 h 208"/>
                <a:gd name="T74" fmla="*/ 50 w 354"/>
                <a:gd name="T75" fmla="*/ 122 h 208"/>
                <a:gd name="T76" fmla="*/ 41 w 354"/>
                <a:gd name="T77" fmla="*/ 106 h 208"/>
                <a:gd name="T78" fmla="*/ 26 w 354"/>
                <a:gd name="T79" fmla="*/ 77 h 208"/>
                <a:gd name="T80" fmla="*/ 10 w 354"/>
                <a:gd name="T81" fmla="*/ 64 h 208"/>
                <a:gd name="T82" fmla="*/ 1 w 354"/>
                <a:gd name="T83" fmla="*/ 62 h 208"/>
                <a:gd name="T84" fmla="*/ 22 w 354"/>
                <a:gd name="T85" fmla="*/ 61 h 208"/>
                <a:gd name="T86" fmla="*/ 27 w 354"/>
                <a:gd name="T87" fmla="*/ 52 h 208"/>
                <a:gd name="T88" fmla="*/ 30 w 354"/>
                <a:gd name="T89" fmla="*/ 31 h 208"/>
                <a:gd name="T90" fmla="*/ 41 w 354"/>
                <a:gd name="T91" fmla="*/ 9 h 208"/>
                <a:gd name="T92" fmla="*/ 48 w 354"/>
                <a:gd name="T93" fmla="*/ 29 h 208"/>
                <a:gd name="T94" fmla="*/ 55 w 354"/>
                <a:gd name="T95" fmla="*/ 37 h 208"/>
                <a:gd name="T96" fmla="*/ 63 w 354"/>
                <a:gd name="T97" fmla="*/ 19 h 208"/>
                <a:gd name="T98" fmla="*/ 76 w 354"/>
                <a:gd name="T99" fmla="*/ 0 h 208"/>
                <a:gd name="T100" fmla="*/ 76 w 354"/>
                <a:gd name="T101" fmla="*/ 15 h 208"/>
                <a:gd name="T102" fmla="*/ 84 w 354"/>
                <a:gd name="T103" fmla="*/ 42 h 208"/>
                <a:gd name="T104" fmla="*/ 99 w 354"/>
                <a:gd name="T105" fmla="*/ 39 h 208"/>
                <a:gd name="T106" fmla="*/ 108 w 354"/>
                <a:gd name="T107" fmla="*/ 33 h 208"/>
                <a:gd name="T108" fmla="*/ 107 w 354"/>
                <a:gd name="T109" fmla="*/ 48 h 208"/>
                <a:gd name="T110" fmla="*/ 104 w 354"/>
                <a:gd name="T111" fmla="*/ 66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4"/>
                <a:gd name="T169" fmla="*/ 0 h 208"/>
                <a:gd name="T170" fmla="*/ 354 w 354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4" h="208">
                  <a:moveTo>
                    <a:pt x="99" y="44"/>
                  </a:moveTo>
                  <a:lnTo>
                    <a:pt x="98" y="46"/>
                  </a:lnTo>
                  <a:lnTo>
                    <a:pt x="97" y="48"/>
                  </a:lnTo>
                  <a:lnTo>
                    <a:pt x="93" y="51"/>
                  </a:lnTo>
                  <a:lnTo>
                    <a:pt x="89" y="53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0" y="49"/>
                  </a:lnTo>
                  <a:lnTo>
                    <a:pt x="79" y="47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3" y="32"/>
                  </a:lnTo>
                  <a:lnTo>
                    <a:pt x="71" y="28"/>
                  </a:lnTo>
                  <a:lnTo>
                    <a:pt x="70" y="23"/>
                  </a:lnTo>
                  <a:lnTo>
                    <a:pt x="70" y="18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5" y="27"/>
                  </a:lnTo>
                  <a:lnTo>
                    <a:pt x="63" y="32"/>
                  </a:lnTo>
                  <a:lnTo>
                    <a:pt x="59" y="38"/>
                  </a:lnTo>
                  <a:lnTo>
                    <a:pt x="56" y="44"/>
                  </a:lnTo>
                  <a:lnTo>
                    <a:pt x="55" y="49"/>
                  </a:lnTo>
                  <a:lnTo>
                    <a:pt x="55" y="54"/>
                  </a:lnTo>
                  <a:lnTo>
                    <a:pt x="53" y="52"/>
                  </a:lnTo>
                  <a:lnTo>
                    <a:pt x="48" y="47"/>
                  </a:lnTo>
                  <a:lnTo>
                    <a:pt x="45" y="43"/>
                  </a:lnTo>
                  <a:lnTo>
                    <a:pt x="42" y="39"/>
                  </a:lnTo>
                  <a:lnTo>
                    <a:pt x="40" y="34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7" y="34"/>
                  </a:lnTo>
                  <a:lnTo>
                    <a:pt x="36" y="39"/>
                  </a:lnTo>
                  <a:lnTo>
                    <a:pt x="36" y="46"/>
                  </a:lnTo>
                  <a:lnTo>
                    <a:pt x="35" y="51"/>
                  </a:lnTo>
                  <a:lnTo>
                    <a:pt x="35" y="57"/>
                  </a:lnTo>
                  <a:lnTo>
                    <a:pt x="34" y="62"/>
                  </a:lnTo>
                  <a:lnTo>
                    <a:pt x="35" y="67"/>
                  </a:lnTo>
                  <a:lnTo>
                    <a:pt x="24" y="67"/>
                  </a:lnTo>
                  <a:lnTo>
                    <a:pt x="25" y="68"/>
                  </a:lnTo>
                  <a:lnTo>
                    <a:pt x="27" y="71"/>
                  </a:lnTo>
                  <a:lnTo>
                    <a:pt x="31" y="75"/>
                  </a:lnTo>
                  <a:lnTo>
                    <a:pt x="35" y="81"/>
                  </a:lnTo>
                  <a:lnTo>
                    <a:pt x="37" y="83"/>
                  </a:lnTo>
                  <a:lnTo>
                    <a:pt x="40" y="86"/>
                  </a:lnTo>
                  <a:lnTo>
                    <a:pt x="41" y="90"/>
                  </a:lnTo>
                  <a:lnTo>
                    <a:pt x="44" y="93"/>
                  </a:lnTo>
                  <a:lnTo>
                    <a:pt x="45" y="97"/>
                  </a:lnTo>
                  <a:lnTo>
                    <a:pt x="48" y="101"/>
                  </a:lnTo>
                  <a:lnTo>
                    <a:pt x="48" y="105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51" y="115"/>
                  </a:lnTo>
                  <a:lnTo>
                    <a:pt x="54" y="120"/>
                  </a:lnTo>
                  <a:lnTo>
                    <a:pt x="58" y="123"/>
                  </a:lnTo>
                  <a:lnTo>
                    <a:pt x="58" y="157"/>
                  </a:lnTo>
                  <a:lnTo>
                    <a:pt x="59" y="160"/>
                  </a:lnTo>
                  <a:lnTo>
                    <a:pt x="60" y="162"/>
                  </a:lnTo>
                  <a:lnTo>
                    <a:pt x="63" y="166"/>
                  </a:lnTo>
                  <a:lnTo>
                    <a:pt x="66" y="169"/>
                  </a:lnTo>
                  <a:lnTo>
                    <a:pt x="70" y="174"/>
                  </a:lnTo>
                  <a:lnTo>
                    <a:pt x="76" y="177"/>
                  </a:lnTo>
                  <a:lnTo>
                    <a:pt x="83" y="182"/>
                  </a:lnTo>
                  <a:lnTo>
                    <a:pt x="85" y="184"/>
                  </a:lnTo>
                  <a:lnTo>
                    <a:pt x="89" y="185"/>
                  </a:lnTo>
                  <a:lnTo>
                    <a:pt x="93" y="186"/>
                  </a:lnTo>
                  <a:lnTo>
                    <a:pt x="97" y="189"/>
                  </a:lnTo>
                  <a:lnTo>
                    <a:pt x="100" y="190"/>
                  </a:lnTo>
                  <a:lnTo>
                    <a:pt x="104" y="191"/>
                  </a:lnTo>
                  <a:lnTo>
                    <a:pt x="109" y="193"/>
                  </a:lnTo>
                  <a:lnTo>
                    <a:pt x="114" y="194"/>
                  </a:lnTo>
                  <a:lnTo>
                    <a:pt x="118" y="194"/>
                  </a:lnTo>
                  <a:lnTo>
                    <a:pt x="123" y="194"/>
                  </a:lnTo>
                  <a:lnTo>
                    <a:pt x="128" y="194"/>
                  </a:lnTo>
                  <a:lnTo>
                    <a:pt x="134" y="194"/>
                  </a:lnTo>
                  <a:lnTo>
                    <a:pt x="139" y="193"/>
                  </a:lnTo>
                  <a:lnTo>
                    <a:pt x="144" y="191"/>
                  </a:lnTo>
                  <a:lnTo>
                    <a:pt x="151" y="190"/>
                  </a:lnTo>
                  <a:lnTo>
                    <a:pt x="158" y="188"/>
                  </a:lnTo>
                  <a:lnTo>
                    <a:pt x="163" y="185"/>
                  </a:lnTo>
                  <a:lnTo>
                    <a:pt x="169" y="182"/>
                  </a:lnTo>
                  <a:lnTo>
                    <a:pt x="176" y="180"/>
                  </a:lnTo>
                  <a:lnTo>
                    <a:pt x="182" y="177"/>
                  </a:lnTo>
                  <a:lnTo>
                    <a:pt x="187" y="174"/>
                  </a:lnTo>
                  <a:lnTo>
                    <a:pt x="193" y="171"/>
                  </a:lnTo>
                  <a:lnTo>
                    <a:pt x="200" y="169"/>
                  </a:lnTo>
                  <a:lnTo>
                    <a:pt x="206" y="166"/>
                  </a:lnTo>
                  <a:lnTo>
                    <a:pt x="211" y="162"/>
                  </a:lnTo>
                  <a:lnTo>
                    <a:pt x="217" y="160"/>
                  </a:lnTo>
                  <a:lnTo>
                    <a:pt x="222" y="156"/>
                  </a:lnTo>
                  <a:lnTo>
                    <a:pt x="228" y="154"/>
                  </a:lnTo>
                  <a:lnTo>
                    <a:pt x="232" y="151"/>
                  </a:lnTo>
                  <a:lnTo>
                    <a:pt x="238" y="147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4" y="139"/>
                  </a:lnTo>
                  <a:lnTo>
                    <a:pt x="257" y="135"/>
                  </a:lnTo>
                  <a:lnTo>
                    <a:pt x="262" y="132"/>
                  </a:lnTo>
                  <a:lnTo>
                    <a:pt x="267" y="128"/>
                  </a:lnTo>
                  <a:lnTo>
                    <a:pt x="271" y="126"/>
                  </a:lnTo>
                  <a:lnTo>
                    <a:pt x="274" y="123"/>
                  </a:lnTo>
                  <a:lnTo>
                    <a:pt x="277" y="120"/>
                  </a:lnTo>
                  <a:lnTo>
                    <a:pt x="282" y="117"/>
                  </a:lnTo>
                  <a:lnTo>
                    <a:pt x="289" y="112"/>
                  </a:lnTo>
                  <a:lnTo>
                    <a:pt x="295" y="107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8" y="95"/>
                  </a:lnTo>
                  <a:lnTo>
                    <a:pt x="311" y="91"/>
                  </a:lnTo>
                  <a:lnTo>
                    <a:pt x="315" y="86"/>
                  </a:lnTo>
                  <a:lnTo>
                    <a:pt x="319" y="82"/>
                  </a:lnTo>
                  <a:lnTo>
                    <a:pt x="323" y="78"/>
                  </a:lnTo>
                  <a:lnTo>
                    <a:pt x="326" y="75"/>
                  </a:lnTo>
                  <a:lnTo>
                    <a:pt x="330" y="72"/>
                  </a:lnTo>
                  <a:lnTo>
                    <a:pt x="334" y="68"/>
                  </a:lnTo>
                  <a:lnTo>
                    <a:pt x="338" y="64"/>
                  </a:lnTo>
                  <a:lnTo>
                    <a:pt x="341" y="62"/>
                  </a:lnTo>
                  <a:lnTo>
                    <a:pt x="344" y="59"/>
                  </a:lnTo>
                  <a:lnTo>
                    <a:pt x="348" y="58"/>
                  </a:lnTo>
                  <a:lnTo>
                    <a:pt x="354" y="54"/>
                  </a:lnTo>
                  <a:lnTo>
                    <a:pt x="352" y="57"/>
                  </a:lnTo>
                  <a:lnTo>
                    <a:pt x="348" y="61"/>
                  </a:lnTo>
                  <a:lnTo>
                    <a:pt x="344" y="64"/>
                  </a:lnTo>
                  <a:lnTo>
                    <a:pt x="340" y="69"/>
                  </a:lnTo>
                  <a:lnTo>
                    <a:pt x="335" y="75"/>
                  </a:lnTo>
                  <a:lnTo>
                    <a:pt x="330" y="81"/>
                  </a:lnTo>
                  <a:lnTo>
                    <a:pt x="325" y="86"/>
                  </a:lnTo>
                  <a:lnTo>
                    <a:pt x="320" y="91"/>
                  </a:lnTo>
                  <a:lnTo>
                    <a:pt x="315" y="96"/>
                  </a:lnTo>
                  <a:lnTo>
                    <a:pt x="311" y="101"/>
                  </a:lnTo>
                  <a:lnTo>
                    <a:pt x="308" y="105"/>
                  </a:lnTo>
                  <a:lnTo>
                    <a:pt x="304" y="110"/>
                  </a:lnTo>
                  <a:lnTo>
                    <a:pt x="303" y="112"/>
                  </a:lnTo>
                  <a:lnTo>
                    <a:pt x="301" y="116"/>
                  </a:lnTo>
                  <a:lnTo>
                    <a:pt x="299" y="116"/>
                  </a:lnTo>
                  <a:lnTo>
                    <a:pt x="298" y="118"/>
                  </a:lnTo>
                  <a:lnTo>
                    <a:pt x="294" y="121"/>
                  </a:lnTo>
                  <a:lnTo>
                    <a:pt x="291" y="125"/>
                  </a:lnTo>
                  <a:lnTo>
                    <a:pt x="286" y="128"/>
                  </a:lnTo>
                  <a:lnTo>
                    <a:pt x="281" y="134"/>
                  </a:lnTo>
                  <a:lnTo>
                    <a:pt x="275" y="139"/>
                  </a:lnTo>
                  <a:lnTo>
                    <a:pt x="269" y="145"/>
                  </a:lnTo>
                  <a:lnTo>
                    <a:pt x="265" y="147"/>
                  </a:lnTo>
                  <a:lnTo>
                    <a:pt x="261" y="150"/>
                  </a:lnTo>
                  <a:lnTo>
                    <a:pt x="257" y="152"/>
                  </a:lnTo>
                  <a:lnTo>
                    <a:pt x="254" y="156"/>
                  </a:lnTo>
                  <a:lnTo>
                    <a:pt x="249" y="157"/>
                  </a:lnTo>
                  <a:lnTo>
                    <a:pt x="245" y="161"/>
                  </a:lnTo>
                  <a:lnTo>
                    <a:pt x="240" y="164"/>
                  </a:lnTo>
                  <a:lnTo>
                    <a:pt x="236" y="167"/>
                  </a:lnTo>
                  <a:lnTo>
                    <a:pt x="232" y="170"/>
                  </a:lnTo>
                  <a:lnTo>
                    <a:pt x="227" y="174"/>
                  </a:lnTo>
                  <a:lnTo>
                    <a:pt x="222" y="176"/>
                  </a:lnTo>
                  <a:lnTo>
                    <a:pt x="218" y="179"/>
                  </a:lnTo>
                  <a:lnTo>
                    <a:pt x="213" y="181"/>
                  </a:lnTo>
                  <a:lnTo>
                    <a:pt x="208" y="185"/>
                  </a:lnTo>
                  <a:lnTo>
                    <a:pt x="203" y="188"/>
                  </a:lnTo>
                  <a:lnTo>
                    <a:pt x="198" y="190"/>
                  </a:lnTo>
                  <a:lnTo>
                    <a:pt x="193" y="193"/>
                  </a:lnTo>
                  <a:lnTo>
                    <a:pt x="188" y="194"/>
                  </a:lnTo>
                  <a:lnTo>
                    <a:pt x="183" y="196"/>
                  </a:lnTo>
                  <a:lnTo>
                    <a:pt x="178" y="199"/>
                  </a:lnTo>
                  <a:lnTo>
                    <a:pt x="172" y="200"/>
                  </a:lnTo>
                  <a:lnTo>
                    <a:pt x="167" y="201"/>
                  </a:lnTo>
                  <a:lnTo>
                    <a:pt x="162" y="203"/>
                  </a:lnTo>
                  <a:lnTo>
                    <a:pt x="157" y="204"/>
                  </a:lnTo>
                  <a:lnTo>
                    <a:pt x="152" y="205"/>
                  </a:lnTo>
                  <a:lnTo>
                    <a:pt x="146" y="205"/>
                  </a:lnTo>
                  <a:lnTo>
                    <a:pt x="140" y="206"/>
                  </a:lnTo>
                  <a:lnTo>
                    <a:pt x="137" y="208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20" y="208"/>
                  </a:lnTo>
                  <a:lnTo>
                    <a:pt x="115" y="208"/>
                  </a:lnTo>
                  <a:lnTo>
                    <a:pt x="110" y="205"/>
                  </a:lnTo>
                  <a:lnTo>
                    <a:pt x="105" y="204"/>
                  </a:lnTo>
                  <a:lnTo>
                    <a:pt x="100" y="204"/>
                  </a:lnTo>
                  <a:lnTo>
                    <a:pt x="95" y="203"/>
                  </a:lnTo>
                  <a:lnTo>
                    <a:pt x="90" y="200"/>
                  </a:lnTo>
                  <a:lnTo>
                    <a:pt x="86" y="198"/>
                  </a:lnTo>
                  <a:lnTo>
                    <a:pt x="81" y="195"/>
                  </a:lnTo>
                  <a:lnTo>
                    <a:pt x="78" y="193"/>
                  </a:lnTo>
                  <a:lnTo>
                    <a:pt x="73" y="189"/>
                  </a:lnTo>
                  <a:lnTo>
                    <a:pt x="68" y="185"/>
                  </a:lnTo>
                  <a:lnTo>
                    <a:pt x="64" y="180"/>
                  </a:lnTo>
                  <a:lnTo>
                    <a:pt x="60" y="176"/>
                  </a:lnTo>
                  <a:lnTo>
                    <a:pt x="55" y="170"/>
                  </a:lnTo>
                  <a:lnTo>
                    <a:pt x="51" y="165"/>
                  </a:lnTo>
                  <a:lnTo>
                    <a:pt x="49" y="159"/>
                  </a:lnTo>
                  <a:lnTo>
                    <a:pt x="45" y="154"/>
                  </a:lnTo>
                  <a:lnTo>
                    <a:pt x="50" y="122"/>
                  </a:lnTo>
                  <a:lnTo>
                    <a:pt x="49" y="120"/>
                  </a:lnTo>
                  <a:lnTo>
                    <a:pt x="45" y="116"/>
                  </a:lnTo>
                  <a:lnTo>
                    <a:pt x="44" y="113"/>
                  </a:lnTo>
                  <a:lnTo>
                    <a:pt x="42" y="110"/>
                  </a:lnTo>
                  <a:lnTo>
                    <a:pt x="41" y="106"/>
                  </a:lnTo>
                  <a:lnTo>
                    <a:pt x="40" y="102"/>
                  </a:lnTo>
                  <a:lnTo>
                    <a:pt x="37" y="96"/>
                  </a:lnTo>
                  <a:lnTo>
                    <a:pt x="35" y="90"/>
                  </a:lnTo>
                  <a:lnTo>
                    <a:pt x="31" y="83"/>
                  </a:lnTo>
                  <a:lnTo>
                    <a:pt x="26" y="77"/>
                  </a:lnTo>
                  <a:lnTo>
                    <a:pt x="22" y="73"/>
                  </a:lnTo>
                  <a:lnTo>
                    <a:pt x="20" y="71"/>
                  </a:lnTo>
                  <a:lnTo>
                    <a:pt x="16" y="68"/>
                  </a:lnTo>
                  <a:lnTo>
                    <a:pt x="14" y="67"/>
                  </a:lnTo>
                  <a:lnTo>
                    <a:pt x="10" y="64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7" y="61"/>
                  </a:lnTo>
                  <a:lnTo>
                    <a:pt x="22" y="61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0" y="31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5" y="18"/>
                  </a:lnTo>
                  <a:lnTo>
                    <a:pt x="37" y="13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5" y="24"/>
                  </a:lnTo>
                  <a:lnTo>
                    <a:pt x="48" y="29"/>
                  </a:lnTo>
                  <a:lnTo>
                    <a:pt x="49" y="36"/>
                  </a:lnTo>
                  <a:lnTo>
                    <a:pt x="50" y="39"/>
                  </a:lnTo>
                  <a:lnTo>
                    <a:pt x="53" y="43"/>
                  </a:lnTo>
                  <a:lnTo>
                    <a:pt x="53" y="42"/>
                  </a:lnTo>
                  <a:lnTo>
                    <a:pt x="55" y="37"/>
                  </a:lnTo>
                  <a:lnTo>
                    <a:pt x="55" y="33"/>
                  </a:lnTo>
                  <a:lnTo>
                    <a:pt x="58" y="31"/>
                  </a:lnTo>
                  <a:lnTo>
                    <a:pt x="59" y="27"/>
                  </a:lnTo>
                  <a:lnTo>
                    <a:pt x="61" y="23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6" y="12"/>
                  </a:lnTo>
                  <a:lnTo>
                    <a:pt x="69" y="8"/>
                  </a:lnTo>
                  <a:lnTo>
                    <a:pt x="73" y="3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8" y="22"/>
                  </a:lnTo>
                  <a:lnTo>
                    <a:pt x="79" y="28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4" y="42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3" y="44"/>
                  </a:lnTo>
                  <a:lnTo>
                    <a:pt x="97" y="42"/>
                  </a:lnTo>
                  <a:lnTo>
                    <a:pt x="99" y="39"/>
                  </a:lnTo>
                  <a:lnTo>
                    <a:pt x="102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33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42"/>
                  </a:lnTo>
                  <a:lnTo>
                    <a:pt x="108" y="46"/>
                  </a:lnTo>
                  <a:lnTo>
                    <a:pt x="107" y="48"/>
                  </a:lnTo>
                  <a:lnTo>
                    <a:pt x="107" y="52"/>
                  </a:lnTo>
                  <a:lnTo>
                    <a:pt x="105" y="56"/>
                  </a:lnTo>
                  <a:lnTo>
                    <a:pt x="105" y="59"/>
                  </a:lnTo>
                  <a:lnTo>
                    <a:pt x="104" y="62"/>
                  </a:lnTo>
                  <a:lnTo>
                    <a:pt x="104" y="66"/>
                  </a:lnTo>
                  <a:lnTo>
                    <a:pt x="103" y="69"/>
                  </a:lnTo>
                  <a:lnTo>
                    <a:pt x="103" y="7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499" name="Freeform 83">
              <a:extLst>
                <a:ext uri="{FF2B5EF4-FFF2-40B4-BE49-F238E27FC236}">
                  <a16:creationId xmlns:a16="http://schemas.microsoft.com/office/drawing/2014/main" id="{0DA129C1-1275-A44F-1CC8-B17897A80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3021"/>
              <a:ext cx="115" cy="90"/>
            </a:xfrm>
            <a:custGeom>
              <a:avLst/>
              <a:gdLst>
                <a:gd name="T0" fmla="*/ 12 w 115"/>
                <a:gd name="T1" fmla="*/ 43 h 90"/>
                <a:gd name="T2" fmla="*/ 20 w 115"/>
                <a:gd name="T3" fmla="*/ 41 h 90"/>
                <a:gd name="T4" fmla="*/ 30 w 115"/>
                <a:gd name="T5" fmla="*/ 40 h 90"/>
                <a:gd name="T6" fmla="*/ 40 w 115"/>
                <a:gd name="T7" fmla="*/ 38 h 90"/>
                <a:gd name="T8" fmla="*/ 46 w 115"/>
                <a:gd name="T9" fmla="*/ 35 h 90"/>
                <a:gd name="T10" fmla="*/ 54 w 115"/>
                <a:gd name="T11" fmla="*/ 34 h 90"/>
                <a:gd name="T12" fmla="*/ 62 w 115"/>
                <a:gd name="T13" fmla="*/ 31 h 90"/>
                <a:gd name="T14" fmla="*/ 70 w 115"/>
                <a:gd name="T15" fmla="*/ 28 h 90"/>
                <a:gd name="T16" fmla="*/ 79 w 115"/>
                <a:gd name="T17" fmla="*/ 23 h 90"/>
                <a:gd name="T18" fmla="*/ 89 w 115"/>
                <a:gd name="T19" fmla="*/ 18 h 90"/>
                <a:gd name="T20" fmla="*/ 99 w 115"/>
                <a:gd name="T21" fmla="*/ 12 h 90"/>
                <a:gd name="T22" fmla="*/ 104 w 115"/>
                <a:gd name="T23" fmla="*/ 10 h 90"/>
                <a:gd name="T24" fmla="*/ 104 w 115"/>
                <a:gd name="T25" fmla="*/ 15 h 90"/>
                <a:gd name="T26" fmla="*/ 103 w 115"/>
                <a:gd name="T27" fmla="*/ 21 h 90"/>
                <a:gd name="T28" fmla="*/ 101 w 115"/>
                <a:gd name="T29" fmla="*/ 28 h 90"/>
                <a:gd name="T30" fmla="*/ 99 w 115"/>
                <a:gd name="T31" fmla="*/ 35 h 90"/>
                <a:gd name="T32" fmla="*/ 96 w 115"/>
                <a:gd name="T33" fmla="*/ 45 h 90"/>
                <a:gd name="T34" fmla="*/ 91 w 115"/>
                <a:gd name="T35" fmla="*/ 55 h 90"/>
                <a:gd name="T36" fmla="*/ 90 w 115"/>
                <a:gd name="T37" fmla="*/ 59 h 90"/>
                <a:gd name="T38" fmla="*/ 94 w 115"/>
                <a:gd name="T39" fmla="*/ 54 h 90"/>
                <a:gd name="T40" fmla="*/ 99 w 115"/>
                <a:gd name="T41" fmla="*/ 48 h 90"/>
                <a:gd name="T42" fmla="*/ 103 w 115"/>
                <a:gd name="T43" fmla="*/ 40 h 90"/>
                <a:gd name="T44" fmla="*/ 106 w 115"/>
                <a:gd name="T45" fmla="*/ 31 h 90"/>
                <a:gd name="T46" fmla="*/ 111 w 115"/>
                <a:gd name="T47" fmla="*/ 20 h 90"/>
                <a:gd name="T48" fmla="*/ 113 w 115"/>
                <a:gd name="T49" fmla="*/ 10 h 90"/>
                <a:gd name="T50" fmla="*/ 114 w 115"/>
                <a:gd name="T51" fmla="*/ 4 h 90"/>
                <a:gd name="T52" fmla="*/ 114 w 115"/>
                <a:gd name="T53" fmla="*/ 0 h 90"/>
                <a:gd name="T54" fmla="*/ 109 w 115"/>
                <a:gd name="T55" fmla="*/ 2 h 90"/>
                <a:gd name="T56" fmla="*/ 101 w 115"/>
                <a:gd name="T57" fmla="*/ 6 h 90"/>
                <a:gd name="T58" fmla="*/ 94 w 115"/>
                <a:gd name="T59" fmla="*/ 9 h 90"/>
                <a:gd name="T60" fmla="*/ 86 w 115"/>
                <a:gd name="T61" fmla="*/ 12 h 90"/>
                <a:gd name="T62" fmla="*/ 79 w 115"/>
                <a:gd name="T63" fmla="*/ 16 h 90"/>
                <a:gd name="T64" fmla="*/ 70 w 115"/>
                <a:gd name="T65" fmla="*/ 19 h 90"/>
                <a:gd name="T66" fmla="*/ 62 w 115"/>
                <a:gd name="T67" fmla="*/ 21 h 90"/>
                <a:gd name="T68" fmla="*/ 52 w 115"/>
                <a:gd name="T69" fmla="*/ 24 h 90"/>
                <a:gd name="T70" fmla="*/ 42 w 115"/>
                <a:gd name="T71" fmla="*/ 26 h 90"/>
                <a:gd name="T72" fmla="*/ 32 w 115"/>
                <a:gd name="T73" fmla="*/ 28 h 90"/>
                <a:gd name="T74" fmla="*/ 22 w 115"/>
                <a:gd name="T75" fmla="*/ 29 h 90"/>
                <a:gd name="T76" fmla="*/ 13 w 115"/>
                <a:gd name="T77" fmla="*/ 29 h 90"/>
                <a:gd name="T78" fmla="*/ 5 w 115"/>
                <a:gd name="T79" fmla="*/ 28 h 90"/>
                <a:gd name="T80" fmla="*/ 0 w 115"/>
                <a:gd name="T81" fmla="*/ 28 h 90"/>
                <a:gd name="T82" fmla="*/ 0 w 115"/>
                <a:gd name="T83" fmla="*/ 33 h 90"/>
                <a:gd name="T84" fmla="*/ 0 w 115"/>
                <a:gd name="T85" fmla="*/ 40 h 90"/>
                <a:gd name="T86" fmla="*/ 0 w 115"/>
                <a:gd name="T87" fmla="*/ 50 h 90"/>
                <a:gd name="T88" fmla="*/ 0 w 115"/>
                <a:gd name="T89" fmla="*/ 61 h 90"/>
                <a:gd name="T90" fmla="*/ 0 w 115"/>
                <a:gd name="T91" fmla="*/ 73 h 90"/>
                <a:gd name="T92" fmla="*/ 2 w 115"/>
                <a:gd name="T93" fmla="*/ 82 h 90"/>
                <a:gd name="T94" fmla="*/ 5 w 115"/>
                <a:gd name="T95" fmla="*/ 88 h 90"/>
                <a:gd name="T96" fmla="*/ 7 w 115"/>
                <a:gd name="T97" fmla="*/ 89 h 90"/>
                <a:gd name="T98" fmla="*/ 7 w 115"/>
                <a:gd name="T99" fmla="*/ 82 h 90"/>
                <a:gd name="T100" fmla="*/ 7 w 115"/>
                <a:gd name="T101" fmla="*/ 74 h 90"/>
                <a:gd name="T102" fmla="*/ 7 w 115"/>
                <a:gd name="T103" fmla="*/ 66 h 90"/>
                <a:gd name="T104" fmla="*/ 7 w 115"/>
                <a:gd name="T105" fmla="*/ 59 h 90"/>
                <a:gd name="T106" fmla="*/ 8 w 115"/>
                <a:gd name="T107" fmla="*/ 51 h 90"/>
                <a:gd name="T108" fmla="*/ 11 w 115"/>
                <a:gd name="T109" fmla="*/ 43 h 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"/>
                <a:gd name="T166" fmla="*/ 0 h 90"/>
                <a:gd name="T167" fmla="*/ 115 w 115"/>
                <a:gd name="T168" fmla="*/ 90 h 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" h="90">
                  <a:moveTo>
                    <a:pt x="11" y="43"/>
                  </a:moveTo>
                  <a:lnTo>
                    <a:pt x="12" y="43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30" y="40"/>
                  </a:lnTo>
                  <a:lnTo>
                    <a:pt x="37" y="39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4" y="34"/>
                  </a:lnTo>
                  <a:lnTo>
                    <a:pt x="57" y="33"/>
                  </a:lnTo>
                  <a:lnTo>
                    <a:pt x="62" y="31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5" y="21"/>
                  </a:lnTo>
                  <a:lnTo>
                    <a:pt x="89" y="18"/>
                  </a:lnTo>
                  <a:lnTo>
                    <a:pt x="94" y="15"/>
                  </a:lnTo>
                  <a:lnTo>
                    <a:pt x="99" y="12"/>
                  </a:lnTo>
                  <a:lnTo>
                    <a:pt x="105" y="10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8"/>
                  </a:lnTo>
                  <a:lnTo>
                    <a:pt x="103" y="21"/>
                  </a:lnTo>
                  <a:lnTo>
                    <a:pt x="103" y="25"/>
                  </a:lnTo>
                  <a:lnTo>
                    <a:pt x="101" y="28"/>
                  </a:lnTo>
                  <a:lnTo>
                    <a:pt x="100" y="31"/>
                  </a:lnTo>
                  <a:lnTo>
                    <a:pt x="99" y="35"/>
                  </a:lnTo>
                  <a:lnTo>
                    <a:pt x="98" y="40"/>
                  </a:lnTo>
                  <a:lnTo>
                    <a:pt x="96" y="45"/>
                  </a:lnTo>
                  <a:lnTo>
                    <a:pt x="94" y="50"/>
                  </a:lnTo>
                  <a:lnTo>
                    <a:pt x="91" y="55"/>
                  </a:lnTo>
                  <a:lnTo>
                    <a:pt x="89" y="60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4" y="54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1" y="45"/>
                  </a:lnTo>
                  <a:lnTo>
                    <a:pt x="103" y="40"/>
                  </a:lnTo>
                  <a:lnTo>
                    <a:pt x="105" y="36"/>
                  </a:lnTo>
                  <a:lnTo>
                    <a:pt x="106" y="31"/>
                  </a:lnTo>
                  <a:lnTo>
                    <a:pt x="110" y="26"/>
                  </a:lnTo>
                  <a:lnTo>
                    <a:pt x="111" y="20"/>
                  </a:lnTo>
                  <a:lnTo>
                    <a:pt x="113" y="14"/>
                  </a:lnTo>
                  <a:lnTo>
                    <a:pt x="113" y="10"/>
                  </a:lnTo>
                  <a:lnTo>
                    <a:pt x="114" y="7"/>
                  </a:lnTo>
                  <a:lnTo>
                    <a:pt x="114" y="4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1"/>
                  </a:lnTo>
                  <a:lnTo>
                    <a:pt x="109" y="2"/>
                  </a:lnTo>
                  <a:lnTo>
                    <a:pt x="104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94" y="9"/>
                  </a:lnTo>
                  <a:lnTo>
                    <a:pt x="91" y="11"/>
                  </a:lnTo>
                  <a:lnTo>
                    <a:pt x="86" y="12"/>
                  </a:lnTo>
                  <a:lnTo>
                    <a:pt x="82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70" y="19"/>
                  </a:lnTo>
                  <a:lnTo>
                    <a:pt x="66" y="20"/>
                  </a:lnTo>
                  <a:lnTo>
                    <a:pt x="62" y="21"/>
                  </a:lnTo>
                  <a:lnTo>
                    <a:pt x="57" y="23"/>
                  </a:lnTo>
                  <a:lnTo>
                    <a:pt x="52" y="24"/>
                  </a:lnTo>
                  <a:lnTo>
                    <a:pt x="47" y="25"/>
                  </a:lnTo>
                  <a:lnTo>
                    <a:pt x="42" y="26"/>
                  </a:lnTo>
                  <a:lnTo>
                    <a:pt x="39" y="28"/>
                  </a:lnTo>
                  <a:lnTo>
                    <a:pt x="32" y="28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5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4"/>
                  </a:lnTo>
                  <a:lnTo>
                    <a:pt x="7" y="82"/>
                  </a:lnTo>
                  <a:lnTo>
                    <a:pt x="7" y="78"/>
                  </a:lnTo>
                  <a:lnTo>
                    <a:pt x="7" y="74"/>
                  </a:lnTo>
                  <a:lnTo>
                    <a:pt x="7" y="71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0" name="Freeform 84">
              <a:extLst>
                <a:ext uri="{FF2B5EF4-FFF2-40B4-BE49-F238E27FC236}">
                  <a16:creationId xmlns:a16="http://schemas.microsoft.com/office/drawing/2014/main" id="{387E2C6C-1C1A-A72E-7112-EA3FC0B9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2958"/>
              <a:ext cx="426" cy="204"/>
            </a:xfrm>
            <a:custGeom>
              <a:avLst/>
              <a:gdLst>
                <a:gd name="T0" fmla="*/ 15 w 426"/>
                <a:gd name="T1" fmla="*/ 171 h 204"/>
                <a:gd name="T2" fmla="*/ 17 w 426"/>
                <a:gd name="T3" fmla="*/ 150 h 204"/>
                <a:gd name="T4" fmla="*/ 20 w 426"/>
                <a:gd name="T5" fmla="*/ 126 h 204"/>
                <a:gd name="T6" fmla="*/ 24 w 426"/>
                <a:gd name="T7" fmla="*/ 104 h 204"/>
                <a:gd name="T8" fmla="*/ 22 w 426"/>
                <a:gd name="T9" fmla="*/ 102 h 204"/>
                <a:gd name="T10" fmla="*/ 13 w 426"/>
                <a:gd name="T11" fmla="*/ 128 h 204"/>
                <a:gd name="T12" fmla="*/ 6 w 426"/>
                <a:gd name="T13" fmla="*/ 156 h 204"/>
                <a:gd name="T14" fmla="*/ 2 w 426"/>
                <a:gd name="T15" fmla="*/ 185 h 204"/>
                <a:gd name="T16" fmla="*/ 1 w 426"/>
                <a:gd name="T17" fmla="*/ 202 h 204"/>
                <a:gd name="T18" fmla="*/ 29 w 426"/>
                <a:gd name="T19" fmla="*/ 192 h 204"/>
                <a:gd name="T20" fmla="*/ 54 w 426"/>
                <a:gd name="T21" fmla="*/ 182 h 204"/>
                <a:gd name="T22" fmla="*/ 81 w 426"/>
                <a:gd name="T23" fmla="*/ 175 h 204"/>
                <a:gd name="T24" fmla="*/ 114 w 426"/>
                <a:gd name="T25" fmla="*/ 166 h 204"/>
                <a:gd name="T26" fmla="*/ 150 w 426"/>
                <a:gd name="T27" fmla="*/ 158 h 204"/>
                <a:gd name="T28" fmla="*/ 193 w 426"/>
                <a:gd name="T29" fmla="*/ 151 h 204"/>
                <a:gd name="T30" fmla="*/ 237 w 426"/>
                <a:gd name="T31" fmla="*/ 147 h 204"/>
                <a:gd name="T32" fmla="*/ 286 w 426"/>
                <a:gd name="T33" fmla="*/ 145 h 204"/>
                <a:gd name="T34" fmla="*/ 315 w 426"/>
                <a:gd name="T35" fmla="*/ 140 h 204"/>
                <a:gd name="T36" fmla="*/ 329 w 426"/>
                <a:gd name="T37" fmla="*/ 114 h 204"/>
                <a:gd name="T38" fmla="*/ 336 w 426"/>
                <a:gd name="T39" fmla="*/ 93 h 204"/>
                <a:gd name="T40" fmla="*/ 344 w 426"/>
                <a:gd name="T41" fmla="*/ 67 h 204"/>
                <a:gd name="T42" fmla="*/ 351 w 426"/>
                <a:gd name="T43" fmla="*/ 63 h 204"/>
                <a:gd name="T44" fmla="*/ 361 w 426"/>
                <a:gd name="T45" fmla="*/ 93 h 204"/>
                <a:gd name="T46" fmla="*/ 365 w 426"/>
                <a:gd name="T47" fmla="*/ 114 h 204"/>
                <a:gd name="T48" fmla="*/ 368 w 426"/>
                <a:gd name="T49" fmla="*/ 132 h 204"/>
                <a:gd name="T50" fmla="*/ 389 w 426"/>
                <a:gd name="T51" fmla="*/ 133 h 204"/>
                <a:gd name="T52" fmla="*/ 419 w 426"/>
                <a:gd name="T53" fmla="*/ 146 h 204"/>
                <a:gd name="T54" fmla="*/ 426 w 426"/>
                <a:gd name="T55" fmla="*/ 133 h 204"/>
                <a:gd name="T56" fmla="*/ 426 w 426"/>
                <a:gd name="T57" fmla="*/ 108 h 204"/>
                <a:gd name="T58" fmla="*/ 421 w 426"/>
                <a:gd name="T59" fmla="*/ 74 h 204"/>
                <a:gd name="T60" fmla="*/ 412 w 426"/>
                <a:gd name="T61" fmla="*/ 44 h 204"/>
                <a:gd name="T62" fmla="*/ 403 w 426"/>
                <a:gd name="T63" fmla="*/ 24 h 204"/>
                <a:gd name="T64" fmla="*/ 390 w 426"/>
                <a:gd name="T65" fmla="*/ 3 h 204"/>
                <a:gd name="T66" fmla="*/ 394 w 426"/>
                <a:gd name="T67" fmla="*/ 14 h 204"/>
                <a:gd name="T68" fmla="*/ 402 w 426"/>
                <a:gd name="T69" fmla="*/ 38 h 204"/>
                <a:gd name="T70" fmla="*/ 409 w 426"/>
                <a:gd name="T71" fmla="*/ 67 h 204"/>
                <a:gd name="T72" fmla="*/ 412 w 426"/>
                <a:gd name="T73" fmla="*/ 101 h 204"/>
                <a:gd name="T74" fmla="*/ 409 w 426"/>
                <a:gd name="T75" fmla="*/ 129 h 204"/>
                <a:gd name="T76" fmla="*/ 382 w 426"/>
                <a:gd name="T77" fmla="*/ 118 h 204"/>
                <a:gd name="T78" fmla="*/ 374 w 426"/>
                <a:gd name="T79" fmla="*/ 102 h 204"/>
                <a:gd name="T80" fmla="*/ 364 w 426"/>
                <a:gd name="T81" fmla="*/ 74 h 204"/>
                <a:gd name="T82" fmla="*/ 346 w 426"/>
                <a:gd name="T83" fmla="*/ 44 h 204"/>
                <a:gd name="T84" fmla="*/ 339 w 426"/>
                <a:gd name="T85" fmla="*/ 54 h 204"/>
                <a:gd name="T86" fmla="*/ 333 w 426"/>
                <a:gd name="T87" fmla="*/ 75 h 204"/>
                <a:gd name="T88" fmla="*/ 325 w 426"/>
                <a:gd name="T89" fmla="*/ 97 h 204"/>
                <a:gd name="T90" fmla="*/ 314 w 426"/>
                <a:gd name="T91" fmla="*/ 119 h 204"/>
                <a:gd name="T92" fmla="*/ 297 w 426"/>
                <a:gd name="T93" fmla="*/ 129 h 204"/>
                <a:gd name="T94" fmla="*/ 275 w 426"/>
                <a:gd name="T95" fmla="*/ 129 h 204"/>
                <a:gd name="T96" fmla="*/ 253 w 426"/>
                <a:gd name="T97" fmla="*/ 131 h 204"/>
                <a:gd name="T98" fmla="*/ 227 w 426"/>
                <a:gd name="T99" fmla="*/ 133 h 204"/>
                <a:gd name="T100" fmla="*/ 197 w 426"/>
                <a:gd name="T101" fmla="*/ 137 h 204"/>
                <a:gd name="T102" fmla="*/ 160 w 426"/>
                <a:gd name="T103" fmla="*/ 142 h 204"/>
                <a:gd name="T104" fmla="*/ 124 w 426"/>
                <a:gd name="T105" fmla="*/ 151 h 204"/>
                <a:gd name="T106" fmla="*/ 83 w 426"/>
                <a:gd name="T107" fmla="*/ 162 h 204"/>
                <a:gd name="T108" fmla="*/ 40 w 426"/>
                <a:gd name="T109" fmla="*/ 176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6"/>
                <a:gd name="T166" fmla="*/ 0 h 204"/>
                <a:gd name="T167" fmla="*/ 426 w 426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6" h="204">
                  <a:moveTo>
                    <a:pt x="13" y="188"/>
                  </a:moveTo>
                  <a:lnTo>
                    <a:pt x="13" y="187"/>
                  </a:lnTo>
                  <a:lnTo>
                    <a:pt x="13" y="185"/>
                  </a:lnTo>
                  <a:lnTo>
                    <a:pt x="13" y="180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68"/>
                  </a:lnTo>
                  <a:lnTo>
                    <a:pt x="15" y="165"/>
                  </a:lnTo>
                  <a:lnTo>
                    <a:pt x="16" y="161"/>
                  </a:lnTo>
                  <a:lnTo>
                    <a:pt x="16" y="157"/>
                  </a:lnTo>
                  <a:lnTo>
                    <a:pt x="16" y="153"/>
                  </a:lnTo>
                  <a:lnTo>
                    <a:pt x="17" y="150"/>
                  </a:lnTo>
                  <a:lnTo>
                    <a:pt x="17" y="147"/>
                  </a:lnTo>
                  <a:lnTo>
                    <a:pt x="17" y="142"/>
                  </a:lnTo>
                  <a:lnTo>
                    <a:pt x="18" y="138"/>
                  </a:lnTo>
                  <a:lnTo>
                    <a:pt x="18" y="134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20" y="122"/>
                  </a:lnTo>
                  <a:lnTo>
                    <a:pt x="21" y="118"/>
                  </a:lnTo>
                  <a:lnTo>
                    <a:pt x="22" y="116"/>
                  </a:lnTo>
                  <a:lnTo>
                    <a:pt x="22" y="112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5" y="103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6" y="97"/>
                  </a:lnTo>
                  <a:lnTo>
                    <a:pt x="24" y="101"/>
                  </a:lnTo>
                  <a:lnTo>
                    <a:pt x="22" y="102"/>
                  </a:lnTo>
                  <a:lnTo>
                    <a:pt x="20" y="107"/>
                  </a:lnTo>
                  <a:lnTo>
                    <a:pt x="18" y="112"/>
                  </a:lnTo>
                  <a:lnTo>
                    <a:pt x="17" y="118"/>
                  </a:lnTo>
                  <a:lnTo>
                    <a:pt x="15" y="121"/>
                  </a:lnTo>
                  <a:lnTo>
                    <a:pt x="15" y="124"/>
                  </a:lnTo>
                  <a:lnTo>
                    <a:pt x="13" y="128"/>
                  </a:lnTo>
                  <a:lnTo>
                    <a:pt x="12" y="132"/>
                  </a:lnTo>
                  <a:lnTo>
                    <a:pt x="11" y="136"/>
                  </a:lnTo>
                  <a:lnTo>
                    <a:pt x="10" y="141"/>
                  </a:lnTo>
                  <a:lnTo>
                    <a:pt x="8" y="145"/>
                  </a:lnTo>
                  <a:lnTo>
                    <a:pt x="8" y="151"/>
                  </a:lnTo>
                  <a:lnTo>
                    <a:pt x="6" y="156"/>
                  </a:lnTo>
                  <a:lnTo>
                    <a:pt x="6" y="161"/>
                  </a:lnTo>
                  <a:lnTo>
                    <a:pt x="5" y="167"/>
                  </a:lnTo>
                  <a:lnTo>
                    <a:pt x="3" y="175"/>
                  </a:lnTo>
                  <a:lnTo>
                    <a:pt x="3" y="177"/>
                  </a:lnTo>
                  <a:lnTo>
                    <a:pt x="2" y="181"/>
                  </a:lnTo>
                  <a:lnTo>
                    <a:pt x="2" y="185"/>
                  </a:lnTo>
                  <a:lnTo>
                    <a:pt x="2" y="188"/>
                  </a:lnTo>
                  <a:lnTo>
                    <a:pt x="1" y="192"/>
                  </a:lnTo>
                  <a:lnTo>
                    <a:pt x="1" y="195"/>
                  </a:lnTo>
                  <a:lnTo>
                    <a:pt x="0" y="199"/>
                  </a:lnTo>
                  <a:lnTo>
                    <a:pt x="0" y="204"/>
                  </a:lnTo>
                  <a:lnTo>
                    <a:pt x="1" y="202"/>
                  </a:lnTo>
                  <a:lnTo>
                    <a:pt x="6" y="200"/>
                  </a:lnTo>
                  <a:lnTo>
                    <a:pt x="8" y="199"/>
                  </a:lnTo>
                  <a:lnTo>
                    <a:pt x="12" y="197"/>
                  </a:lnTo>
                  <a:lnTo>
                    <a:pt x="17" y="195"/>
                  </a:lnTo>
                  <a:lnTo>
                    <a:pt x="22" y="195"/>
                  </a:lnTo>
                  <a:lnTo>
                    <a:pt x="29" y="192"/>
                  </a:lnTo>
                  <a:lnTo>
                    <a:pt x="35" y="190"/>
                  </a:lnTo>
                  <a:lnTo>
                    <a:pt x="39" y="187"/>
                  </a:lnTo>
                  <a:lnTo>
                    <a:pt x="42" y="187"/>
                  </a:lnTo>
                  <a:lnTo>
                    <a:pt x="46" y="185"/>
                  </a:lnTo>
                  <a:lnTo>
                    <a:pt x="50" y="185"/>
                  </a:lnTo>
                  <a:lnTo>
                    <a:pt x="54" y="182"/>
                  </a:lnTo>
                  <a:lnTo>
                    <a:pt x="57" y="181"/>
                  </a:lnTo>
                  <a:lnTo>
                    <a:pt x="61" y="180"/>
                  </a:lnTo>
                  <a:lnTo>
                    <a:pt x="66" y="178"/>
                  </a:lnTo>
                  <a:lnTo>
                    <a:pt x="71" y="177"/>
                  </a:lnTo>
                  <a:lnTo>
                    <a:pt x="76" y="176"/>
                  </a:lnTo>
                  <a:lnTo>
                    <a:pt x="81" y="175"/>
                  </a:lnTo>
                  <a:lnTo>
                    <a:pt x="88" y="173"/>
                  </a:lnTo>
                  <a:lnTo>
                    <a:pt x="93" y="172"/>
                  </a:lnTo>
                  <a:lnTo>
                    <a:pt x="98" y="171"/>
                  </a:lnTo>
                  <a:lnTo>
                    <a:pt x="103" y="170"/>
                  </a:lnTo>
                  <a:lnTo>
                    <a:pt x="108" y="168"/>
                  </a:lnTo>
                  <a:lnTo>
                    <a:pt x="114" y="166"/>
                  </a:lnTo>
                  <a:lnTo>
                    <a:pt x="119" y="165"/>
                  </a:lnTo>
                  <a:lnTo>
                    <a:pt x="125" y="163"/>
                  </a:lnTo>
                  <a:lnTo>
                    <a:pt x="133" y="162"/>
                  </a:lnTo>
                  <a:lnTo>
                    <a:pt x="138" y="161"/>
                  </a:lnTo>
                  <a:lnTo>
                    <a:pt x="144" y="160"/>
                  </a:lnTo>
                  <a:lnTo>
                    <a:pt x="150" y="158"/>
                  </a:lnTo>
                  <a:lnTo>
                    <a:pt x="158" y="157"/>
                  </a:lnTo>
                  <a:lnTo>
                    <a:pt x="164" y="156"/>
                  </a:lnTo>
                  <a:lnTo>
                    <a:pt x="170" y="155"/>
                  </a:lnTo>
                  <a:lnTo>
                    <a:pt x="178" y="153"/>
                  </a:lnTo>
                  <a:lnTo>
                    <a:pt x="186" y="153"/>
                  </a:lnTo>
                  <a:lnTo>
                    <a:pt x="193" y="151"/>
                  </a:lnTo>
                  <a:lnTo>
                    <a:pt x="199" y="151"/>
                  </a:lnTo>
                  <a:lnTo>
                    <a:pt x="207" y="150"/>
                  </a:lnTo>
                  <a:lnTo>
                    <a:pt x="214" y="148"/>
                  </a:lnTo>
                  <a:lnTo>
                    <a:pt x="222" y="147"/>
                  </a:lnTo>
                  <a:lnTo>
                    <a:pt x="230" y="147"/>
                  </a:lnTo>
                  <a:lnTo>
                    <a:pt x="237" y="147"/>
                  </a:lnTo>
                  <a:lnTo>
                    <a:pt x="246" y="147"/>
                  </a:lnTo>
                  <a:lnTo>
                    <a:pt x="253" y="145"/>
                  </a:lnTo>
                  <a:lnTo>
                    <a:pt x="261" y="145"/>
                  </a:lnTo>
                  <a:lnTo>
                    <a:pt x="270" y="145"/>
                  </a:lnTo>
                  <a:lnTo>
                    <a:pt x="279" y="145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5"/>
                  </a:lnTo>
                  <a:lnTo>
                    <a:pt x="312" y="145"/>
                  </a:lnTo>
                  <a:lnTo>
                    <a:pt x="312" y="143"/>
                  </a:lnTo>
                  <a:lnTo>
                    <a:pt x="314" y="142"/>
                  </a:lnTo>
                  <a:lnTo>
                    <a:pt x="315" y="140"/>
                  </a:lnTo>
                  <a:lnTo>
                    <a:pt x="317" y="137"/>
                  </a:lnTo>
                  <a:lnTo>
                    <a:pt x="319" y="132"/>
                  </a:lnTo>
                  <a:lnTo>
                    <a:pt x="323" y="128"/>
                  </a:lnTo>
                  <a:lnTo>
                    <a:pt x="325" y="123"/>
                  </a:lnTo>
                  <a:lnTo>
                    <a:pt x="328" y="118"/>
                  </a:lnTo>
                  <a:lnTo>
                    <a:pt x="329" y="114"/>
                  </a:lnTo>
                  <a:lnTo>
                    <a:pt x="330" y="111"/>
                  </a:lnTo>
                  <a:lnTo>
                    <a:pt x="331" y="107"/>
                  </a:lnTo>
                  <a:lnTo>
                    <a:pt x="333" y="104"/>
                  </a:lnTo>
                  <a:lnTo>
                    <a:pt x="334" y="101"/>
                  </a:lnTo>
                  <a:lnTo>
                    <a:pt x="335" y="97"/>
                  </a:lnTo>
                  <a:lnTo>
                    <a:pt x="336" y="93"/>
                  </a:lnTo>
                  <a:lnTo>
                    <a:pt x="339" y="89"/>
                  </a:lnTo>
                  <a:lnTo>
                    <a:pt x="339" y="84"/>
                  </a:lnTo>
                  <a:lnTo>
                    <a:pt x="340" y="81"/>
                  </a:lnTo>
                  <a:lnTo>
                    <a:pt x="341" y="75"/>
                  </a:lnTo>
                  <a:lnTo>
                    <a:pt x="343" y="72"/>
                  </a:lnTo>
                  <a:lnTo>
                    <a:pt x="344" y="67"/>
                  </a:lnTo>
                  <a:lnTo>
                    <a:pt x="344" y="62"/>
                  </a:lnTo>
                  <a:lnTo>
                    <a:pt x="345" y="57"/>
                  </a:lnTo>
                  <a:lnTo>
                    <a:pt x="346" y="53"/>
                  </a:lnTo>
                  <a:lnTo>
                    <a:pt x="346" y="54"/>
                  </a:lnTo>
                  <a:lnTo>
                    <a:pt x="349" y="59"/>
                  </a:lnTo>
                  <a:lnTo>
                    <a:pt x="351" y="63"/>
                  </a:lnTo>
                  <a:lnTo>
                    <a:pt x="353" y="68"/>
                  </a:lnTo>
                  <a:lnTo>
                    <a:pt x="355" y="73"/>
                  </a:lnTo>
                  <a:lnTo>
                    <a:pt x="358" y="78"/>
                  </a:lnTo>
                  <a:lnTo>
                    <a:pt x="359" y="84"/>
                  </a:lnTo>
                  <a:lnTo>
                    <a:pt x="360" y="91"/>
                  </a:lnTo>
                  <a:lnTo>
                    <a:pt x="361" y="93"/>
                  </a:lnTo>
                  <a:lnTo>
                    <a:pt x="363" y="97"/>
                  </a:lnTo>
                  <a:lnTo>
                    <a:pt x="363" y="101"/>
                  </a:lnTo>
                  <a:lnTo>
                    <a:pt x="364" y="103"/>
                  </a:lnTo>
                  <a:lnTo>
                    <a:pt x="364" y="107"/>
                  </a:lnTo>
                  <a:lnTo>
                    <a:pt x="365" y="111"/>
                  </a:lnTo>
                  <a:lnTo>
                    <a:pt x="365" y="114"/>
                  </a:lnTo>
                  <a:lnTo>
                    <a:pt x="366" y="118"/>
                  </a:lnTo>
                  <a:lnTo>
                    <a:pt x="366" y="121"/>
                  </a:lnTo>
                  <a:lnTo>
                    <a:pt x="366" y="124"/>
                  </a:lnTo>
                  <a:lnTo>
                    <a:pt x="366" y="128"/>
                  </a:lnTo>
                  <a:lnTo>
                    <a:pt x="366" y="132"/>
                  </a:lnTo>
                  <a:lnTo>
                    <a:pt x="368" y="132"/>
                  </a:lnTo>
                  <a:lnTo>
                    <a:pt x="372" y="132"/>
                  </a:lnTo>
                  <a:lnTo>
                    <a:pt x="373" y="132"/>
                  </a:lnTo>
                  <a:lnTo>
                    <a:pt x="377" y="132"/>
                  </a:lnTo>
                  <a:lnTo>
                    <a:pt x="380" y="132"/>
                  </a:lnTo>
                  <a:lnTo>
                    <a:pt x="385" y="133"/>
                  </a:lnTo>
                  <a:lnTo>
                    <a:pt x="389" y="133"/>
                  </a:lnTo>
                  <a:lnTo>
                    <a:pt x="394" y="134"/>
                  </a:lnTo>
                  <a:lnTo>
                    <a:pt x="398" y="136"/>
                  </a:lnTo>
                  <a:lnTo>
                    <a:pt x="404" y="138"/>
                  </a:lnTo>
                  <a:lnTo>
                    <a:pt x="409" y="140"/>
                  </a:lnTo>
                  <a:lnTo>
                    <a:pt x="414" y="143"/>
                  </a:lnTo>
                  <a:lnTo>
                    <a:pt x="419" y="146"/>
                  </a:lnTo>
                  <a:lnTo>
                    <a:pt x="424" y="150"/>
                  </a:lnTo>
                  <a:lnTo>
                    <a:pt x="424" y="148"/>
                  </a:lnTo>
                  <a:lnTo>
                    <a:pt x="424" y="147"/>
                  </a:lnTo>
                  <a:lnTo>
                    <a:pt x="426" y="142"/>
                  </a:lnTo>
                  <a:lnTo>
                    <a:pt x="426" y="137"/>
                  </a:lnTo>
                  <a:lnTo>
                    <a:pt x="426" y="133"/>
                  </a:lnTo>
                  <a:lnTo>
                    <a:pt x="426" y="129"/>
                  </a:lnTo>
                  <a:lnTo>
                    <a:pt x="426" y="126"/>
                  </a:lnTo>
                  <a:lnTo>
                    <a:pt x="426" y="122"/>
                  </a:lnTo>
                  <a:lnTo>
                    <a:pt x="426" y="117"/>
                  </a:lnTo>
                  <a:lnTo>
                    <a:pt x="426" y="113"/>
                  </a:lnTo>
                  <a:lnTo>
                    <a:pt x="426" y="108"/>
                  </a:lnTo>
                  <a:lnTo>
                    <a:pt x="426" y="103"/>
                  </a:lnTo>
                  <a:lnTo>
                    <a:pt x="424" y="97"/>
                  </a:lnTo>
                  <a:lnTo>
                    <a:pt x="423" y="92"/>
                  </a:lnTo>
                  <a:lnTo>
                    <a:pt x="422" y="86"/>
                  </a:lnTo>
                  <a:lnTo>
                    <a:pt x="422" y="81"/>
                  </a:lnTo>
                  <a:lnTo>
                    <a:pt x="421" y="74"/>
                  </a:lnTo>
                  <a:lnTo>
                    <a:pt x="419" y="68"/>
                  </a:lnTo>
                  <a:lnTo>
                    <a:pt x="417" y="62"/>
                  </a:lnTo>
                  <a:lnTo>
                    <a:pt x="415" y="55"/>
                  </a:lnTo>
                  <a:lnTo>
                    <a:pt x="414" y="52"/>
                  </a:lnTo>
                  <a:lnTo>
                    <a:pt x="413" y="48"/>
                  </a:lnTo>
                  <a:lnTo>
                    <a:pt x="412" y="44"/>
                  </a:lnTo>
                  <a:lnTo>
                    <a:pt x="410" y="42"/>
                  </a:lnTo>
                  <a:lnTo>
                    <a:pt x="408" y="38"/>
                  </a:lnTo>
                  <a:lnTo>
                    <a:pt x="407" y="34"/>
                  </a:lnTo>
                  <a:lnTo>
                    <a:pt x="405" y="30"/>
                  </a:lnTo>
                  <a:lnTo>
                    <a:pt x="404" y="28"/>
                  </a:lnTo>
                  <a:lnTo>
                    <a:pt x="403" y="24"/>
                  </a:lnTo>
                  <a:lnTo>
                    <a:pt x="400" y="20"/>
                  </a:lnTo>
                  <a:lnTo>
                    <a:pt x="399" y="16"/>
                  </a:lnTo>
                  <a:lnTo>
                    <a:pt x="397" y="14"/>
                  </a:lnTo>
                  <a:lnTo>
                    <a:pt x="394" y="10"/>
                  </a:lnTo>
                  <a:lnTo>
                    <a:pt x="393" y="6"/>
                  </a:lnTo>
                  <a:lnTo>
                    <a:pt x="390" y="3"/>
                  </a:lnTo>
                  <a:lnTo>
                    <a:pt x="389" y="0"/>
                  </a:lnTo>
                  <a:lnTo>
                    <a:pt x="390" y="3"/>
                  </a:lnTo>
                  <a:lnTo>
                    <a:pt x="392" y="6"/>
                  </a:lnTo>
                  <a:lnTo>
                    <a:pt x="393" y="11"/>
                  </a:lnTo>
                  <a:lnTo>
                    <a:pt x="394" y="14"/>
                  </a:lnTo>
                  <a:lnTo>
                    <a:pt x="395" y="18"/>
                  </a:lnTo>
                  <a:lnTo>
                    <a:pt x="397" y="21"/>
                  </a:lnTo>
                  <a:lnTo>
                    <a:pt x="398" y="25"/>
                  </a:lnTo>
                  <a:lnTo>
                    <a:pt x="399" y="29"/>
                  </a:lnTo>
                  <a:lnTo>
                    <a:pt x="400" y="33"/>
                  </a:lnTo>
                  <a:lnTo>
                    <a:pt x="402" y="38"/>
                  </a:lnTo>
                  <a:lnTo>
                    <a:pt x="404" y="43"/>
                  </a:lnTo>
                  <a:lnTo>
                    <a:pt x="404" y="47"/>
                  </a:lnTo>
                  <a:lnTo>
                    <a:pt x="405" y="52"/>
                  </a:lnTo>
                  <a:lnTo>
                    <a:pt x="407" y="57"/>
                  </a:lnTo>
                  <a:lnTo>
                    <a:pt x="408" y="62"/>
                  </a:lnTo>
                  <a:lnTo>
                    <a:pt x="409" y="67"/>
                  </a:lnTo>
                  <a:lnTo>
                    <a:pt x="410" y="73"/>
                  </a:lnTo>
                  <a:lnTo>
                    <a:pt x="410" y="78"/>
                  </a:lnTo>
                  <a:lnTo>
                    <a:pt x="412" y="84"/>
                  </a:lnTo>
                  <a:lnTo>
                    <a:pt x="412" y="89"/>
                  </a:lnTo>
                  <a:lnTo>
                    <a:pt x="412" y="96"/>
                  </a:lnTo>
                  <a:lnTo>
                    <a:pt x="412" y="101"/>
                  </a:lnTo>
                  <a:lnTo>
                    <a:pt x="413" y="107"/>
                  </a:lnTo>
                  <a:lnTo>
                    <a:pt x="412" y="113"/>
                  </a:lnTo>
                  <a:lnTo>
                    <a:pt x="412" y="118"/>
                  </a:lnTo>
                  <a:lnTo>
                    <a:pt x="412" y="124"/>
                  </a:lnTo>
                  <a:lnTo>
                    <a:pt x="410" y="131"/>
                  </a:lnTo>
                  <a:lnTo>
                    <a:pt x="409" y="129"/>
                  </a:lnTo>
                  <a:lnTo>
                    <a:pt x="407" y="128"/>
                  </a:lnTo>
                  <a:lnTo>
                    <a:pt x="402" y="126"/>
                  </a:lnTo>
                  <a:lnTo>
                    <a:pt x="398" y="124"/>
                  </a:lnTo>
                  <a:lnTo>
                    <a:pt x="392" y="122"/>
                  </a:lnTo>
                  <a:lnTo>
                    <a:pt x="387" y="119"/>
                  </a:lnTo>
                  <a:lnTo>
                    <a:pt x="382" y="118"/>
                  </a:lnTo>
                  <a:lnTo>
                    <a:pt x="379" y="118"/>
                  </a:lnTo>
                  <a:lnTo>
                    <a:pt x="378" y="117"/>
                  </a:lnTo>
                  <a:lnTo>
                    <a:pt x="378" y="116"/>
                  </a:lnTo>
                  <a:lnTo>
                    <a:pt x="377" y="112"/>
                  </a:lnTo>
                  <a:lnTo>
                    <a:pt x="377" y="108"/>
                  </a:lnTo>
                  <a:lnTo>
                    <a:pt x="374" y="102"/>
                  </a:lnTo>
                  <a:lnTo>
                    <a:pt x="373" y="97"/>
                  </a:lnTo>
                  <a:lnTo>
                    <a:pt x="370" y="92"/>
                  </a:lnTo>
                  <a:lnTo>
                    <a:pt x="368" y="86"/>
                  </a:lnTo>
                  <a:lnTo>
                    <a:pt x="366" y="82"/>
                  </a:lnTo>
                  <a:lnTo>
                    <a:pt x="365" y="78"/>
                  </a:lnTo>
                  <a:lnTo>
                    <a:pt x="364" y="74"/>
                  </a:lnTo>
                  <a:lnTo>
                    <a:pt x="363" y="72"/>
                  </a:lnTo>
                  <a:lnTo>
                    <a:pt x="359" y="64"/>
                  </a:lnTo>
                  <a:lnTo>
                    <a:pt x="356" y="59"/>
                  </a:lnTo>
                  <a:lnTo>
                    <a:pt x="353" y="53"/>
                  </a:lnTo>
                  <a:lnTo>
                    <a:pt x="349" y="48"/>
                  </a:lnTo>
                  <a:lnTo>
                    <a:pt x="346" y="44"/>
                  </a:lnTo>
                  <a:lnTo>
                    <a:pt x="343" y="42"/>
                  </a:lnTo>
                  <a:lnTo>
                    <a:pt x="343" y="43"/>
                  </a:lnTo>
                  <a:lnTo>
                    <a:pt x="341" y="45"/>
                  </a:lnTo>
                  <a:lnTo>
                    <a:pt x="340" y="49"/>
                  </a:lnTo>
                  <a:lnTo>
                    <a:pt x="339" y="54"/>
                  </a:lnTo>
                  <a:lnTo>
                    <a:pt x="338" y="59"/>
                  </a:lnTo>
                  <a:lnTo>
                    <a:pt x="336" y="62"/>
                  </a:lnTo>
                  <a:lnTo>
                    <a:pt x="336" y="65"/>
                  </a:lnTo>
                  <a:lnTo>
                    <a:pt x="335" y="69"/>
                  </a:lnTo>
                  <a:lnTo>
                    <a:pt x="335" y="73"/>
                  </a:lnTo>
                  <a:lnTo>
                    <a:pt x="333" y="75"/>
                  </a:lnTo>
                  <a:lnTo>
                    <a:pt x="333" y="79"/>
                  </a:lnTo>
                  <a:lnTo>
                    <a:pt x="330" y="83"/>
                  </a:lnTo>
                  <a:lnTo>
                    <a:pt x="329" y="87"/>
                  </a:lnTo>
                  <a:lnTo>
                    <a:pt x="328" y="91"/>
                  </a:lnTo>
                  <a:lnTo>
                    <a:pt x="326" y="94"/>
                  </a:lnTo>
                  <a:lnTo>
                    <a:pt x="325" y="97"/>
                  </a:lnTo>
                  <a:lnTo>
                    <a:pt x="324" y="101"/>
                  </a:lnTo>
                  <a:lnTo>
                    <a:pt x="323" y="104"/>
                  </a:lnTo>
                  <a:lnTo>
                    <a:pt x="320" y="108"/>
                  </a:lnTo>
                  <a:lnTo>
                    <a:pt x="319" y="112"/>
                  </a:lnTo>
                  <a:lnTo>
                    <a:pt x="316" y="116"/>
                  </a:lnTo>
                  <a:lnTo>
                    <a:pt x="314" y="119"/>
                  </a:lnTo>
                  <a:lnTo>
                    <a:pt x="312" y="123"/>
                  </a:lnTo>
                  <a:lnTo>
                    <a:pt x="310" y="127"/>
                  </a:lnTo>
                  <a:lnTo>
                    <a:pt x="307" y="131"/>
                  </a:lnTo>
                  <a:lnTo>
                    <a:pt x="306" y="129"/>
                  </a:lnTo>
                  <a:lnTo>
                    <a:pt x="301" y="129"/>
                  </a:lnTo>
                  <a:lnTo>
                    <a:pt x="297" y="129"/>
                  </a:lnTo>
                  <a:lnTo>
                    <a:pt x="294" y="129"/>
                  </a:lnTo>
                  <a:lnTo>
                    <a:pt x="290" y="129"/>
                  </a:lnTo>
                  <a:lnTo>
                    <a:pt x="285" y="129"/>
                  </a:lnTo>
                  <a:lnTo>
                    <a:pt x="281" y="129"/>
                  </a:lnTo>
                  <a:lnTo>
                    <a:pt x="279" y="129"/>
                  </a:lnTo>
                  <a:lnTo>
                    <a:pt x="275" y="129"/>
                  </a:lnTo>
                  <a:lnTo>
                    <a:pt x="272" y="129"/>
                  </a:lnTo>
                  <a:lnTo>
                    <a:pt x="268" y="129"/>
                  </a:lnTo>
                  <a:lnTo>
                    <a:pt x="265" y="129"/>
                  </a:lnTo>
                  <a:lnTo>
                    <a:pt x="261" y="129"/>
                  </a:lnTo>
                  <a:lnTo>
                    <a:pt x="257" y="131"/>
                  </a:lnTo>
                  <a:lnTo>
                    <a:pt x="253" y="131"/>
                  </a:lnTo>
                  <a:lnTo>
                    <a:pt x="250" y="131"/>
                  </a:lnTo>
                  <a:lnTo>
                    <a:pt x="245" y="131"/>
                  </a:lnTo>
                  <a:lnTo>
                    <a:pt x="241" y="132"/>
                  </a:lnTo>
                  <a:lnTo>
                    <a:pt x="236" y="132"/>
                  </a:lnTo>
                  <a:lnTo>
                    <a:pt x="232" y="132"/>
                  </a:lnTo>
                  <a:lnTo>
                    <a:pt x="227" y="133"/>
                  </a:lnTo>
                  <a:lnTo>
                    <a:pt x="223" y="134"/>
                  </a:lnTo>
                  <a:lnTo>
                    <a:pt x="217" y="134"/>
                  </a:lnTo>
                  <a:lnTo>
                    <a:pt x="212" y="134"/>
                  </a:lnTo>
                  <a:lnTo>
                    <a:pt x="207" y="136"/>
                  </a:lnTo>
                  <a:lnTo>
                    <a:pt x="202" y="136"/>
                  </a:lnTo>
                  <a:lnTo>
                    <a:pt x="197" y="137"/>
                  </a:lnTo>
                  <a:lnTo>
                    <a:pt x="191" y="138"/>
                  </a:lnTo>
                  <a:lnTo>
                    <a:pt x="186" y="138"/>
                  </a:lnTo>
                  <a:lnTo>
                    <a:pt x="179" y="140"/>
                  </a:lnTo>
                  <a:lnTo>
                    <a:pt x="173" y="141"/>
                  </a:lnTo>
                  <a:lnTo>
                    <a:pt x="167" y="142"/>
                  </a:lnTo>
                  <a:lnTo>
                    <a:pt x="160" y="142"/>
                  </a:lnTo>
                  <a:lnTo>
                    <a:pt x="155" y="143"/>
                  </a:lnTo>
                  <a:lnTo>
                    <a:pt x="149" y="145"/>
                  </a:lnTo>
                  <a:lnTo>
                    <a:pt x="143" y="146"/>
                  </a:lnTo>
                  <a:lnTo>
                    <a:pt x="137" y="147"/>
                  </a:lnTo>
                  <a:lnTo>
                    <a:pt x="130" y="150"/>
                  </a:lnTo>
                  <a:lnTo>
                    <a:pt x="124" y="151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3" y="156"/>
                  </a:lnTo>
                  <a:lnTo>
                    <a:pt x="96" y="158"/>
                  </a:lnTo>
                  <a:lnTo>
                    <a:pt x="90" y="160"/>
                  </a:lnTo>
                  <a:lnTo>
                    <a:pt x="83" y="162"/>
                  </a:lnTo>
                  <a:lnTo>
                    <a:pt x="76" y="165"/>
                  </a:lnTo>
                  <a:lnTo>
                    <a:pt x="69" y="166"/>
                  </a:lnTo>
                  <a:lnTo>
                    <a:pt x="61" y="168"/>
                  </a:lnTo>
                  <a:lnTo>
                    <a:pt x="54" y="171"/>
                  </a:lnTo>
                  <a:lnTo>
                    <a:pt x="47" y="173"/>
                  </a:lnTo>
                  <a:lnTo>
                    <a:pt x="40" y="176"/>
                  </a:lnTo>
                  <a:lnTo>
                    <a:pt x="32" y="180"/>
                  </a:lnTo>
                  <a:lnTo>
                    <a:pt x="25" y="182"/>
                  </a:lnTo>
                  <a:lnTo>
                    <a:pt x="17" y="186"/>
                  </a:lnTo>
                  <a:lnTo>
                    <a:pt x="13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1" name="Freeform 85">
              <a:extLst>
                <a:ext uri="{FF2B5EF4-FFF2-40B4-BE49-F238E27FC236}">
                  <a16:creationId xmlns:a16="http://schemas.microsoft.com/office/drawing/2014/main" id="{0DBE5DBD-09F1-1546-74DF-9869EBBE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" y="3135"/>
              <a:ext cx="209" cy="353"/>
            </a:xfrm>
            <a:custGeom>
              <a:avLst/>
              <a:gdLst>
                <a:gd name="T0" fmla="*/ 161 w 209"/>
                <a:gd name="T1" fmla="*/ 325 h 353"/>
                <a:gd name="T2" fmla="*/ 144 w 209"/>
                <a:gd name="T3" fmla="*/ 330 h 353"/>
                <a:gd name="T4" fmla="*/ 124 w 209"/>
                <a:gd name="T5" fmla="*/ 335 h 353"/>
                <a:gd name="T6" fmla="*/ 100 w 209"/>
                <a:gd name="T7" fmla="*/ 338 h 353"/>
                <a:gd name="T8" fmla="*/ 82 w 209"/>
                <a:gd name="T9" fmla="*/ 339 h 353"/>
                <a:gd name="T10" fmla="*/ 68 w 209"/>
                <a:gd name="T11" fmla="*/ 339 h 353"/>
                <a:gd name="T12" fmla="*/ 52 w 209"/>
                <a:gd name="T13" fmla="*/ 338 h 353"/>
                <a:gd name="T14" fmla="*/ 36 w 209"/>
                <a:gd name="T15" fmla="*/ 335 h 353"/>
                <a:gd name="T16" fmla="*/ 18 w 209"/>
                <a:gd name="T17" fmla="*/ 332 h 353"/>
                <a:gd name="T18" fmla="*/ 0 w 209"/>
                <a:gd name="T19" fmla="*/ 328 h 353"/>
                <a:gd name="T20" fmla="*/ 12 w 209"/>
                <a:gd name="T21" fmla="*/ 333 h 353"/>
                <a:gd name="T22" fmla="*/ 31 w 209"/>
                <a:gd name="T23" fmla="*/ 339 h 353"/>
                <a:gd name="T24" fmla="*/ 48 w 209"/>
                <a:gd name="T25" fmla="*/ 344 h 353"/>
                <a:gd name="T26" fmla="*/ 62 w 209"/>
                <a:gd name="T27" fmla="*/ 347 h 353"/>
                <a:gd name="T28" fmla="*/ 77 w 209"/>
                <a:gd name="T29" fmla="*/ 349 h 353"/>
                <a:gd name="T30" fmla="*/ 95 w 209"/>
                <a:gd name="T31" fmla="*/ 352 h 353"/>
                <a:gd name="T32" fmla="*/ 112 w 209"/>
                <a:gd name="T33" fmla="*/ 352 h 353"/>
                <a:gd name="T34" fmla="*/ 131 w 209"/>
                <a:gd name="T35" fmla="*/ 352 h 353"/>
                <a:gd name="T36" fmla="*/ 152 w 209"/>
                <a:gd name="T37" fmla="*/ 350 h 353"/>
                <a:gd name="T38" fmla="*/ 174 w 209"/>
                <a:gd name="T39" fmla="*/ 347 h 353"/>
                <a:gd name="T40" fmla="*/ 196 w 209"/>
                <a:gd name="T41" fmla="*/ 343 h 353"/>
                <a:gd name="T42" fmla="*/ 206 w 209"/>
                <a:gd name="T43" fmla="*/ 335 h 353"/>
                <a:gd name="T44" fmla="*/ 200 w 209"/>
                <a:gd name="T45" fmla="*/ 323 h 353"/>
                <a:gd name="T46" fmla="*/ 189 w 209"/>
                <a:gd name="T47" fmla="*/ 303 h 353"/>
                <a:gd name="T48" fmla="*/ 174 w 209"/>
                <a:gd name="T49" fmla="*/ 276 h 353"/>
                <a:gd name="T50" fmla="*/ 164 w 209"/>
                <a:gd name="T51" fmla="*/ 261 h 353"/>
                <a:gd name="T52" fmla="*/ 152 w 209"/>
                <a:gd name="T53" fmla="*/ 245 h 353"/>
                <a:gd name="T54" fmla="*/ 139 w 209"/>
                <a:gd name="T55" fmla="*/ 226 h 353"/>
                <a:gd name="T56" fmla="*/ 125 w 209"/>
                <a:gd name="T57" fmla="*/ 209 h 353"/>
                <a:gd name="T58" fmla="*/ 110 w 209"/>
                <a:gd name="T59" fmla="*/ 190 h 353"/>
                <a:gd name="T60" fmla="*/ 92 w 209"/>
                <a:gd name="T61" fmla="*/ 170 h 353"/>
                <a:gd name="T62" fmla="*/ 75 w 209"/>
                <a:gd name="T63" fmla="*/ 148 h 353"/>
                <a:gd name="T64" fmla="*/ 53 w 209"/>
                <a:gd name="T65" fmla="*/ 128 h 353"/>
                <a:gd name="T66" fmla="*/ 59 w 209"/>
                <a:gd name="T67" fmla="*/ 117 h 353"/>
                <a:gd name="T68" fmla="*/ 68 w 209"/>
                <a:gd name="T69" fmla="*/ 99 h 353"/>
                <a:gd name="T70" fmla="*/ 81 w 209"/>
                <a:gd name="T71" fmla="*/ 77 h 353"/>
                <a:gd name="T72" fmla="*/ 96 w 209"/>
                <a:gd name="T73" fmla="*/ 53 h 353"/>
                <a:gd name="T74" fmla="*/ 111 w 209"/>
                <a:gd name="T75" fmla="*/ 28 h 353"/>
                <a:gd name="T76" fmla="*/ 125 w 209"/>
                <a:gd name="T77" fmla="*/ 5 h 353"/>
                <a:gd name="T78" fmla="*/ 119 w 209"/>
                <a:gd name="T79" fmla="*/ 14 h 353"/>
                <a:gd name="T80" fmla="*/ 101 w 209"/>
                <a:gd name="T81" fmla="*/ 35 h 353"/>
                <a:gd name="T82" fmla="*/ 81 w 209"/>
                <a:gd name="T83" fmla="*/ 59 h 353"/>
                <a:gd name="T84" fmla="*/ 63 w 209"/>
                <a:gd name="T85" fmla="*/ 84 h 353"/>
                <a:gd name="T86" fmla="*/ 46 w 209"/>
                <a:gd name="T87" fmla="*/ 109 h 353"/>
                <a:gd name="T88" fmla="*/ 32 w 209"/>
                <a:gd name="T89" fmla="*/ 132 h 353"/>
                <a:gd name="T90" fmla="*/ 41 w 209"/>
                <a:gd name="T91" fmla="*/ 141 h 353"/>
                <a:gd name="T92" fmla="*/ 56 w 209"/>
                <a:gd name="T93" fmla="*/ 156 h 353"/>
                <a:gd name="T94" fmla="*/ 76 w 209"/>
                <a:gd name="T95" fmla="*/ 177 h 353"/>
                <a:gd name="T96" fmla="*/ 86 w 209"/>
                <a:gd name="T97" fmla="*/ 191 h 353"/>
                <a:gd name="T98" fmla="*/ 103 w 209"/>
                <a:gd name="T99" fmla="*/ 211 h 353"/>
                <a:gd name="T100" fmla="*/ 115 w 209"/>
                <a:gd name="T101" fmla="*/ 226 h 353"/>
                <a:gd name="T102" fmla="*/ 125 w 209"/>
                <a:gd name="T103" fmla="*/ 241 h 353"/>
                <a:gd name="T104" fmla="*/ 136 w 209"/>
                <a:gd name="T105" fmla="*/ 258 h 353"/>
                <a:gd name="T106" fmla="*/ 146 w 209"/>
                <a:gd name="T107" fmla="*/ 274 h 353"/>
                <a:gd name="T108" fmla="*/ 155 w 209"/>
                <a:gd name="T109" fmla="*/ 291 h 353"/>
                <a:gd name="T110" fmla="*/ 164 w 209"/>
                <a:gd name="T111" fmla="*/ 309 h 353"/>
                <a:gd name="T112" fmla="*/ 169 w 209"/>
                <a:gd name="T113" fmla="*/ 323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9"/>
                <a:gd name="T172" fmla="*/ 0 h 353"/>
                <a:gd name="T173" fmla="*/ 209 w 209"/>
                <a:gd name="T174" fmla="*/ 353 h 3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9" h="353">
                  <a:moveTo>
                    <a:pt x="169" y="323"/>
                  </a:moveTo>
                  <a:lnTo>
                    <a:pt x="168" y="323"/>
                  </a:lnTo>
                  <a:lnTo>
                    <a:pt x="165" y="324"/>
                  </a:lnTo>
                  <a:lnTo>
                    <a:pt x="161" y="325"/>
                  </a:lnTo>
                  <a:lnTo>
                    <a:pt x="155" y="328"/>
                  </a:lnTo>
                  <a:lnTo>
                    <a:pt x="151" y="328"/>
                  </a:lnTo>
                  <a:lnTo>
                    <a:pt x="147" y="329"/>
                  </a:lnTo>
                  <a:lnTo>
                    <a:pt x="144" y="330"/>
                  </a:lnTo>
                  <a:lnTo>
                    <a:pt x="140" y="332"/>
                  </a:lnTo>
                  <a:lnTo>
                    <a:pt x="135" y="333"/>
                  </a:lnTo>
                  <a:lnTo>
                    <a:pt x="130" y="334"/>
                  </a:lnTo>
                  <a:lnTo>
                    <a:pt x="124" y="335"/>
                  </a:lnTo>
                  <a:lnTo>
                    <a:pt x="120" y="337"/>
                  </a:lnTo>
                  <a:lnTo>
                    <a:pt x="112" y="337"/>
                  </a:lnTo>
                  <a:lnTo>
                    <a:pt x="106" y="338"/>
                  </a:lnTo>
                  <a:lnTo>
                    <a:pt x="100" y="338"/>
                  </a:lnTo>
                  <a:lnTo>
                    <a:pt x="93" y="339"/>
                  </a:lnTo>
                  <a:lnTo>
                    <a:pt x="90" y="339"/>
                  </a:lnTo>
                  <a:lnTo>
                    <a:pt x="86" y="339"/>
                  </a:lnTo>
                  <a:lnTo>
                    <a:pt x="82" y="339"/>
                  </a:lnTo>
                  <a:lnTo>
                    <a:pt x="80" y="339"/>
                  </a:lnTo>
                  <a:lnTo>
                    <a:pt x="76" y="339"/>
                  </a:lnTo>
                  <a:lnTo>
                    <a:pt x="72" y="339"/>
                  </a:lnTo>
                  <a:lnTo>
                    <a:pt x="68" y="339"/>
                  </a:lnTo>
                  <a:lnTo>
                    <a:pt x="64" y="339"/>
                  </a:lnTo>
                  <a:lnTo>
                    <a:pt x="61" y="339"/>
                  </a:lnTo>
                  <a:lnTo>
                    <a:pt x="56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3" y="337"/>
                  </a:lnTo>
                  <a:lnTo>
                    <a:pt x="39" y="337"/>
                  </a:lnTo>
                  <a:lnTo>
                    <a:pt x="36" y="335"/>
                  </a:lnTo>
                  <a:lnTo>
                    <a:pt x="32" y="335"/>
                  </a:lnTo>
                  <a:lnTo>
                    <a:pt x="27" y="334"/>
                  </a:lnTo>
                  <a:lnTo>
                    <a:pt x="23" y="333"/>
                  </a:lnTo>
                  <a:lnTo>
                    <a:pt x="18" y="332"/>
                  </a:lnTo>
                  <a:lnTo>
                    <a:pt x="14" y="332"/>
                  </a:lnTo>
                  <a:lnTo>
                    <a:pt x="9" y="329"/>
                  </a:lnTo>
                  <a:lnTo>
                    <a:pt x="5" y="329"/>
                  </a:lnTo>
                  <a:lnTo>
                    <a:pt x="0" y="328"/>
                  </a:lnTo>
                  <a:lnTo>
                    <a:pt x="3" y="328"/>
                  </a:lnTo>
                  <a:lnTo>
                    <a:pt x="5" y="329"/>
                  </a:lnTo>
                  <a:lnTo>
                    <a:pt x="8" y="332"/>
                  </a:lnTo>
                  <a:lnTo>
                    <a:pt x="12" y="333"/>
                  </a:lnTo>
                  <a:lnTo>
                    <a:pt x="15" y="334"/>
                  </a:lnTo>
                  <a:lnTo>
                    <a:pt x="21" y="335"/>
                  </a:lnTo>
                  <a:lnTo>
                    <a:pt x="24" y="338"/>
                  </a:lnTo>
                  <a:lnTo>
                    <a:pt x="31" y="339"/>
                  </a:lnTo>
                  <a:lnTo>
                    <a:pt x="36" y="340"/>
                  </a:lnTo>
                  <a:lnTo>
                    <a:pt x="42" y="343"/>
                  </a:lnTo>
                  <a:lnTo>
                    <a:pt x="44" y="343"/>
                  </a:lnTo>
                  <a:lnTo>
                    <a:pt x="48" y="344"/>
                  </a:lnTo>
                  <a:lnTo>
                    <a:pt x="52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2" y="347"/>
                  </a:lnTo>
                  <a:lnTo>
                    <a:pt x="66" y="348"/>
                  </a:lnTo>
                  <a:lnTo>
                    <a:pt x="70" y="348"/>
                  </a:lnTo>
                  <a:lnTo>
                    <a:pt x="73" y="349"/>
                  </a:lnTo>
                  <a:lnTo>
                    <a:pt x="77" y="349"/>
                  </a:lnTo>
                  <a:lnTo>
                    <a:pt x="81" y="350"/>
                  </a:lnTo>
                  <a:lnTo>
                    <a:pt x="86" y="350"/>
                  </a:lnTo>
                  <a:lnTo>
                    <a:pt x="90" y="350"/>
                  </a:lnTo>
                  <a:lnTo>
                    <a:pt x="95" y="352"/>
                  </a:lnTo>
                  <a:lnTo>
                    <a:pt x="98" y="352"/>
                  </a:lnTo>
                  <a:lnTo>
                    <a:pt x="103" y="352"/>
                  </a:lnTo>
                  <a:lnTo>
                    <a:pt x="107" y="352"/>
                  </a:lnTo>
                  <a:lnTo>
                    <a:pt x="112" y="352"/>
                  </a:lnTo>
                  <a:lnTo>
                    <a:pt x="117" y="352"/>
                  </a:lnTo>
                  <a:lnTo>
                    <a:pt x="122" y="353"/>
                  </a:lnTo>
                  <a:lnTo>
                    <a:pt x="126" y="352"/>
                  </a:lnTo>
                  <a:lnTo>
                    <a:pt x="131" y="352"/>
                  </a:lnTo>
                  <a:lnTo>
                    <a:pt x="136" y="352"/>
                  </a:lnTo>
                  <a:lnTo>
                    <a:pt x="142" y="352"/>
                  </a:lnTo>
                  <a:lnTo>
                    <a:pt x="147" y="350"/>
                  </a:lnTo>
                  <a:lnTo>
                    <a:pt x="152" y="350"/>
                  </a:lnTo>
                  <a:lnTo>
                    <a:pt x="157" y="349"/>
                  </a:lnTo>
                  <a:lnTo>
                    <a:pt x="164" y="349"/>
                  </a:lnTo>
                  <a:lnTo>
                    <a:pt x="169" y="348"/>
                  </a:lnTo>
                  <a:lnTo>
                    <a:pt x="174" y="347"/>
                  </a:lnTo>
                  <a:lnTo>
                    <a:pt x="180" y="345"/>
                  </a:lnTo>
                  <a:lnTo>
                    <a:pt x="185" y="345"/>
                  </a:lnTo>
                  <a:lnTo>
                    <a:pt x="191" y="344"/>
                  </a:lnTo>
                  <a:lnTo>
                    <a:pt x="196" y="343"/>
                  </a:lnTo>
                  <a:lnTo>
                    <a:pt x="203" y="342"/>
                  </a:lnTo>
                  <a:lnTo>
                    <a:pt x="209" y="340"/>
                  </a:lnTo>
                  <a:lnTo>
                    <a:pt x="208" y="338"/>
                  </a:lnTo>
                  <a:lnTo>
                    <a:pt x="206" y="335"/>
                  </a:lnTo>
                  <a:lnTo>
                    <a:pt x="205" y="333"/>
                  </a:lnTo>
                  <a:lnTo>
                    <a:pt x="204" y="329"/>
                  </a:lnTo>
                  <a:lnTo>
                    <a:pt x="201" y="325"/>
                  </a:lnTo>
                  <a:lnTo>
                    <a:pt x="200" y="323"/>
                  </a:lnTo>
                  <a:lnTo>
                    <a:pt x="198" y="318"/>
                  </a:lnTo>
                  <a:lnTo>
                    <a:pt x="195" y="314"/>
                  </a:lnTo>
                  <a:lnTo>
                    <a:pt x="191" y="308"/>
                  </a:lnTo>
                  <a:lnTo>
                    <a:pt x="189" y="303"/>
                  </a:lnTo>
                  <a:lnTo>
                    <a:pt x="185" y="296"/>
                  </a:lnTo>
                  <a:lnTo>
                    <a:pt x="181" y="290"/>
                  </a:lnTo>
                  <a:lnTo>
                    <a:pt x="178" y="283"/>
                  </a:lnTo>
                  <a:lnTo>
                    <a:pt x="174" y="276"/>
                  </a:lnTo>
                  <a:lnTo>
                    <a:pt x="170" y="273"/>
                  </a:lnTo>
                  <a:lnTo>
                    <a:pt x="168" y="269"/>
                  </a:lnTo>
                  <a:lnTo>
                    <a:pt x="166" y="265"/>
                  </a:lnTo>
                  <a:lnTo>
                    <a:pt x="164" y="261"/>
                  </a:lnTo>
                  <a:lnTo>
                    <a:pt x="160" y="256"/>
                  </a:lnTo>
                  <a:lnTo>
                    <a:pt x="157" y="253"/>
                  </a:lnTo>
                  <a:lnTo>
                    <a:pt x="155" y="249"/>
                  </a:lnTo>
                  <a:lnTo>
                    <a:pt x="152" y="245"/>
                  </a:lnTo>
                  <a:lnTo>
                    <a:pt x="149" y="240"/>
                  </a:lnTo>
                  <a:lnTo>
                    <a:pt x="145" y="235"/>
                  </a:lnTo>
                  <a:lnTo>
                    <a:pt x="142" y="231"/>
                  </a:lnTo>
                  <a:lnTo>
                    <a:pt x="139" y="226"/>
                  </a:lnTo>
                  <a:lnTo>
                    <a:pt x="135" y="221"/>
                  </a:lnTo>
                  <a:lnTo>
                    <a:pt x="132" y="217"/>
                  </a:lnTo>
                  <a:lnTo>
                    <a:pt x="129" y="214"/>
                  </a:lnTo>
                  <a:lnTo>
                    <a:pt x="125" y="209"/>
                  </a:lnTo>
                  <a:lnTo>
                    <a:pt x="121" y="204"/>
                  </a:lnTo>
                  <a:lnTo>
                    <a:pt x="117" y="199"/>
                  </a:lnTo>
                  <a:lnTo>
                    <a:pt x="113" y="194"/>
                  </a:lnTo>
                  <a:lnTo>
                    <a:pt x="110" y="190"/>
                  </a:lnTo>
                  <a:lnTo>
                    <a:pt x="105" y="183"/>
                  </a:lnTo>
                  <a:lnTo>
                    <a:pt x="101" y="180"/>
                  </a:lnTo>
                  <a:lnTo>
                    <a:pt x="96" y="173"/>
                  </a:lnTo>
                  <a:lnTo>
                    <a:pt x="92" y="170"/>
                  </a:lnTo>
                  <a:lnTo>
                    <a:pt x="87" y="165"/>
                  </a:lnTo>
                  <a:lnTo>
                    <a:pt x="83" y="160"/>
                  </a:lnTo>
                  <a:lnTo>
                    <a:pt x="78" y="153"/>
                  </a:lnTo>
                  <a:lnTo>
                    <a:pt x="75" y="148"/>
                  </a:lnTo>
                  <a:lnTo>
                    <a:pt x="68" y="143"/>
                  </a:lnTo>
                  <a:lnTo>
                    <a:pt x="63" y="138"/>
                  </a:lnTo>
                  <a:lnTo>
                    <a:pt x="58" y="133"/>
                  </a:lnTo>
                  <a:lnTo>
                    <a:pt x="53" y="128"/>
                  </a:lnTo>
                  <a:lnTo>
                    <a:pt x="53" y="126"/>
                  </a:lnTo>
                  <a:lnTo>
                    <a:pt x="56" y="122"/>
                  </a:lnTo>
                  <a:lnTo>
                    <a:pt x="57" y="119"/>
                  </a:lnTo>
                  <a:lnTo>
                    <a:pt x="59" y="117"/>
                  </a:lnTo>
                  <a:lnTo>
                    <a:pt x="61" y="113"/>
                  </a:lnTo>
                  <a:lnTo>
                    <a:pt x="63" y="109"/>
                  </a:lnTo>
                  <a:lnTo>
                    <a:pt x="66" y="104"/>
                  </a:lnTo>
                  <a:lnTo>
                    <a:pt x="68" y="99"/>
                  </a:lnTo>
                  <a:lnTo>
                    <a:pt x="71" y="93"/>
                  </a:lnTo>
                  <a:lnTo>
                    <a:pt x="75" y="88"/>
                  </a:lnTo>
                  <a:lnTo>
                    <a:pt x="77" y="82"/>
                  </a:lnTo>
                  <a:lnTo>
                    <a:pt x="81" y="77"/>
                  </a:lnTo>
                  <a:lnTo>
                    <a:pt x="85" y="70"/>
                  </a:lnTo>
                  <a:lnTo>
                    <a:pt x="88" y="65"/>
                  </a:lnTo>
                  <a:lnTo>
                    <a:pt x="92" y="59"/>
                  </a:lnTo>
                  <a:lnTo>
                    <a:pt x="96" y="53"/>
                  </a:lnTo>
                  <a:lnTo>
                    <a:pt x="100" y="45"/>
                  </a:lnTo>
                  <a:lnTo>
                    <a:pt x="103" y="40"/>
                  </a:lnTo>
                  <a:lnTo>
                    <a:pt x="107" y="34"/>
                  </a:lnTo>
                  <a:lnTo>
                    <a:pt x="111" y="28"/>
                  </a:lnTo>
                  <a:lnTo>
                    <a:pt x="115" y="22"/>
                  </a:lnTo>
                  <a:lnTo>
                    <a:pt x="119" y="17"/>
                  </a:lnTo>
                  <a:lnTo>
                    <a:pt x="121" y="11"/>
                  </a:lnTo>
                  <a:lnTo>
                    <a:pt x="125" y="5"/>
                  </a:lnTo>
                  <a:lnTo>
                    <a:pt x="129" y="0"/>
                  </a:lnTo>
                  <a:lnTo>
                    <a:pt x="125" y="5"/>
                  </a:lnTo>
                  <a:lnTo>
                    <a:pt x="121" y="9"/>
                  </a:lnTo>
                  <a:lnTo>
                    <a:pt x="119" y="14"/>
                  </a:lnTo>
                  <a:lnTo>
                    <a:pt x="113" y="18"/>
                  </a:lnTo>
                  <a:lnTo>
                    <a:pt x="110" y="24"/>
                  </a:lnTo>
                  <a:lnTo>
                    <a:pt x="105" y="29"/>
                  </a:lnTo>
                  <a:lnTo>
                    <a:pt x="101" y="35"/>
                  </a:lnTo>
                  <a:lnTo>
                    <a:pt x="96" y="42"/>
                  </a:lnTo>
                  <a:lnTo>
                    <a:pt x="91" y="47"/>
                  </a:lnTo>
                  <a:lnTo>
                    <a:pt x="86" y="53"/>
                  </a:lnTo>
                  <a:lnTo>
                    <a:pt x="81" y="59"/>
                  </a:lnTo>
                  <a:lnTo>
                    <a:pt x="76" y="65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3" y="84"/>
                  </a:lnTo>
                  <a:lnTo>
                    <a:pt x="58" y="91"/>
                  </a:lnTo>
                  <a:lnTo>
                    <a:pt x="53" y="97"/>
                  </a:lnTo>
                  <a:lnTo>
                    <a:pt x="49" y="103"/>
                  </a:lnTo>
                  <a:lnTo>
                    <a:pt x="46" y="109"/>
                  </a:lnTo>
                  <a:lnTo>
                    <a:pt x="42" y="114"/>
                  </a:lnTo>
                  <a:lnTo>
                    <a:pt x="38" y="121"/>
                  </a:lnTo>
                  <a:lnTo>
                    <a:pt x="34" y="126"/>
                  </a:lnTo>
                  <a:lnTo>
                    <a:pt x="32" y="132"/>
                  </a:lnTo>
                  <a:lnTo>
                    <a:pt x="36" y="136"/>
                  </a:lnTo>
                  <a:lnTo>
                    <a:pt x="38" y="137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8" y="148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9" y="161"/>
                  </a:lnTo>
                  <a:lnTo>
                    <a:pt x="66" y="166"/>
                  </a:lnTo>
                  <a:lnTo>
                    <a:pt x="70" y="172"/>
                  </a:lnTo>
                  <a:lnTo>
                    <a:pt x="76" y="177"/>
                  </a:lnTo>
                  <a:lnTo>
                    <a:pt x="77" y="180"/>
                  </a:lnTo>
                  <a:lnTo>
                    <a:pt x="81" y="183"/>
                  </a:lnTo>
                  <a:lnTo>
                    <a:pt x="83" y="187"/>
                  </a:lnTo>
                  <a:lnTo>
                    <a:pt x="86" y="191"/>
                  </a:lnTo>
                  <a:lnTo>
                    <a:pt x="92" y="197"/>
                  </a:lnTo>
                  <a:lnTo>
                    <a:pt x="97" y="204"/>
                  </a:lnTo>
                  <a:lnTo>
                    <a:pt x="100" y="207"/>
                  </a:lnTo>
                  <a:lnTo>
                    <a:pt x="103" y="211"/>
                  </a:lnTo>
                  <a:lnTo>
                    <a:pt x="106" y="215"/>
                  </a:lnTo>
                  <a:lnTo>
                    <a:pt x="108" y="219"/>
                  </a:lnTo>
                  <a:lnTo>
                    <a:pt x="111" y="222"/>
                  </a:lnTo>
                  <a:lnTo>
                    <a:pt x="115" y="226"/>
                  </a:lnTo>
                  <a:lnTo>
                    <a:pt x="117" y="230"/>
                  </a:lnTo>
                  <a:lnTo>
                    <a:pt x="120" y="234"/>
                  </a:lnTo>
                  <a:lnTo>
                    <a:pt x="122" y="237"/>
                  </a:lnTo>
                  <a:lnTo>
                    <a:pt x="125" y="241"/>
                  </a:lnTo>
                  <a:lnTo>
                    <a:pt x="127" y="246"/>
                  </a:lnTo>
                  <a:lnTo>
                    <a:pt x="131" y="250"/>
                  </a:lnTo>
                  <a:lnTo>
                    <a:pt x="132" y="254"/>
                  </a:lnTo>
                  <a:lnTo>
                    <a:pt x="136" y="258"/>
                  </a:lnTo>
                  <a:lnTo>
                    <a:pt x="137" y="263"/>
                  </a:lnTo>
                  <a:lnTo>
                    <a:pt x="141" y="266"/>
                  </a:lnTo>
                  <a:lnTo>
                    <a:pt x="142" y="270"/>
                  </a:lnTo>
                  <a:lnTo>
                    <a:pt x="146" y="274"/>
                  </a:lnTo>
                  <a:lnTo>
                    <a:pt x="147" y="279"/>
                  </a:lnTo>
                  <a:lnTo>
                    <a:pt x="151" y="283"/>
                  </a:lnTo>
                  <a:lnTo>
                    <a:pt x="152" y="286"/>
                  </a:lnTo>
                  <a:lnTo>
                    <a:pt x="155" y="291"/>
                  </a:lnTo>
                  <a:lnTo>
                    <a:pt x="157" y="295"/>
                  </a:lnTo>
                  <a:lnTo>
                    <a:pt x="160" y="300"/>
                  </a:lnTo>
                  <a:lnTo>
                    <a:pt x="161" y="304"/>
                  </a:lnTo>
                  <a:lnTo>
                    <a:pt x="164" y="309"/>
                  </a:lnTo>
                  <a:lnTo>
                    <a:pt x="165" y="313"/>
                  </a:lnTo>
                  <a:lnTo>
                    <a:pt x="168" y="318"/>
                  </a:lnTo>
                  <a:lnTo>
                    <a:pt x="169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2" name="Freeform 86">
              <a:extLst>
                <a:ext uri="{FF2B5EF4-FFF2-40B4-BE49-F238E27FC236}">
                  <a16:creationId xmlns:a16="http://schemas.microsoft.com/office/drawing/2014/main" id="{1AE9EE4D-ED5D-91C2-9D6B-153F0D178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3126"/>
              <a:ext cx="360" cy="509"/>
            </a:xfrm>
            <a:custGeom>
              <a:avLst/>
              <a:gdLst>
                <a:gd name="T0" fmla="*/ 249 w 360"/>
                <a:gd name="T1" fmla="*/ 484 h 509"/>
                <a:gd name="T2" fmla="*/ 215 w 360"/>
                <a:gd name="T3" fmla="*/ 488 h 509"/>
                <a:gd name="T4" fmla="*/ 191 w 360"/>
                <a:gd name="T5" fmla="*/ 488 h 509"/>
                <a:gd name="T6" fmla="*/ 165 w 360"/>
                <a:gd name="T7" fmla="*/ 485 h 509"/>
                <a:gd name="T8" fmla="*/ 135 w 360"/>
                <a:gd name="T9" fmla="*/ 480 h 509"/>
                <a:gd name="T10" fmla="*/ 106 w 360"/>
                <a:gd name="T11" fmla="*/ 471 h 509"/>
                <a:gd name="T12" fmla="*/ 74 w 360"/>
                <a:gd name="T13" fmla="*/ 456 h 509"/>
                <a:gd name="T14" fmla="*/ 44 w 360"/>
                <a:gd name="T15" fmla="*/ 435 h 509"/>
                <a:gd name="T16" fmla="*/ 23 w 360"/>
                <a:gd name="T17" fmla="*/ 417 h 509"/>
                <a:gd name="T18" fmla="*/ 9 w 360"/>
                <a:gd name="T19" fmla="*/ 391 h 509"/>
                <a:gd name="T20" fmla="*/ 0 w 360"/>
                <a:gd name="T21" fmla="*/ 405 h 509"/>
                <a:gd name="T22" fmla="*/ 15 w 360"/>
                <a:gd name="T23" fmla="*/ 429 h 509"/>
                <a:gd name="T24" fmla="*/ 35 w 360"/>
                <a:gd name="T25" fmla="*/ 451 h 509"/>
                <a:gd name="T26" fmla="*/ 67 w 360"/>
                <a:gd name="T27" fmla="*/ 474 h 509"/>
                <a:gd name="T28" fmla="*/ 90 w 360"/>
                <a:gd name="T29" fmla="*/ 484 h 509"/>
                <a:gd name="T30" fmla="*/ 115 w 360"/>
                <a:gd name="T31" fmla="*/ 493 h 509"/>
                <a:gd name="T32" fmla="*/ 144 w 360"/>
                <a:gd name="T33" fmla="*/ 500 h 509"/>
                <a:gd name="T34" fmla="*/ 176 w 360"/>
                <a:gd name="T35" fmla="*/ 505 h 509"/>
                <a:gd name="T36" fmla="*/ 215 w 360"/>
                <a:gd name="T37" fmla="*/ 508 h 509"/>
                <a:gd name="T38" fmla="*/ 260 w 360"/>
                <a:gd name="T39" fmla="*/ 508 h 509"/>
                <a:gd name="T40" fmla="*/ 304 w 360"/>
                <a:gd name="T41" fmla="*/ 505 h 509"/>
                <a:gd name="T42" fmla="*/ 298 w 360"/>
                <a:gd name="T43" fmla="*/ 478 h 509"/>
                <a:gd name="T44" fmla="*/ 293 w 360"/>
                <a:gd name="T45" fmla="*/ 455 h 509"/>
                <a:gd name="T46" fmla="*/ 285 w 360"/>
                <a:gd name="T47" fmla="*/ 426 h 509"/>
                <a:gd name="T48" fmla="*/ 277 w 360"/>
                <a:gd name="T49" fmla="*/ 393 h 509"/>
                <a:gd name="T50" fmla="*/ 264 w 360"/>
                <a:gd name="T51" fmla="*/ 357 h 509"/>
                <a:gd name="T52" fmla="*/ 249 w 360"/>
                <a:gd name="T53" fmla="*/ 317 h 509"/>
                <a:gd name="T54" fmla="*/ 230 w 360"/>
                <a:gd name="T55" fmla="*/ 272 h 509"/>
                <a:gd name="T56" fmla="*/ 210 w 360"/>
                <a:gd name="T57" fmla="*/ 225 h 509"/>
                <a:gd name="T58" fmla="*/ 190 w 360"/>
                <a:gd name="T59" fmla="*/ 184 h 509"/>
                <a:gd name="T60" fmla="*/ 200 w 360"/>
                <a:gd name="T61" fmla="*/ 165 h 509"/>
                <a:gd name="T62" fmla="*/ 219 w 360"/>
                <a:gd name="T63" fmla="*/ 132 h 509"/>
                <a:gd name="T64" fmla="*/ 236 w 360"/>
                <a:gd name="T65" fmla="*/ 110 h 509"/>
                <a:gd name="T66" fmla="*/ 257 w 360"/>
                <a:gd name="T67" fmla="*/ 87 h 509"/>
                <a:gd name="T68" fmla="*/ 280 w 360"/>
                <a:gd name="T69" fmla="*/ 63 h 509"/>
                <a:gd name="T70" fmla="*/ 308 w 360"/>
                <a:gd name="T71" fmla="*/ 38 h 509"/>
                <a:gd name="T72" fmla="*/ 341 w 360"/>
                <a:gd name="T73" fmla="*/ 13 h 509"/>
                <a:gd name="T74" fmla="*/ 350 w 360"/>
                <a:gd name="T75" fmla="*/ 3 h 509"/>
                <a:gd name="T76" fmla="*/ 322 w 360"/>
                <a:gd name="T77" fmla="*/ 18 h 509"/>
                <a:gd name="T78" fmla="*/ 294 w 360"/>
                <a:gd name="T79" fmla="*/ 37 h 509"/>
                <a:gd name="T80" fmla="*/ 273 w 360"/>
                <a:gd name="T81" fmla="*/ 56 h 509"/>
                <a:gd name="T82" fmla="*/ 249 w 360"/>
                <a:gd name="T83" fmla="*/ 79 h 509"/>
                <a:gd name="T84" fmla="*/ 221 w 360"/>
                <a:gd name="T85" fmla="*/ 110 h 509"/>
                <a:gd name="T86" fmla="*/ 193 w 360"/>
                <a:gd name="T87" fmla="*/ 145 h 509"/>
                <a:gd name="T88" fmla="*/ 169 w 360"/>
                <a:gd name="T89" fmla="*/ 181 h 509"/>
                <a:gd name="T90" fmla="*/ 180 w 360"/>
                <a:gd name="T91" fmla="*/ 204 h 509"/>
                <a:gd name="T92" fmla="*/ 191 w 360"/>
                <a:gd name="T93" fmla="*/ 225 h 509"/>
                <a:gd name="T94" fmla="*/ 203 w 360"/>
                <a:gd name="T95" fmla="*/ 250 h 509"/>
                <a:gd name="T96" fmla="*/ 214 w 360"/>
                <a:gd name="T97" fmla="*/ 279 h 509"/>
                <a:gd name="T98" fmla="*/ 225 w 360"/>
                <a:gd name="T99" fmla="*/ 314 h 509"/>
                <a:gd name="T100" fmla="*/ 238 w 360"/>
                <a:gd name="T101" fmla="*/ 353 h 509"/>
                <a:gd name="T102" fmla="*/ 249 w 360"/>
                <a:gd name="T103" fmla="*/ 397 h 509"/>
                <a:gd name="T104" fmla="*/ 260 w 360"/>
                <a:gd name="T105" fmla="*/ 446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0"/>
                <a:gd name="T160" fmla="*/ 0 h 509"/>
                <a:gd name="T161" fmla="*/ 360 w 360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0" h="509">
                  <a:moveTo>
                    <a:pt x="268" y="480"/>
                  </a:moveTo>
                  <a:lnTo>
                    <a:pt x="265" y="480"/>
                  </a:lnTo>
                  <a:lnTo>
                    <a:pt x="262" y="481"/>
                  </a:lnTo>
                  <a:lnTo>
                    <a:pt x="258" y="481"/>
                  </a:lnTo>
                  <a:lnTo>
                    <a:pt x="254" y="483"/>
                  </a:lnTo>
                  <a:lnTo>
                    <a:pt x="249" y="484"/>
                  </a:lnTo>
                  <a:lnTo>
                    <a:pt x="245" y="485"/>
                  </a:lnTo>
                  <a:lnTo>
                    <a:pt x="239" y="485"/>
                  </a:lnTo>
                  <a:lnTo>
                    <a:pt x="233" y="486"/>
                  </a:lnTo>
                  <a:lnTo>
                    <a:pt x="225" y="486"/>
                  </a:lnTo>
                  <a:lnTo>
                    <a:pt x="219" y="488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8" y="488"/>
                  </a:lnTo>
                  <a:lnTo>
                    <a:pt x="204" y="488"/>
                  </a:lnTo>
                  <a:lnTo>
                    <a:pt x="200" y="488"/>
                  </a:lnTo>
                  <a:lnTo>
                    <a:pt x="196" y="488"/>
                  </a:lnTo>
                  <a:lnTo>
                    <a:pt x="191" y="488"/>
                  </a:lnTo>
                  <a:lnTo>
                    <a:pt x="187" y="488"/>
                  </a:lnTo>
                  <a:lnTo>
                    <a:pt x="182" y="488"/>
                  </a:lnTo>
                  <a:lnTo>
                    <a:pt x="179" y="486"/>
                  </a:lnTo>
                  <a:lnTo>
                    <a:pt x="174" y="486"/>
                  </a:lnTo>
                  <a:lnTo>
                    <a:pt x="169" y="486"/>
                  </a:lnTo>
                  <a:lnTo>
                    <a:pt x="165" y="485"/>
                  </a:lnTo>
                  <a:lnTo>
                    <a:pt x="160" y="485"/>
                  </a:lnTo>
                  <a:lnTo>
                    <a:pt x="155" y="484"/>
                  </a:lnTo>
                  <a:lnTo>
                    <a:pt x="151" y="484"/>
                  </a:lnTo>
                  <a:lnTo>
                    <a:pt x="145" y="483"/>
                  </a:lnTo>
                  <a:lnTo>
                    <a:pt x="141" y="481"/>
                  </a:lnTo>
                  <a:lnTo>
                    <a:pt x="135" y="480"/>
                  </a:lnTo>
                  <a:lnTo>
                    <a:pt x="131" y="479"/>
                  </a:lnTo>
                  <a:lnTo>
                    <a:pt x="125" y="478"/>
                  </a:lnTo>
                  <a:lnTo>
                    <a:pt x="121" y="476"/>
                  </a:lnTo>
                  <a:lnTo>
                    <a:pt x="116" y="474"/>
                  </a:lnTo>
                  <a:lnTo>
                    <a:pt x="111" y="474"/>
                  </a:lnTo>
                  <a:lnTo>
                    <a:pt x="106" y="471"/>
                  </a:lnTo>
                  <a:lnTo>
                    <a:pt x="101" y="469"/>
                  </a:lnTo>
                  <a:lnTo>
                    <a:pt x="95" y="466"/>
                  </a:lnTo>
                  <a:lnTo>
                    <a:pt x="90" y="464"/>
                  </a:lnTo>
                  <a:lnTo>
                    <a:pt x="84" y="461"/>
                  </a:lnTo>
                  <a:lnTo>
                    <a:pt x="79" y="459"/>
                  </a:lnTo>
                  <a:lnTo>
                    <a:pt x="74" y="456"/>
                  </a:lnTo>
                  <a:lnTo>
                    <a:pt x="69" y="454"/>
                  </a:lnTo>
                  <a:lnTo>
                    <a:pt x="64" y="450"/>
                  </a:lnTo>
                  <a:lnTo>
                    <a:pt x="59" y="446"/>
                  </a:lnTo>
                  <a:lnTo>
                    <a:pt x="54" y="442"/>
                  </a:lnTo>
                  <a:lnTo>
                    <a:pt x="49" y="440"/>
                  </a:lnTo>
                  <a:lnTo>
                    <a:pt x="44" y="435"/>
                  </a:lnTo>
                  <a:lnTo>
                    <a:pt x="39" y="431"/>
                  </a:lnTo>
                  <a:lnTo>
                    <a:pt x="34" y="427"/>
                  </a:lnTo>
                  <a:lnTo>
                    <a:pt x="30" y="424"/>
                  </a:lnTo>
                  <a:lnTo>
                    <a:pt x="29" y="422"/>
                  </a:lnTo>
                  <a:lnTo>
                    <a:pt x="27" y="421"/>
                  </a:lnTo>
                  <a:lnTo>
                    <a:pt x="23" y="417"/>
                  </a:lnTo>
                  <a:lnTo>
                    <a:pt x="19" y="413"/>
                  </a:lnTo>
                  <a:lnTo>
                    <a:pt x="14" y="407"/>
                  </a:lnTo>
                  <a:lnTo>
                    <a:pt x="12" y="402"/>
                  </a:lnTo>
                  <a:lnTo>
                    <a:pt x="9" y="397"/>
                  </a:lnTo>
                  <a:lnTo>
                    <a:pt x="10" y="391"/>
                  </a:lnTo>
                  <a:lnTo>
                    <a:pt x="9" y="391"/>
                  </a:lnTo>
                  <a:lnTo>
                    <a:pt x="7" y="392"/>
                  </a:lnTo>
                  <a:lnTo>
                    <a:pt x="3" y="393"/>
                  </a:lnTo>
                  <a:lnTo>
                    <a:pt x="2" y="396"/>
                  </a:lnTo>
                  <a:lnTo>
                    <a:pt x="0" y="398"/>
                  </a:lnTo>
                  <a:lnTo>
                    <a:pt x="0" y="401"/>
                  </a:lnTo>
                  <a:lnTo>
                    <a:pt x="0" y="405"/>
                  </a:lnTo>
                  <a:lnTo>
                    <a:pt x="3" y="408"/>
                  </a:lnTo>
                  <a:lnTo>
                    <a:pt x="4" y="413"/>
                  </a:lnTo>
                  <a:lnTo>
                    <a:pt x="8" y="418"/>
                  </a:lnTo>
                  <a:lnTo>
                    <a:pt x="10" y="422"/>
                  </a:lnTo>
                  <a:lnTo>
                    <a:pt x="13" y="425"/>
                  </a:lnTo>
                  <a:lnTo>
                    <a:pt x="15" y="429"/>
                  </a:lnTo>
                  <a:lnTo>
                    <a:pt x="19" y="432"/>
                  </a:lnTo>
                  <a:lnTo>
                    <a:pt x="22" y="436"/>
                  </a:lnTo>
                  <a:lnTo>
                    <a:pt x="25" y="440"/>
                  </a:lnTo>
                  <a:lnTo>
                    <a:pt x="29" y="444"/>
                  </a:lnTo>
                  <a:lnTo>
                    <a:pt x="32" y="447"/>
                  </a:lnTo>
                  <a:lnTo>
                    <a:pt x="35" y="451"/>
                  </a:lnTo>
                  <a:lnTo>
                    <a:pt x="41" y="455"/>
                  </a:lnTo>
                  <a:lnTo>
                    <a:pt x="44" y="459"/>
                  </a:lnTo>
                  <a:lnTo>
                    <a:pt x="51" y="462"/>
                  </a:lnTo>
                  <a:lnTo>
                    <a:pt x="56" y="466"/>
                  </a:lnTo>
                  <a:lnTo>
                    <a:pt x="61" y="470"/>
                  </a:lnTo>
                  <a:lnTo>
                    <a:pt x="67" y="474"/>
                  </a:lnTo>
                  <a:lnTo>
                    <a:pt x="73" y="478"/>
                  </a:lnTo>
                  <a:lnTo>
                    <a:pt x="76" y="478"/>
                  </a:lnTo>
                  <a:lnTo>
                    <a:pt x="79" y="480"/>
                  </a:lnTo>
                  <a:lnTo>
                    <a:pt x="83" y="481"/>
                  </a:lnTo>
                  <a:lnTo>
                    <a:pt x="87" y="483"/>
                  </a:lnTo>
                  <a:lnTo>
                    <a:pt x="90" y="484"/>
                  </a:lnTo>
                  <a:lnTo>
                    <a:pt x="93" y="486"/>
                  </a:lnTo>
                  <a:lnTo>
                    <a:pt x="98" y="488"/>
                  </a:lnTo>
                  <a:lnTo>
                    <a:pt x="102" y="489"/>
                  </a:lnTo>
                  <a:lnTo>
                    <a:pt x="106" y="490"/>
                  </a:lnTo>
                  <a:lnTo>
                    <a:pt x="110" y="491"/>
                  </a:lnTo>
                  <a:lnTo>
                    <a:pt x="115" y="493"/>
                  </a:lnTo>
                  <a:lnTo>
                    <a:pt x="118" y="494"/>
                  </a:lnTo>
                  <a:lnTo>
                    <a:pt x="122" y="495"/>
                  </a:lnTo>
                  <a:lnTo>
                    <a:pt x="127" y="496"/>
                  </a:lnTo>
                  <a:lnTo>
                    <a:pt x="132" y="498"/>
                  </a:lnTo>
                  <a:lnTo>
                    <a:pt x="138" y="499"/>
                  </a:lnTo>
                  <a:lnTo>
                    <a:pt x="144" y="500"/>
                  </a:lnTo>
                  <a:lnTo>
                    <a:pt x="149" y="500"/>
                  </a:lnTo>
                  <a:lnTo>
                    <a:pt x="154" y="501"/>
                  </a:lnTo>
                  <a:lnTo>
                    <a:pt x="160" y="503"/>
                  </a:lnTo>
                  <a:lnTo>
                    <a:pt x="165" y="503"/>
                  </a:lnTo>
                  <a:lnTo>
                    <a:pt x="170" y="504"/>
                  </a:lnTo>
                  <a:lnTo>
                    <a:pt x="176" y="505"/>
                  </a:lnTo>
                  <a:lnTo>
                    <a:pt x="184" y="506"/>
                  </a:lnTo>
                  <a:lnTo>
                    <a:pt x="189" y="506"/>
                  </a:lnTo>
                  <a:lnTo>
                    <a:pt x="196" y="506"/>
                  </a:lnTo>
                  <a:lnTo>
                    <a:pt x="203" y="506"/>
                  </a:lnTo>
                  <a:lnTo>
                    <a:pt x="209" y="508"/>
                  </a:lnTo>
                  <a:lnTo>
                    <a:pt x="215" y="508"/>
                  </a:lnTo>
                  <a:lnTo>
                    <a:pt x="223" y="508"/>
                  </a:lnTo>
                  <a:lnTo>
                    <a:pt x="230" y="508"/>
                  </a:lnTo>
                  <a:lnTo>
                    <a:pt x="238" y="509"/>
                  </a:lnTo>
                  <a:lnTo>
                    <a:pt x="245" y="508"/>
                  </a:lnTo>
                  <a:lnTo>
                    <a:pt x="253" y="508"/>
                  </a:lnTo>
                  <a:lnTo>
                    <a:pt x="260" y="508"/>
                  </a:lnTo>
                  <a:lnTo>
                    <a:pt x="269" y="508"/>
                  </a:lnTo>
                  <a:lnTo>
                    <a:pt x="278" y="508"/>
                  </a:lnTo>
                  <a:lnTo>
                    <a:pt x="287" y="508"/>
                  </a:lnTo>
                  <a:lnTo>
                    <a:pt x="296" y="508"/>
                  </a:lnTo>
                  <a:lnTo>
                    <a:pt x="304" y="508"/>
                  </a:lnTo>
                  <a:lnTo>
                    <a:pt x="304" y="505"/>
                  </a:lnTo>
                  <a:lnTo>
                    <a:pt x="303" y="500"/>
                  </a:lnTo>
                  <a:lnTo>
                    <a:pt x="302" y="496"/>
                  </a:lnTo>
                  <a:lnTo>
                    <a:pt x="302" y="491"/>
                  </a:lnTo>
                  <a:lnTo>
                    <a:pt x="301" y="486"/>
                  </a:lnTo>
                  <a:lnTo>
                    <a:pt x="301" y="481"/>
                  </a:lnTo>
                  <a:lnTo>
                    <a:pt x="298" y="478"/>
                  </a:lnTo>
                  <a:lnTo>
                    <a:pt x="298" y="474"/>
                  </a:lnTo>
                  <a:lnTo>
                    <a:pt x="297" y="471"/>
                  </a:lnTo>
                  <a:lnTo>
                    <a:pt x="297" y="467"/>
                  </a:lnTo>
                  <a:lnTo>
                    <a:pt x="296" y="462"/>
                  </a:lnTo>
                  <a:lnTo>
                    <a:pt x="294" y="459"/>
                  </a:lnTo>
                  <a:lnTo>
                    <a:pt x="293" y="455"/>
                  </a:lnTo>
                  <a:lnTo>
                    <a:pt x="293" y="451"/>
                  </a:lnTo>
                  <a:lnTo>
                    <a:pt x="291" y="446"/>
                  </a:lnTo>
                  <a:lnTo>
                    <a:pt x="291" y="441"/>
                  </a:lnTo>
                  <a:lnTo>
                    <a:pt x="288" y="436"/>
                  </a:lnTo>
                  <a:lnTo>
                    <a:pt x="288" y="432"/>
                  </a:lnTo>
                  <a:lnTo>
                    <a:pt x="285" y="426"/>
                  </a:lnTo>
                  <a:lnTo>
                    <a:pt x="284" y="422"/>
                  </a:lnTo>
                  <a:lnTo>
                    <a:pt x="283" y="417"/>
                  </a:lnTo>
                  <a:lnTo>
                    <a:pt x="282" y="412"/>
                  </a:lnTo>
                  <a:lnTo>
                    <a:pt x="280" y="406"/>
                  </a:lnTo>
                  <a:lnTo>
                    <a:pt x="278" y="400"/>
                  </a:lnTo>
                  <a:lnTo>
                    <a:pt x="277" y="393"/>
                  </a:lnTo>
                  <a:lnTo>
                    <a:pt x="274" y="388"/>
                  </a:lnTo>
                  <a:lnTo>
                    <a:pt x="272" y="382"/>
                  </a:lnTo>
                  <a:lnTo>
                    <a:pt x="270" y="376"/>
                  </a:lnTo>
                  <a:lnTo>
                    <a:pt x="268" y="370"/>
                  </a:lnTo>
                  <a:lnTo>
                    <a:pt x="267" y="365"/>
                  </a:lnTo>
                  <a:lnTo>
                    <a:pt x="264" y="357"/>
                  </a:lnTo>
                  <a:lnTo>
                    <a:pt x="262" y="351"/>
                  </a:lnTo>
                  <a:lnTo>
                    <a:pt x="259" y="343"/>
                  </a:lnTo>
                  <a:lnTo>
                    <a:pt x="257" y="337"/>
                  </a:lnTo>
                  <a:lnTo>
                    <a:pt x="254" y="329"/>
                  </a:lnTo>
                  <a:lnTo>
                    <a:pt x="252" y="323"/>
                  </a:lnTo>
                  <a:lnTo>
                    <a:pt x="249" y="317"/>
                  </a:lnTo>
                  <a:lnTo>
                    <a:pt x="247" y="309"/>
                  </a:lnTo>
                  <a:lnTo>
                    <a:pt x="244" y="302"/>
                  </a:lnTo>
                  <a:lnTo>
                    <a:pt x="240" y="294"/>
                  </a:lnTo>
                  <a:lnTo>
                    <a:pt x="238" y="287"/>
                  </a:lnTo>
                  <a:lnTo>
                    <a:pt x="234" y="279"/>
                  </a:lnTo>
                  <a:lnTo>
                    <a:pt x="230" y="272"/>
                  </a:lnTo>
                  <a:lnTo>
                    <a:pt x="228" y="264"/>
                  </a:lnTo>
                  <a:lnTo>
                    <a:pt x="224" y="257"/>
                  </a:lnTo>
                  <a:lnTo>
                    <a:pt x="221" y="249"/>
                  </a:lnTo>
                  <a:lnTo>
                    <a:pt x="218" y="240"/>
                  </a:lnTo>
                  <a:lnTo>
                    <a:pt x="214" y="233"/>
                  </a:lnTo>
                  <a:lnTo>
                    <a:pt x="210" y="225"/>
                  </a:lnTo>
                  <a:lnTo>
                    <a:pt x="206" y="218"/>
                  </a:lnTo>
                  <a:lnTo>
                    <a:pt x="203" y="209"/>
                  </a:lnTo>
                  <a:lnTo>
                    <a:pt x="199" y="201"/>
                  </a:lnTo>
                  <a:lnTo>
                    <a:pt x="194" y="192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1" y="181"/>
                  </a:lnTo>
                  <a:lnTo>
                    <a:pt x="193" y="177"/>
                  </a:lnTo>
                  <a:lnTo>
                    <a:pt x="194" y="175"/>
                  </a:lnTo>
                  <a:lnTo>
                    <a:pt x="195" y="172"/>
                  </a:lnTo>
                  <a:lnTo>
                    <a:pt x="198" y="169"/>
                  </a:lnTo>
                  <a:lnTo>
                    <a:pt x="200" y="165"/>
                  </a:lnTo>
                  <a:lnTo>
                    <a:pt x="201" y="160"/>
                  </a:lnTo>
                  <a:lnTo>
                    <a:pt x="204" y="155"/>
                  </a:lnTo>
                  <a:lnTo>
                    <a:pt x="208" y="151"/>
                  </a:lnTo>
                  <a:lnTo>
                    <a:pt x="210" y="145"/>
                  </a:lnTo>
                  <a:lnTo>
                    <a:pt x="215" y="139"/>
                  </a:lnTo>
                  <a:lnTo>
                    <a:pt x="219" y="132"/>
                  </a:lnTo>
                  <a:lnTo>
                    <a:pt x="224" y="127"/>
                  </a:lnTo>
                  <a:lnTo>
                    <a:pt x="226" y="123"/>
                  </a:lnTo>
                  <a:lnTo>
                    <a:pt x="229" y="120"/>
                  </a:lnTo>
                  <a:lnTo>
                    <a:pt x="231" y="116"/>
                  </a:lnTo>
                  <a:lnTo>
                    <a:pt x="234" y="113"/>
                  </a:lnTo>
                  <a:lnTo>
                    <a:pt x="236" y="110"/>
                  </a:lnTo>
                  <a:lnTo>
                    <a:pt x="240" y="106"/>
                  </a:lnTo>
                  <a:lnTo>
                    <a:pt x="243" y="102"/>
                  </a:lnTo>
                  <a:lnTo>
                    <a:pt x="247" y="98"/>
                  </a:lnTo>
                  <a:lnTo>
                    <a:pt x="250" y="95"/>
                  </a:lnTo>
                  <a:lnTo>
                    <a:pt x="253" y="91"/>
                  </a:lnTo>
                  <a:lnTo>
                    <a:pt x="257" y="87"/>
                  </a:lnTo>
                  <a:lnTo>
                    <a:pt x="260" y="83"/>
                  </a:lnTo>
                  <a:lnTo>
                    <a:pt x="264" y="78"/>
                  </a:lnTo>
                  <a:lnTo>
                    <a:pt x="268" y="74"/>
                  </a:lnTo>
                  <a:lnTo>
                    <a:pt x="272" y="72"/>
                  </a:lnTo>
                  <a:lnTo>
                    <a:pt x="277" y="68"/>
                  </a:lnTo>
                  <a:lnTo>
                    <a:pt x="280" y="63"/>
                  </a:lnTo>
                  <a:lnTo>
                    <a:pt x="284" y="59"/>
                  </a:lnTo>
                  <a:lnTo>
                    <a:pt x="289" y="54"/>
                  </a:lnTo>
                  <a:lnTo>
                    <a:pt x="294" y="51"/>
                  </a:lnTo>
                  <a:lnTo>
                    <a:pt x="298" y="47"/>
                  </a:lnTo>
                  <a:lnTo>
                    <a:pt x="303" y="42"/>
                  </a:lnTo>
                  <a:lnTo>
                    <a:pt x="308" y="38"/>
                  </a:lnTo>
                  <a:lnTo>
                    <a:pt x="313" y="34"/>
                  </a:lnTo>
                  <a:lnTo>
                    <a:pt x="318" y="29"/>
                  </a:lnTo>
                  <a:lnTo>
                    <a:pt x="323" y="26"/>
                  </a:lnTo>
                  <a:lnTo>
                    <a:pt x="329" y="20"/>
                  </a:lnTo>
                  <a:lnTo>
                    <a:pt x="336" y="17"/>
                  </a:lnTo>
                  <a:lnTo>
                    <a:pt x="341" y="13"/>
                  </a:lnTo>
                  <a:lnTo>
                    <a:pt x="346" y="8"/>
                  </a:lnTo>
                  <a:lnTo>
                    <a:pt x="352" y="4"/>
                  </a:lnTo>
                  <a:lnTo>
                    <a:pt x="360" y="0"/>
                  </a:lnTo>
                  <a:lnTo>
                    <a:pt x="358" y="0"/>
                  </a:lnTo>
                  <a:lnTo>
                    <a:pt x="355" y="0"/>
                  </a:lnTo>
                  <a:lnTo>
                    <a:pt x="350" y="3"/>
                  </a:lnTo>
                  <a:lnTo>
                    <a:pt x="345" y="5"/>
                  </a:lnTo>
                  <a:lnTo>
                    <a:pt x="341" y="7"/>
                  </a:lnTo>
                  <a:lnTo>
                    <a:pt x="337" y="9"/>
                  </a:lnTo>
                  <a:lnTo>
                    <a:pt x="332" y="12"/>
                  </a:lnTo>
                  <a:lnTo>
                    <a:pt x="328" y="14"/>
                  </a:lnTo>
                  <a:lnTo>
                    <a:pt x="322" y="18"/>
                  </a:lnTo>
                  <a:lnTo>
                    <a:pt x="317" y="22"/>
                  </a:lnTo>
                  <a:lnTo>
                    <a:pt x="311" y="26"/>
                  </a:lnTo>
                  <a:lnTo>
                    <a:pt x="306" y="29"/>
                  </a:lnTo>
                  <a:lnTo>
                    <a:pt x="302" y="32"/>
                  </a:lnTo>
                  <a:lnTo>
                    <a:pt x="298" y="34"/>
                  </a:lnTo>
                  <a:lnTo>
                    <a:pt x="294" y="37"/>
                  </a:lnTo>
                  <a:lnTo>
                    <a:pt x="292" y="39"/>
                  </a:lnTo>
                  <a:lnTo>
                    <a:pt x="288" y="42"/>
                  </a:lnTo>
                  <a:lnTo>
                    <a:pt x="284" y="46"/>
                  </a:lnTo>
                  <a:lnTo>
                    <a:pt x="280" y="48"/>
                  </a:lnTo>
                  <a:lnTo>
                    <a:pt x="277" y="52"/>
                  </a:lnTo>
                  <a:lnTo>
                    <a:pt x="273" y="56"/>
                  </a:lnTo>
                  <a:lnTo>
                    <a:pt x="269" y="59"/>
                  </a:lnTo>
                  <a:lnTo>
                    <a:pt x="264" y="63"/>
                  </a:lnTo>
                  <a:lnTo>
                    <a:pt x="260" y="67"/>
                  </a:lnTo>
                  <a:lnTo>
                    <a:pt x="257" y="71"/>
                  </a:lnTo>
                  <a:lnTo>
                    <a:pt x="253" y="74"/>
                  </a:lnTo>
                  <a:lnTo>
                    <a:pt x="249" y="79"/>
                  </a:lnTo>
                  <a:lnTo>
                    <a:pt x="245" y="85"/>
                  </a:lnTo>
                  <a:lnTo>
                    <a:pt x="240" y="88"/>
                  </a:lnTo>
                  <a:lnTo>
                    <a:pt x="235" y="93"/>
                  </a:lnTo>
                  <a:lnTo>
                    <a:pt x="230" y="98"/>
                  </a:lnTo>
                  <a:lnTo>
                    <a:pt x="226" y="103"/>
                  </a:lnTo>
                  <a:lnTo>
                    <a:pt x="221" y="110"/>
                  </a:lnTo>
                  <a:lnTo>
                    <a:pt x="216" y="115"/>
                  </a:lnTo>
                  <a:lnTo>
                    <a:pt x="213" y="121"/>
                  </a:lnTo>
                  <a:lnTo>
                    <a:pt x="209" y="126"/>
                  </a:lnTo>
                  <a:lnTo>
                    <a:pt x="203" y="132"/>
                  </a:lnTo>
                  <a:lnTo>
                    <a:pt x="199" y="139"/>
                  </a:lnTo>
                  <a:lnTo>
                    <a:pt x="193" y="145"/>
                  </a:lnTo>
                  <a:lnTo>
                    <a:pt x="189" y="151"/>
                  </a:lnTo>
                  <a:lnTo>
                    <a:pt x="182" y="159"/>
                  </a:lnTo>
                  <a:lnTo>
                    <a:pt x="179" y="165"/>
                  </a:lnTo>
                  <a:lnTo>
                    <a:pt x="172" y="172"/>
                  </a:lnTo>
                  <a:lnTo>
                    <a:pt x="169" y="181"/>
                  </a:lnTo>
                  <a:lnTo>
                    <a:pt x="171" y="185"/>
                  </a:lnTo>
                  <a:lnTo>
                    <a:pt x="172" y="186"/>
                  </a:lnTo>
                  <a:lnTo>
                    <a:pt x="174" y="190"/>
                  </a:lnTo>
                  <a:lnTo>
                    <a:pt x="176" y="194"/>
                  </a:lnTo>
                  <a:lnTo>
                    <a:pt x="179" y="199"/>
                  </a:lnTo>
                  <a:lnTo>
                    <a:pt x="180" y="204"/>
                  </a:lnTo>
                  <a:lnTo>
                    <a:pt x="184" y="209"/>
                  </a:lnTo>
                  <a:lnTo>
                    <a:pt x="185" y="213"/>
                  </a:lnTo>
                  <a:lnTo>
                    <a:pt x="186" y="215"/>
                  </a:lnTo>
                  <a:lnTo>
                    <a:pt x="187" y="219"/>
                  </a:lnTo>
                  <a:lnTo>
                    <a:pt x="190" y="223"/>
                  </a:lnTo>
                  <a:lnTo>
                    <a:pt x="191" y="225"/>
                  </a:lnTo>
                  <a:lnTo>
                    <a:pt x="193" y="229"/>
                  </a:lnTo>
                  <a:lnTo>
                    <a:pt x="195" y="233"/>
                  </a:lnTo>
                  <a:lnTo>
                    <a:pt x="196" y="238"/>
                  </a:lnTo>
                  <a:lnTo>
                    <a:pt x="199" y="241"/>
                  </a:lnTo>
                  <a:lnTo>
                    <a:pt x="200" y="246"/>
                  </a:lnTo>
                  <a:lnTo>
                    <a:pt x="203" y="250"/>
                  </a:lnTo>
                  <a:lnTo>
                    <a:pt x="204" y="255"/>
                  </a:lnTo>
                  <a:lnTo>
                    <a:pt x="206" y="259"/>
                  </a:lnTo>
                  <a:lnTo>
                    <a:pt x="208" y="264"/>
                  </a:lnTo>
                  <a:lnTo>
                    <a:pt x="210" y="269"/>
                  </a:lnTo>
                  <a:lnTo>
                    <a:pt x="211" y="274"/>
                  </a:lnTo>
                  <a:lnTo>
                    <a:pt x="214" y="279"/>
                  </a:lnTo>
                  <a:lnTo>
                    <a:pt x="215" y="284"/>
                  </a:lnTo>
                  <a:lnTo>
                    <a:pt x="216" y="290"/>
                  </a:lnTo>
                  <a:lnTo>
                    <a:pt x="219" y="297"/>
                  </a:lnTo>
                  <a:lnTo>
                    <a:pt x="221" y="302"/>
                  </a:lnTo>
                  <a:lnTo>
                    <a:pt x="223" y="308"/>
                  </a:lnTo>
                  <a:lnTo>
                    <a:pt x="225" y="314"/>
                  </a:lnTo>
                  <a:lnTo>
                    <a:pt x="226" y="321"/>
                  </a:lnTo>
                  <a:lnTo>
                    <a:pt x="229" y="327"/>
                  </a:lnTo>
                  <a:lnTo>
                    <a:pt x="231" y="333"/>
                  </a:lnTo>
                  <a:lnTo>
                    <a:pt x="233" y="339"/>
                  </a:lnTo>
                  <a:lnTo>
                    <a:pt x="235" y="347"/>
                  </a:lnTo>
                  <a:lnTo>
                    <a:pt x="238" y="353"/>
                  </a:lnTo>
                  <a:lnTo>
                    <a:pt x="239" y="359"/>
                  </a:lnTo>
                  <a:lnTo>
                    <a:pt x="242" y="367"/>
                  </a:lnTo>
                  <a:lnTo>
                    <a:pt x="244" y="375"/>
                  </a:lnTo>
                  <a:lnTo>
                    <a:pt x="245" y="382"/>
                  </a:lnTo>
                  <a:lnTo>
                    <a:pt x="248" y="390"/>
                  </a:lnTo>
                  <a:lnTo>
                    <a:pt x="249" y="397"/>
                  </a:lnTo>
                  <a:lnTo>
                    <a:pt x="252" y="406"/>
                  </a:lnTo>
                  <a:lnTo>
                    <a:pt x="253" y="413"/>
                  </a:lnTo>
                  <a:lnTo>
                    <a:pt x="254" y="422"/>
                  </a:lnTo>
                  <a:lnTo>
                    <a:pt x="257" y="430"/>
                  </a:lnTo>
                  <a:lnTo>
                    <a:pt x="258" y="439"/>
                  </a:lnTo>
                  <a:lnTo>
                    <a:pt x="260" y="446"/>
                  </a:lnTo>
                  <a:lnTo>
                    <a:pt x="262" y="455"/>
                  </a:lnTo>
                  <a:lnTo>
                    <a:pt x="264" y="465"/>
                  </a:lnTo>
                  <a:lnTo>
                    <a:pt x="265" y="474"/>
                  </a:lnTo>
                  <a:lnTo>
                    <a:pt x="268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3" name="Freeform 87">
              <a:extLst>
                <a:ext uri="{FF2B5EF4-FFF2-40B4-BE49-F238E27FC236}">
                  <a16:creationId xmlns:a16="http://schemas.microsoft.com/office/drawing/2014/main" id="{68765A27-860E-A800-9A2E-5EC00B51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3155"/>
              <a:ext cx="187" cy="438"/>
            </a:xfrm>
            <a:custGeom>
              <a:avLst/>
              <a:gdLst>
                <a:gd name="T0" fmla="*/ 71 w 187"/>
                <a:gd name="T1" fmla="*/ 382 h 438"/>
                <a:gd name="T2" fmla="*/ 86 w 187"/>
                <a:gd name="T3" fmla="*/ 391 h 438"/>
                <a:gd name="T4" fmla="*/ 102 w 187"/>
                <a:gd name="T5" fmla="*/ 401 h 438"/>
                <a:gd name="T6" fmla="*/ 122 w 187"/>
                <a:gd name="T7" fmla="*/ 411 h 438"/>
                <a:gd name="T8" fmla="*/ 143 w 187"/>
                <a:gd name="T9" fmla="*/ 422 h 438"/>
                <a:gd name="T10" fmla="*/ 166 w 187"/>
                <a:gd name="T11" fmla="*/ 431 h 438"/>
                <a:gd name="T12" fmla="*/ 187 w 187"/>
                <a:gd name="T13" fmla="*/ 438 h 438"/>
                <a:gd name="T14" fmla="*/ 170 w 187"/>
                <a:gd name="T15" fmla="*/ 432 h 438"/>
                <a:gd name="T16" fmla="*/ 151 w 187"/>
                <a:gd name="T17" fmla="*/ 423 h 438"/>
                <a:gd name="T18" fmla="*/ 137 w 187"/>
                <a:gd name="T19" fmla="*/ 415 h 438"/>
                <a:gd name="T20" fmla="*/ 122 w 187"/>
                <a:gd name="T21" fmla="*/ 405 h 438"/>
                <a:gd name="T22" fmla="*/ 107 w 187"/>
                <a:gd name="T23" fmla="*/ 393 h 438"/>
                <a:gd name="T24" fmla="*/ 92 w 187"/>
                <a:gd name="T25" fmla="*/ 378 h 438"/>
                <a:gd name="T26" fmla="*/ 77 w 187"/>
                <a:gd name="T27" fmla="*/ 361 h 438"/>
                <a:gd name="T28" fmla="*/ 62 w 187"/>
                <a:gd name="T29" fmla="*/ 341 h 438"/>
                <a:gd name="T30" fmla="*/ 50 w 187"/>
                <a:gd name="T31" fmla="*/ 317 h 438"/>
                <a:gd name="T32" fmla="*/ 39 w 187"/>
                <a:gd name="T33" fmla="*/ 289 h 438"/>
                <a:gd name="T34" fmla="*/ 32 w 187"/>
                <a:gd name="T35" fmla="*/ 259 h 438"/>
                <a:gd name="T36" fmla="*/ 27 w 187"/>
                <a:gd name="T37" fmla="*/ 224 h 438"/>
                <a:gd name="T38" fmla="*/ 24 w 187"/>
                <a:gd name="T39" fmla="*/ 202 h 438"/>
                <a:gd name="T40" fmla="*/ 24 w 187"/>
                <a:gd name="T41" fmla="*/ 185 h 438"/>
                <a:gd name="T42" fmla="*/ 25 w 187"/>
                <a:gd name="T43" fmla="*/ 165 h 438"/>
                <a:gd name="T44" fmla="*/ 29 w 187"/>
                <a:gd name="T45" fmla="*/ 145 h 438"/>
                <a:gd name="T46" fmla="*/ 32 w 187"/>
                <a:gd name="T47" fmla="*/ 131 h 438"/>
                <a:gd name="T48" fmla="*/ 35 w 187"/>
                <a:gd name="T49" fmla="*/ 115 h 438"/>
                <a:gd name="T50" fmla="*/ 40 w 187"/>
                <a:gd name="T51" fmla="*/ 97 h 438"/>
                <a:gd name="T52" fmla="*/ 47 w 187"/>
                <a:gd name="T53" fmla="*/ 78 h 438"/>
                <a:gd name="T54" fmla="*/ 53 w 187"/>
                <a:gd name="T55" fmla="*/ 57 h 438"/>
                <a:gd name="T56" fmla="*/ 62 w 187"/>
                <a:gd name="T57" fmla="*/ 35 h 438"/>
                <a:gd name="T58" fmla="*/ 72 w 187"/>
                <a:gd name="T59" fmla="*/ 13 h 438"/>
                <a:gd name="T60" fmla="*/ 76 w 187"/>
                <a:gd name="T61" fmla="*/ 4 h 438"/>
                <a:gd name="T62" fmla="*/ 69 w 187"/>
                <a:gd name="T63" fmla="*/ 15 h 438"/>
                <a:gd name="T64" fmla="*/ 59 w 187"/>
                <a:gd name="T65" fmla="*/ 32 h 438"/>
                <a:gd name="T66" fmla="*/ 47 w 187"/>
                <a:gd name="T67" fmla="*/ 54 h 438"/>
                <a:gd name="T68" fmla="*/ 38 w 187"/>
                <a:gd name="T69" fmla="*/ 73 h 438"/>
                <a:gd name="T70" fmla="*/ 32 w 187"/>
                <a:gd name="T71" fmla="*/ 88 h 438"/>
                <a:gd name="T72" fmla="*/ 25 w 187"/>
                <a:gd name="T73" fmla="*/ 103 h 438"/>
                <a:gd name="T74" fmla="*/ 19 w 187"/>
                <a:gd name="T75" fmla="*/ 120 h 438"/>
                <a:gd name="T76" fmla="*/ 13 w 187"/>
                <a:gd name="T77" fmla="*/ 137 h 438"/>
                <a:gd name="T78" fmla="*/ 9 w 187"/>
                <a:gd name="T79" fmla="*/ 155 h 438"/>
                <a:gd name="T80" fmla="*/ 5 w 187"/>
                <a:gd name="T81" fmla="*/ 174 h 438"/>
                <a:gd name="T82" fmla="*/ 1 w 187"/>
                <a:gd name="T83" fmla="*/ 191 h 438"/>
                <a:gd name="T84" fmla="*/ 0 w 187"/>
                <a:gd name="T85" fmla="*/ 210 h 438"/>
                <a:gd name="T86" fmla="*/ 0 w 187"/>
                <a:gd name="T87" fmla="*/ 228 h 438"/>
                <a:gd name="T88" fmla="*/ 3 w 187"/>
                <a:gd name="T89" fmla="*/ 245 h 438"/>
                <a:gd name="T90" fmla="*/ 6 w 187"/>
                <a:gd name="T91" fmla="*/ 263 h 438"/>
                <a:gd name="T92" fmla="*/ 10 w 187"/>
                <a:gd name="T93" fmla="*/ 279 h 438"/>
                <a:gd name="T94" fmla="*/ 17 w 187"/>
                <a:gd name="T95" fmla="*/ 294 h 438"/>
                <a:gd name="T96" fmla="*/ 23 w 187"/>
                <a:gd name="T97" fmla="*/ 309 h 438"/>
                <a:gd name="T98" fmla="*/ 33 w 187"/>
                <a:gd name="T99" fmla="*/ 329 h 438"/>
                <a:gd name="T100" fmla="*/ 45 w 187"/>
                <a:gd name="T101" fmla="*/ 352 h 438"/>
                <a:gd name="T102" fmla="*/ 57 w 187"/>
                <a:gd name="T103" fmla="*/ 368 h 438"/>
                <a:gd name="T104" fmla="*/ 64 w 187"/>
                <a:gd name="T105" fmla="*/ 378 h 4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7"/>
                <a:gd name="T160" fmla="*/ 0 h 438"/>
                <a:gd name="T161" fmla="*/ 187 w 187"/>
                <a:gd name="T162" fmla="*/ 438 h 4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7" h="438">
                  <a:moveTo>
                    <a:pt x="64" y="378"/>
                  </a:moveTo>
                  <a:lnTo>
                    <a:pt x="66" y="378"/>
                  </a:lnTo>
                  <a:lnTo>
                    <a:pt x="68" y="379"/>
                  </a:lnTo>
                  <a:lnTo>
                    <a:pt x="71" y="382"/>
                  </a:lnTo>
                  <a:lnTo>
                    <a:pt x="77" y="386"/>
                  </a:lnTo>
                  <a:lnTo>
                    <a:pt x="79" y="387"/>
                  </a:lnTo>
                  <a:lnTo>
                    <a:pt x="82" y="389"/>
                  </a:lnTo>
                  <a:lnTo>
                    <a:pt x="86" y="391"/>
                  </a:lnTo>
                  <a:lnTo>
                    <a:pt x="89" y="393"/>
                  </a:lnTo>
                  <a:lnTo>
                    <a:pt x="93" y="396"/>
                  </a:lnTo>
                  <a:lnTo>
                    <a:pt x="98" y="398"/>
                  </a:lnTo>
                  <a:lnTo>
                    <a:pt x="102" y="401"/>
                  </a:lnTo>
                  <a:lnTo>
                    <a:pt x="107" y="405"/>
                  </a:lnTo>
                  <a:lnTo>
                    <a:pt x="112" y="406"/>
                  </a:lnTo>
                  <a:lnTo>
                    <a:pt x="117" y="410"/>
                  </a:lnTo>
                  <a:lnTo>
                    <a:pt x="122" y="411"/>
                  </a:lnTo>
                  <a:lnTo>
                    <a:pt x="127" y="415"/>
                  </a:lnTo>
                  <a:lnTo>
                    <a:pt x="132" y="417"/>
                  </a:lnTo>
                  <a:lnTo>
                    <a:pt x="138" y="420"/>
                  </a:lnTo>
                  <a:lnTo>
                    <a:pt x="143" y="422"/>
                  </a:lnTo>
                  <a:lnTo>
                    <a:pt x="148" y="425"/>
                  </a:lnTo>
                  <a:lnTo>
                    <a:pt x="155" y="427"/>
                  </a:lnTo>
                  <a:lnTo>
                    <a:pt x="160" y="430"/>
                  </a:lnTo>
                  <a:lnTo>
                    <a:pt x="166" y="431"/>
                  </a:lnTo>
                  <a:lnTo>
                    <a:pt x="172" y="433"/>
                  </a:lnTo>
                  <a:lnTo>
                    <a:pt x="177" y="436"/>
                  </a:lnTo>
                  <a:lnTo>
                    <a:pt x="184" y="437"/>
                  </a:lnTo>
                  <a:lnTo>
                    <a:pt x="187" y="438"/>
                  </a:lnTo>
                  <a:lnTo>
                    <a:pt x="184" y="437"/>
                  </a:lnTo>
                  <a:lnTo>
                    <a:pt x="180" y="436"/>
                  </a:lnTo>
                  <a:lnTo>
                    <a:pt x="175" y="435"/>
                  </a:lnTo>
                  <a:lnTo>
                    <a:pt x="170" y="432"/>
                  </a:lnTo>
                  <a:lnTo>
                    <a:pt x="164" y="430"/>
                  </a:lnTo>
                  <a:lnTo>
                    <a:pt x="157" y="427"/>
                  </a:lnTo>
                  <a:lnTo>
                    <a:pt x="153" y="425"/>
                  </a:lnTo>
                  <a:lnTo>
                    <a:pt x="151" y="423"/>
                  </a:lnTo>
                  <a:lnTo>
                    <a:pt x="147" y="421"/>
                  </a:lnTo>
                  <a:lnTo>
                    <a:pt x="143" y="420"/>
                  </a:lnTo>
                  <a:lnTo>
                    <a:pt x="140" y="417"/>
                  </a:lnTo>
                  <a:lnTo>
                    <a:pt x="137" y="415"/>
                  </a:lnTo>
                  <a:lnTo>
                    <a:pt x="133" y="412"/>
                  </a:lnTo>
                  <a:lnTo>
                    <a:pt x="130" y="411"/>
                  </a:lnTo>
                  <a:lnTo>
                    <a:pt x="126" y="407"/>
                  </a:lnTo>
                  <a:lnTo>
                    <a:pt x="122" y="405"/>
                  </a:lnTo>
                  <a:lnTo>
                    <a:pt x="118" y="402"/>
                  </a:lnTo>
                  <a:lnTo>
                    <a:pt x="115" y="400"/>
                  </a:lnTo>
                  <a:lnTo>
                    <a:pt x="111" y="397"/>
                  </a:lnTo>
                  <a:lnTo>
                    <a:pt x="107" y="393"/>
                  </a:lnTo>
                  <a:lnTo>
                    <a:pt x="102" y="389"/>
                  </a:lnTo>
                  <a:lnTo>
                    <a:pt x="98" y="387"/>
                  </a:lnTo>
                  <a:lnTo>
                    <a:pt x="94" y="382"/>
                  </a:lnTo>
                  <a:lnTo>
                    <a:pt x="92" y="378"/>
                  </a:lnTo>
                  <a:lnTo>
                    <a:pt x="88" y="374"/>
                  </a:lnTo>
                  <a:lnTo>
                    <a:pt x="84" y="371"/>
                  </a:lnTo>
                  <a:lnTo>
                    <a:pt x="81" y="366"/>
                  </a:lnTo>
                  <a:lnTo>
                    <a:pt x="77" y="361"/>
                  </a:lnTo>
                  <a:lnTo>
                    <a:pt x="73" y="356"/>
                  </a:lnTo>
                  <a:lnTo>
                    <a:pt x="69" y="351"/>
                  </a:lnTo>
                  <a:lnTo>
                    <a:pt x="66" y="346"/>
                  </a:lnTo>
                  <a:lnTo>
                    <a:pt x="62" y="341"/>
                  </a:lnTo>
                  <a:lnTo>
                    <a:pt x="59" y="334"/>
                  </a:lnTo>
                  <a:lnTo>
                    <a:pt x="57" y="329"/>
                  </a:lnTo>
                  <a:lnTo>
                    <a:pt x="53" y="323"/>
                  </a:lnTo>
                  <a:lnTo>
                    <a:pt x="50" y="317"/>
                  </a:lnTo>
                  <a:lnTo>
                    <a:pt x="47" y="309"/>
                  </a:lnTo>
                  <a:lnTo>
                    <a:pt x="45" y="303"/>
                  </a:lnTo>
                  <a:lnTo>
                    <a:pt x="42" y="295"/>
                  </a:lnTo>
                  <a:lnTo>
                    <a:pt x="39" y="289"/>
                  </a:lnTo>
                  <a:lnTo>
                    <a:pt x="38" y="282"/>
                  </a:lnTo>
                  <a:lnTo>
                    <a:pt x="35" y="275"/>
                  </a:lnTo>
                  <a:lnTo>
                    <a:pt x="33" y="266"/>
                  </a:lnTo>
                  <a:lnTo>
                    <a:pt x="32" y="259"/>
                  </a:lnTo>
                  <a:lnTo>
                    <a:pt x="29" y="250"/>
                  </a:lnTo>
                  <a:lnTo>
                    <a:pt x="28" y="243"/>
                  </a:lnTo>
                  <a:lnTo>
                    <a:pt x="27" y="233"/>
                  </a:lnTo>
                  <a:lnTo>
                    <a:pt x="27" y="224"/>
                  </a:lnTo>
                  <a:lnTo>
                    <a:pt x="25" y="215"/>
                  </a:lnTo>
                  <a:lnTo>
                    <a:pt x="25" y="206"/>
                  </a:lnTo>
                  <a:lnTo>
                    <a:pt x="24" y="205"/>
                  </a:lnTo>
                  <a:lnTo>
                    <a:pt x="24" y="202"/>
                  </a:lnTo>
                  <a:lnTo>
                    <a:pt x="24" y="199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5"/>
                  </a:lnTo>
                  <a:lnTo>
                    <a:pt x="24" y="180"/>
                  </a:lnTo>
                  <a:lnTo>
                    <a:pt x="25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7" y="158"/>
                  </a:lnTo>
                  <a:lnTo>
                    <a:pt x="28" y="152"/>
                  </a:lnTo>
                  <a:lnTo>
                    <a:pt x="28" y="148"/>
                  </a:lnTo>
                  <a:lnTo>
                    <a:pt x="29" y="145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30" y="135"/>
                  </a:lnTo>
                  <a:lnTo>
                    <a:pt x="32" y="131"/>
                  </a:lnTo>
                  <a:lnTo>
                    <a:pt x="33" y="127"/>
                  </a:lnTo>
                  <a:lnTo>
                    <a:pt x="34" y="123"/>
                  </a:lnTo>
                  <a:lnTo>
                    <a:pt x="34" y="118"/>
                  </a:lnTo>
                  <a:lnTo>
                    <a:pt x="35" y="115"/>
                  </a:lnTo>
                  <a:lnTo>
                    <a:pt x="37" y="110"/>
                  </a:lnTo>
                  <a:lnTo>
                    <a:pt x="38" y="106"/>
                  </a:lnTo>
                  <a:lnTo>
                    <a:pt x="39" y="101"/>
                  </a:lnTo>
                  <a:lnTo>
                    <a:pt x="40" y="97"/>
                  </a:lnTo>
                  <a:lnTo>
                    <a:pt x="42" y="93"/>
                  </a:lnTo>
                  <a:lnTo>
                    <a:pt x="44" y="88"/>
                  </a:lnTo>
                  <a:lnTo>
                    <a:pt x="45" y="83"/>
                  </a:lnTo>
                  <a:lnTo>
                    <a:pt x="47" y="78"/>
                  </a:lnTo>
                  <a:lnTo>
                    <a:pt x="48" y="73"/>
                  </a:lnTo>
                  <a:lnTo>
                    <a:pt x="50" y="68"/>
                  </a:lnTo>
                  <a:lnTo>
                    <a:pt x="52" y="62"/>
                  </a:lnTo>
                  <a:lnTo>
                    <a:pt x="53" y="57"/>
                  </a:lnTo>
                  <a:lnTo>
                    <a:pt x="55" y="52"/>
                  </a:lnTo>
                  <a:lnTo>
                    <a:pt x="58" y="48"/>
                  </a:lnTo>
                  <a:lnTo>
                    <a:pt x="59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7" y="24"/>
                  </a:lnTo>
                  <a:lnTo>
                    <a:pt x="69" y="18"/>
                  </a:lnTo>
                  <a:lnTo>
                    <a:pt x="72" y="13"/>
                  </a:lnTo>
                  <a:lnTo>
                    <a:pt x="74" y="7"/>
                  </a:lnTo>
                  <a:lnTo>
                    <a:pt x="78" y="0"/>
                  </a:lnTo>
                  <a:lnTo>
                    <a:pt x="77" y="2"/>
                  </a:lnTo>
                  <a:lnTo>
                    <a:pt x="76" y="4"/>
                  </a:lnTo>
                  <a:lnTo>
                    <a:pt x="73" y="5"/>
                  </a:lnTo>
                  <a:lnTo>
                    <a:pt x="72" y="8"/>
                  </a:lnTo>
                  <a:lnTo>
                    <a:pt x="71" y="12"/>
                  </a:lnTo>
                  <a:lnTo>
                    <a:pt x="69" y="15"/>
                  </a:lnTo>
                  <a:lnTo>
                    <a:pt x="67" y="18"/>
                  </a:lnTo>
                  <a:lnTo>
                    <a:pt x="64" y="23"/>
                  </a:lnTo>
                  <a:lnTo>
                    <a:pt x="62" y="27"/>
                  </a:lnTo>
                  <a:lnTo>
                    <a:pt x="59" y="32"/>
                  </a:lnTo>
                  <a:lnTo>
                    <a:pt x="55" y="37"/>
                  </a:lnTo>
                  <a:lnTo>
                    <a:pt x="53" y="42"/>
                  </a:lnTo>
                  <a:lnTo>
                    <a:pt x="50" y="48"/>
                  </a:lnTo>
                  <a:lnTo>
                    <a:pt x="47" y="54"/>
                  </a:lnTo>
                  <a:lnTo>
                    <a:pt x="44" y="59"/>
                  </a:lnTo>
                  <a:lnTo>
                    <a:pt x="40" y="67"/>
                  </a:lnTo>
                  <a:lnTo>
                    <a:pt x="39" y="69"/>
                  </a:lnTo>
                  <a:lnTo>
                    <a:pt x="38" y="73"/>
                  </a:lnTo>
                  <a:lnTo>
                    <a:pt x="37" y="77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8" y="96"/>
                  </a:lnTo>
                  <a:lnTo>
                    <a:pt x="27" y="99"/>
                  </a:lnTo>
                  <a:lnTo>
                    <a:pt x="25" y="103"/>
                  </a:lnTo>
                  <a:lnTo>
                    <a:pt x="24" y="107"/>
                  </a:lnTo>
                  <a:lnTo>
                    <a:pt x="23" y="112"/>
                  </a:lnTo>
                  <a:lnTo>
                    <a:pt x="20" y="116"/>
                  </a:lnTo>
                  <a:lnTo>
                    <a:pt x="19" y="120"/>
                  </a:lnTo>
                  <a:lnTo>
                    <a:pt x="18" y="123"/>
                  </a:lnTo>
                  <a:lnTo>
                    <a:pt x="17" y="128"/>
                  </a:lnTo>
                  <a:lnTo>
                    <a:pt x="14" y="132"/>
                  </a:lnTo>
                  <a:lnTo>
                    <a:pt x="13" y="137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9" y="150"/>
                  </a:lnTo>
                  <a:lnTo>
                    <a:pt x="9" y="155"/>
                  </a:lnTo>
                  <a:lnTo>
                    <a:pt x="6" y="158"/>
                  </a:lnTo>
                  <a:lnTo>
                    <a:pt x="6" y="163"/>
                  </a:lnTo>
                  <a:lnTo>
                    <a:pt x="5" y="169"/>
                  </a:lnTo>
                  <a:lnTo>
                    <a:pt x="5" y="174"/>
                  </a:lnTo>
                  <a:lnTo>
                    <a:pt x="3" y="177"/>
                  </a:lnTo>
                  <a:lnTo>
                    <a:pt x="3" y="182"/>
                  </a:lnTo>
                  <a:lnTo>
                    <a:pt x="3" y="187"/>
                  </a:lnTo>
                  <a:lnTo>
                    <a:pt x="1" y="191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1" y="241"/>
                  </a:lnTo>
                  <a:lnTo>
                    <a:pt x="3" y="245"/>
                  </a:lnTo>
                  <a:lnTo>
                    <a:pt x="3" y="249"/>
                  </a:lnTo>
                  <a:lnTo>
                    <a:pt x="5" y="254"/>
                  </a:lnTo>
                  <a:lnTo>
                    <a:pt x="5" y="258"/>
                  </a:lnTo>
                  <a:lnTo>
                    <a:pt x="6" y="263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9" y="274"/>
                  </a:lnTo>
                  <a:lnTo>
                    <a:pt x="10" y="279"/>
                  </a:lnTo>
                  <a:lnTo>
                    <a:pt x="12" y="283"/>
                  </a:lnTo>
                  <a:lnTo>
                    <a:pt x="13" y="288"/>
                  </a:lnTo>
                  <a:lnTo>
                    <a:pt x="14" y="292"/>
                  </a:lnTo>
                  <a:lnTo>
                    <a:pt x="17" y="294"/>
                  </a:lnTo>
                  <a:lnTo>
                    <a:pt x="18" y="298"/>
                  </a:lnTo>
                  <a:lnTo>
                    <a:pt x="19" y="302"/>
                  </a:lnTo>
                  <a:lnTo>
                    <a:pt x="20" y="305"/>
                  </a:lnTo>
                  <a:lnTo>
                    <a:pt x="23" y="309"/>
                  </a:lnTo>
                  <a:lnTo>
                    <a:pt x="24" y="313"/>
                  </a:lnTo>
                  <a:lnTo>
                    <a:pt x="27" y="317"/>
                  </a:lnTo>
                  <a:lnTo>
                    <a:pt x="29" y="323"/>
                  </a:lnTo>
                  <a:lnTo>
                    <a:pt x="33" y="329"/>
                  </a:lnTo>
                  <a:lnTo>
                    <a:pt x="35" y="336"/>
                  </a:lnTo>
                  <a:lnTo>
                    <a:pt x="39" y="342"/>
                  </a:lnTo>
                  <a:lnTo>
                    <a:pt x="43" y="347"/>
                  </a:lnTo>
                  <a:lnTo>
                    <a:pt x="45" y="352"/>
                  </a:lnTo>
                  <a:lnTo>
                    <a:pt x="49" y="356"/>
                  </a:lnTo>
                  <a:lnTo>
                    <a:pt x="52" y="361"/>
                  </a:lnTo>
                  <a:lnTo>
                    <a:pt x="54" y="364"/>
                  </a:lnTo>
                  <a:lnTo>
                    <a:pt x="57" y="368"/>
                  </a:lnTo>
                  <a:lnTo>
                    <a:pt x="58" y="371"/>
                  </a:lnTo>
                  <a:lnTo>
                    <a:pt x="61" y="373"/>
                  </a:lnTo>
                  <a:lnTo>
                    <a:pt x="63" y="376"/>
                  </a:lnTo>
                  <a:lnTo>
                    <a:pt x="64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4" name="Freeform 88">
              <a:extLst>
                <a:ext uri="{FF2B5EF4-FFF2-40B4-BE49-F238E27FC236}">
                  <a16:creationId xmlns:a16="http://schemas.microsoft.com/office/drawing/2014/main" id="{E8F53A4F-9339-875B-086D-BDCADB4E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" y="2664"/>
              <a:ext cx="325" cy="95"/>
            </a:xfrm>
            <a:custGeom>
              <a:avLst/>
              <a:gdLst>
                <a:gd name="T0" fmla="*/ 312 w 325"/>
                <a:gd name="T1" fmla="*/ 43 h 95"/>
                <a:gd name="T2" fmla="*/ 298 w 325"/>
                <a:gd name="T3" fmla="*/ 54 h 95"/>
                <a:gd name="T4" fmla="*/ 279 w 325"/>
                <a:gd name="T5" fmla="*/ 66 h 95"/>
                <a:gd name="T6" fmla="*/ 263 w 325"/>
                <a:gd name="T7" fmla="*/ 72 h 95"/>
                <a:gd name="T8" fmla="*/ 247 w 325"/>
                <a:gd name="T9" fmla="*/ 77 h 95"/>
                <a:gd name="T10" fmla="*/ 229 w 325"/>
                <a:gd name="T11" fmla="*/ 79 h 95"/>
                <a:gd name="T12" fmla="*/ 207 w 325"/>
                <a:gd name="T13" fmla="*/ 83 h 95"/>
                <a:gd name="T14" fmla="*/ 182 w 325"/>
                <a:gd name="T15" fmla="*/ 84 h 95"/>
                <a:gd name="T16" fmla="*/ 156 w 325"/>
                <a:gd name="T17" fmla="*/ 84 h 95"/>
                <a:gd name="T18" fmla="*/ 124 w 325"/>
                <a:gd name="T19" fmla="*/ 82 h 95"/>
                <a:gd name="T20" fmla="*/ 89 w 325"/>
                <a:gd name="T21" fmla="*/ 78 h 95"/>
                <a:gd name="T22" fmla="*/ 55 w 325"/>
                <a:gd name="T23" fmla="*/ 72 h 95"/>
                <a:gd name="T24" fmla="*/ 30 w 325"/>
                <a:gd name="T25" fmla="*/ 66 h 95"/>
                <a:gd name="T26" fmla="*/ 14 w 325"/>
                <a:gd name="T27" fmla="*/ 59 h 95"/>
                <a:gd name="T28" fmla="*/ 9 w 325"/>
                <a:gd name="T29" fmla="*/ 47 h 95"/>
                <a:gd name="T30" fmla="*/ 25 w 325"/>
                <a:gd name="T31" fmla="*/ 36 h 95"/>
                <a:gd name="T32" fmla="*/ 44 w 325"/>
                <a:gd name="T33" fmla="*/ 29 h 95"/>
                <a:gd name="T34" fmla="*/ 67 w 325"/>
                <a:gd name="T35" fmla="*/ 24 h 95"/>
                <a:gd name="T36" fmla="*/ 93 w 325"/>
                <a:gd name="T37" fmla="*/ 19 h 95"/>
                <a:gd name="T38" fmla="*/ 123 w 325"/>
                <a:gd name="T39" fmla="*/ 15 h 95"/>
                <a:gd name="T40" fmla="*/ 154 w 325"/>
                <a:gd name="T41" fmla="*/ 13 h 95"/>
                <a:gd name="T42" fmla="*/ 187 w 325"/>
                <a:gd name="T43" fmla="*/ 12 h 95"/>
                <a:gd name="T44" fmla="*/ 221 w 325"/>
                <a:gd name="T45" fmla="*/ 12 h 95"/>
                <a:gd name="T46" fmla="*/ 256 w 325"/>
                <a:gd name="T47" fmla="*/ 13 h 95"/>
                <a:gd name="T48" fmla="*/ 288 w 325"/>
                <a:gd name="T49" fmla="*/ 17 h 95"/>
                <a:gd name="T50" fmla="*/ 312 w 325"/>
                <a:gd name="T51" fmla="*/ 20 h 95"/>
                <a:gd name="T52" fmla="*/ 300 w 325"/>
                <a:gd name="T53" fmla="*/ 17 h 95"/>
                <a:gd name="T54" fmla="*/ 278 w 325"/>
                <a:gd name="T55" fmla="*/ 12 h 95"/>
                <a:gd name="T56" fmla="*/ 263 w 325"/>
                <a:gd name="T57" fmla="*/ 8 h 95"/>
                <a:gd name="T58" fmla="*/ 244 w 325"/>
                <a:gd name="T59" fmla="*/ 5 h 95"/>
                <a:gd name="T60" fmla="*/ 224 w 325"/>
                <a:gd name="T61" fmla="*/ 3 h 95"/>
                <a:gd name="T62" fmla="*/ 201 w 325"/>
                <a:gd name="T63" fmla="*/ 2 h 95"/>
                <a:gd name="T64" fmla="*/ 177 w 325"/>
                <a:gd name="T65" fmla="*/ 0 h 95"/>
                <a:gd name="T66" fmla="*/ 152 w 325"/>
                <a:gd name="T67" fmla="*/ 0 h 95"/>
                <a:gd name="T68" fmla="*/ 127 w 325"/>
                <a:gd name="T69" fmla="*/ 2 h 95"/>
                <a:gd name="T70" fmla="*/ 100 w 325"/>
                <a:gd name="T71" fmla="*/ 5 h 95"/>
                <a:gd name="T72" fmla="*/ 75 w 325"/>
                <a:gd name="T73" fmla="*/ 10 h 95"/>
                <a:gd name="T74" fmla="*/ 49 w 325"/>
                <a:gd name="T75" fmla="*/ 18 h 95"/>
                <a:gd name="T76" fmla="*/ 24 w 325"/>
                <a:gd name="T77" fmla="*/ 28 h 95"/>
                <a:gd name="T78" fmla="*/ 4 w 325"/>
                <a:gd name="T79" fmla="*/ 39 h 95"/>
                <a:gd name="T80" fmla="*/ 0 w 325"/>
                <a:gd name="T81" fmla="*/ 53 h 95"/>
                <a:gd name="T82" fmla="*/ 7 w 325"/>
                <a:gd name="T83" fmla="*/ 66 h 95"/>
                <a:gd name="T84" fmla="*/ 21 w 325"/>
                <a:gd name="T85" fmla="*/ 74 h 95"/>
                <a:gd name="T86" fmla="*/ 41 w 325"/>
                <a:gd name="T87" fmla="*/ 81 h 95"/>
                <a:gd name="T88" fmla="*/ 56 w 325"/>
                <a:gd name="T89" fmla="*/ 83 h 95"/>
                <a:gd name="T90" fmla="*/ 74 w 325"/>
                <a:gd name="T91" fmla="*/ 87 h 95"/>
                <a:gd name="T92" fmla="*/ 93 w 325"/>
                <a:gd name="T93" fmla="*/ 89 h 95"/>
                <a:gd name="T94" fmla="*/ 112 w 325"/>
                <a:gd name="T95" fmla="*/ 91 h 95"/>
                <a:gd name="T96" fmla="*/ 132 w 325"/>
                <a:gd name="T97" fmla="*/ 92 h 95"/>
                <a:gd name="T98" fmla="*/ 151 w 325"/>
                <a:gd name="T99" fmla="*/ 95 h 95"/>
                <a:gd name="T100" fmla="*/ 170 w 325"/>
                <a:gd name="T101" fmla="*/ 95 h 95"/>
                <a:gd name="T102" fmla="*/ 188 w 325"/>
                <a:gd name="T103" fmla="*/ 93 h 95"/>
                <a:gd name="T104" fmla="*/ 207 w 325"/>
                <a:gd name="T105" fmla="*/ 93 h 95"/>
                <a:gd name="T106" fmla="*/ 225 w 325"/>
                <a:gd name="T107" fmla="*/ 91 h 95"/>
                <a:gd name="T108" fmla="*/ 242 w 325"/>
                <a:gd name="T109" fmla="*/ 89 h 95"/>
                <a:gd name="T110" fmla="*/ 259 w 325"/>
                <a:gd name="T111" fmla="*/ 86 h 95"/>
                <a:gd name="T112" fmla="*/ 273 w 325"/>
                <a:gd name="T113" fmla="*/ 82 h 95"/>
                <a:gd name="T114" fmla="*/ 290 w 325"/>
                <a:gd name="T115" fmla="*/ 76 h 95"/>
                <a:gd name="T116" fmla="*/ 313 w 325"/>
                <a:gd name="T117" fmla="*/ 62 h 95"/>
                <a:gd name="T118" fmla="*/ 317 w 325"/>
                <a:gd name="T119" fmla="*/ 38 h 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"/>
                <a:gd name="T181" fmla="*/ 0 h 95"/>
                <a:gd name="T182" fmla="*/ 325 w 325"/>
                <a:gd name="T183" fmla="*/ 95 h 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" h="95">
                  <a:moveTo>
                    <a:pt x="317" y="38"/>
                  </a:moveTo>
                  <a:lnTo>
                    <a:pt x="315" y="38"/>
                  </a:lnTo>
                  <a:lnTo>
                    <a:pt x="314" y="41"/>
                  </a:lnTo>
                  <a:lnTo>
                    <a:pt x="312" y="43"/>
                  </a:lnTo>
                  <a:lnTo>
                    <a:pt x="308" y="48"/>
                  </a:lnTo>
                  <a:lnTo>
                    <a:pt x="304" y="49"/>
                  </a:lnTo>
                  <a:lnTo>
                    <a:pt x="301" y="52"/>
                  </a:lnTo>
                  <a:lnTo>
                    <a:pt x="298" y="54"/>
                  </a:lnTo>
                  <a:lnTo>
                    <a:pt x="294" y="58"/>
                  </a:lnTo>
                  <a:lnTo>
                    <a:pt x="289" y="61"/>
                  </a:lnTo>
                  <a:lnTo>
                    <a:pt x="285" y="63"/>
                  </a:lnTo>
                  <a:lnTo>
                    <a:pt x="279" y="66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266" y="71"/>
                  </a:lnTo>
                  <a:lnTo>
                    <a:pt x="263" y="72"/>
                  </a:lnTo>
                  <a:lnTo>
                    <a:pt x="260" y="73"/>
                  </a:lnTo>
                  <a:lnTo>
                    <a:pt x="255" y="74"/>
                  </a:lnTo>
                  <a:lnTo>
                    <a:pt x="251" y="76"/>
                  </a:lnTo>
                  <a:lnTo>
                    <a:pt x="247" y="77"/>
                  </a:lnTo>
                  <a:lnTo>
                    <a:pt x="244" y="78"/>
                  </a:lnTo>
                  <a:lnTo>
                    <a:pt x="239" y="78"/>
                  </a:lnTo>
                  <a:lnTo>
                    <a:pt x="234" y="79"/>
                  </a:lnTo>
                  <a:lnTo>
                    <a:pt x="229" y="79"/>
                  </a:lnTo>
                  <a:lnTo>
                    <a:pt x="225" y="81"/>
                  </a:lnTo>
                  <a:lnTo>
                    <a:pt x="219" y="82"/>
                  </a:lnTo>
                  <a:lnTo>
                    <a:pt x="214" y="82"/>
                  </a:lnTo>
                  <a:lnTo>
                    <a:pt x="207" y="83"/>
                  </a:lnTo>
                  <a:lnTo>
                    <a:pt x="202" y="84"/>
                  </a:lnTo>
                  <a:lnTo>
                    <a:pt x="196" y="84"/>
                  </a:lnTo>
                  <a:lnTo>
                    <a:pt x="190" y="84"/>
                  </a:lnTo>
                  <a:lnTo>
                    <a:pt x="182" y="84"/>
                  </a:lnTo>
                  <a:lnTo>
                    <a:pt x="177" y="84"/>
                  </a:lnTo>
                  <a:lnTo>
                    <a:pt x="170" y="84"/>
                  </a:lnTo>
                  <a:lnTo>
                    <a:pt x="163" y="84"/>
                  </a:lnTo>
                  <a:lnTo>
                    <a:pt x="156" y="84"/>
                  </a:lnTo>
                  <a:lnTo>
                    <a:pt x="148" y="84"/>
                  </a:lnTo>
                  <a:lnTo>
                    <a:pt x="141" y="83"/>
                  </a:lnTo>
                  <a:lnTo>
                    <a:pt x="133" y="83"/>
                  </a:lnTo>
                  <a:lnTo>
                    <a:pt x="124" y="82"/>
                  </a:lnTo>
                  <a:lnTo>
                    <a:pt x="117" y="82"/>
                  </a:lnTo>
                  <a:lnTo>
                    <a:pt x="108" y="81"/>
                  </a:lnTo>
                  <a:lnTo>
                    <a:pt x="99" y="79"/>
                  </a:lnTo>
                  <a:lnTo>
                    <a:pt x="89" y="78"/>
                  </a:lnTo>
                  <a:lnTo>
                    <a:pt x="82" y="78"/>
                  </a:lnTo>
                  <a:lnTo>
                    <a:pt x="72" y="76"/>
                  </a:lnTo>
                  <a:lnTo>
                    <a:pt x="63" y="74"/>
                  </a:lnTo>
                  <a:lnTo>
                    <a:pt x="55" y="72"/>
                  </a:lnTo>
                  <a:lnTo>
                    <a:pt x="49" y="71"/>
                  </a:lnTo>
                  <a:lnTo>
                    <a:pt x="41" y="69"/>
                  </a:lnTo>
                  <a:lnTo>
                    <a:pt x="35" y="68"/>
                  </a:lnTo>
                  <a:lnTo>
                    <a:pt x="30" y="66"/>
                  </a:lnTo>
                  <a:lnTo>
                    <a:pt x="26" y="64"/>
                  </a:lnTo>
                  <a:lnTo>
                    <a:pt x="21" y="63"/>
                  </a:lnTo>
                  <a:lnTo>
                    <a:pt x="18" y="61"/>
                  </a:lnTo>
                  <a:lnTo>
                    <a:pt x="14" y="59"/>
                  </a:lnTo>
                  <a:lnTo>
                    <a:pt x="13" y="58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11" y="43"/>
                  </a:lnTo>
                  <a:lnTo>
                    <a:pt x="16" y="41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9" y="34"/>
                  </a:lnTo>
                  <a:lnTo>
                    <a:pt x="34" y="33"/>
                  </a:lnTo>
                  <a:lnTo>
                    <a:pt x="39" y="32"/>
                  </a:lnTo>
                  <a:lnTo>
                    <a:pt x="44" y="29"/>
                  </a:lnTo>
                  <a:lnTo>
                    <a:pt x="49" y="28"/>
                  </a:lnTo>
                  <a:lnTo>
                    <a:pt x="54" y="27"/>
                  </a:lnTo>
                  <a:lnTo>
                    <a:pt x="60" y="27"/>
                  </a:lnTo>
                  <a:lnTo>
                    <a:pt x="67" y="24"/>
                  </a:lnTo>
                  <a:lnTo>
                    <a:pt x="73" y="23"/>
                  </a:lnTo>
                  <a:lnTo>
                    <a:pt x="79" y="22"/>
                  </a:lnTo>
                  <a:lnTo>
                    <a:pt x="87" y="20"/>
                  </a:lnTo>
                  <a:lnTo>
                    <a:pt x="93" y="19"/>
                  </a:lnTo>
                  <a:lnTo>
                    <a:pt x="99" y="19"/>
                  </a:lnTo>
                  <a:lnTo>
                    <a:pt x="107" y="18"/>
                  </a:lnTo>
                  <a:lnTo>
                    <a:pt x="116" y="17"/>
                  </a:lnTo>
                  <a:lnTo>
                    <a:pt x="123" y="15"/>
                  </a:lnTo>
                  <a:lnTo>
                    <a:pt x="131" y="15"/>
                  </a:lnTo>
                  <a:lnTo>
                    <a:pt x="138" y="14"/>
                  </a:lnTo>
                  <a:lnTo>
                    <a:pt x="146" y="14"/>
                  </a:lnTo>
                  <a:lnTo>
                    <a:pt x="154" y="13"/>
                  </a:lnTo>
                  <a:lnTo>
                    <a:pt x="163" y="13"/>
                  </a:lnTo>
                  <a:lnTo>
                    <a:pt x="171" y="13"/>
                  </a:lnTo>
                  <a:lnTo>
                    <a:pt x="180" y="13"/>
                  </a:lnTo>
                  <a:lnTo>
                    <a:pt x="187" y="12"/>
                  </a:lnTo>
                  <a:lnTo>
                    <a:pt x="196" y="12"/>
                  </a:lnTo>
                  <a:lnTo>
                    <a:pt x="205" y="12"/>
                  </a:lnTo>
                  <a:lnTo>
                    <a:pt x="214" y="12"/>
                  </a:lnTo>
                  <a:lnTo>
                    <a:pt x="221" y="12"/>
                  </a:lnTo>
                  <a:lnTo>
                    <a:pt x="230" y="12"/>
                  </a:lnTo>
                  <a:lnTo>
                    <a:pt x="239" y="12"/>
                  </a:lnTo>
                  <a:lnTo>
                    <a:pt x="247" y="13"/>
                  </a:lnTo>
                  <a:lnTo>
                    <a:pt x="256" y="13"/>
                  </a:lnTo>
                  <a:lnTo>
                    <a:pt x="264" y="14"/>
                  </a:lnTo>
                  <a:lnTo>
                    <a:pt x="273" y="14"/>
                  </a:lnTo>
                  <a:lnTo>
                    <a:pt x="280" y="15"/>
                  </a:lnTo>
                  <a:lnTo>
                    <a:pt x="288" y="17"/>
                  </a:lnTo>
                  <a:lnTo>
                    <a:pt x="296" y="18"/>
                  </a:lnTo>
                  <a:lnTo>
                    <a:pt x="304" y="19"/>
                  </a:lnTo>
                  <a:lnTo>
                    <a:pt x="313" y="22"/>
                  </a:lnTo>
                  <a:lnTo>
                    <a:pt x="312" y="20"/>
                  </a:lnTo>
                  <a:lnTo>
                    <a:pt x="310" y="20"/>
                  </a:lnTo>
                  <a:lnTo>
                    <a:pt x="308" y="19"/>
                  </a:lnTo>
                  <a:lnTo>
                    <a:pt x="304" y="19"/>
                  </a:lnTo>
                  <a:lnTo>
                    <a:pt x="300" y="17"/>
                  </a:lnTo>
                  <a:lnTo>
                    <a:pt x="295" y="15"/>
                  </a:lnTo>
                  <a:lnTo>
                    <a:pt x="289" y="14"/>
                  </a:lnTo>
                  <a:lnTo>
                    <a:pt x="283" y="13"/>
                  </a:lnTo>
                  <a:lnTo>
                    <a:pt x="278" y="12"/>
                  </a:lnTo>
                  <a:lnTo>
                    <a:pt x="274" y="12"/>
                  </a:lnTo>
                  <a:lnTo>
                    <a:pt x="271" y="10"/>
                  </a:lnTo>
                  <a:lnTo>
                    <a:pt x="268" y="9"/>
                  </a:lnTo>
                  <a:lnTo>
                    <a:pt x="263" y="8"/>
                  </a:lnTo>
                  <a:lnTo>
                    <a:pt x="257" y="8"/>
                  </a:lnTo>
                  <a:lnTo>
                    <a:pt x="254" y="7"/>
                  </a:lnTo>
                  <a:lnTo>
                    <a:pt x="249" y="7"/>
                  </a:lnTo>
                  <a:lnTo>
                    <a:pt x="244" y="5"/>
                  </a:lnTo>
                  <a:lnTo>
                    <a:pt x="239" y="4"/>
                  </a:lnTo>
                  <a:lnTo>
                    <a:pt x="234" y="4"/>
                  </a:lnTo>
                  <a:lnTo>
                    <a:pt x="229" y="4"/>
                  </a:lnTo>
                  <a:lnTo>
                    <a:pt x="224" y="3"/>
                  </a:lnTo>
                  <a:lnTo>
                    <a:pt x="219" y="3"/>
                  </a:lnTo>
                  <a:lnTo>
                    <a:pt x="212" y="2"/>
                  </a:lnTo>
                  <a:lnTo>
                    <a:pt x="207" y="2"/>
                  </a:lnTo>
                  <a:lnTo>
                    <a:pt x="201" y="2"/>
                  </a:lnTo>
                  <a:lnTo>
                    <a:pt x="195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3" y="2"/>
                  </a:lnTo>
                  <a:lnTo>
                    <a:pt x="127" y="2"/>
                  </a:lnTo>
                  <a:lnTo>
                    <a:pt x="121" y="3"/>
                  </a:lnTo>
                  <a:lnTo>
                    <a:pt x="114" y="3"/>
                  </a:lnTo>
                  <a:lnTo>
                    <a:pt x="108" y="4"/>
                  </a:lnTo>
                  <a:lnTo>
                    <a:pt x="100" y="5"/>
                  </a:lnTo>
                  <a:lnTo>
                    <a:pt x="94" y="7"/>
                  </a:lnTo>
                  <a:lnTo>
                    <a:pt x="88" y="7"/>
                  </a:lnTo>
                  <a:lnTo>
                    <a:pt x="82" y="9"/>
                  </a:lnTo>
                  <a:lnTo>
                    <a:pt x="75" y="10"/>
                  </a:lnTo>
                  <a:lnTo>
                    <a:pt x="69" y="12"/>
                  </a:lnTo>
                  <a:lnTo>
                    <a:pt x="62" y="14"/>
                  </a:lnTo>
                  <a:lnTo>
                    <a:pt x="55" y="17"/>
                  </a:lnTo>
                  <a:lnTo>
                    <a:pt x="49" y="18"/>
                  </a:lnTo>
                  <a:lnTo>
                    <a:pt x="43" y="20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4" y="28"/>
                  </a:lnTo>
                  <a:lnTo>
                    <a:pt x="18" y="32"/>
                  </a:lnTo>
                  <a:lnTo>
                    <a:pt x="11" y="36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10" y="68"/>
                  </a:lnTo>
                  <a:lnTo>
                    <a:pt x="14" y="69"/>
                  </a:lnTo>
                  <a:lnTo>
                    <a:pt x="18" y="72"/>
                  </a:lnTo>
                  <a:lnTo>
                    <a:pt x="21" y="74"/>
                  </a:lnTo>
                  <a:lnTo>
                    <a:pt x="26" y="76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60" y="84"/>
                  </a:lnTo>
                  <a:lnTo>
                    <a:pt x="65" y="86"/>
                  </a:lnTo>
                  <a:lnTo>
                    <a:pt x="70" y="87"/>
                  </a:lnTo>
                  <a:lnTo>
                    <a:pt x="74" y="87"/>
                  </a:lnTo>
                  <a:lnTo>
                    <a:pt x="79" y="87"/>
                  </a:lnTo>
                  <a:lnTo>
                    <a:pt x="84" y="88"/>
                  </a:lnTo>
                  <a:lnTo>
                    <a:pt x="89" y="88"/>
                  </a:lnTo>
                  <a:lnTo>
                    <a:pt x="93" y="89"/>
                  </a:lnTo>
                  <a:lnTo>
                    <a:pt x="98" y="89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2" y="91"/>
                  </a:lnTo>
                  <a:lnTo>
                    <a:pt x="127" y="92"/>
                  </a:lnTo>
                  <a:lnTo>
                    <a:pt x="132" y="92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1" y="95"/>
                  </a:lnTo>
                  <a:lnTo>
                    <a:pt x="156" y="95"/>
                  </a:lnTo>
                  <a:lnTo>
                    <a:pt x="161" y="95"/>
                  </a:lnTo>
                  <a:lnTo>
                    <a:pt x="166" y="95"/>
                  </a:lnTo>
                  <a:lnTo>
                    <a:pt x="170" y="95"/>
                  </a:lnTo>
                  <a:lnTo>
                    <a:pt x="175" y="95"/>
                  </a:lnTo>
                  <a:lnTo>
                    <a:pt x="180" y="95"/>
                  </a:lnTo>
                  <a:lnTo>
                    <a:pt x="185" y="95"/>
                  </a:lnTo>
                  <a:lnTo>
                    <a:pt x="188" y="93"/>
                  </a:lnTo>
                  <a:lnTo>
                    <a:pt x="193" y="93"/>
                  </a:lnTo>
                  <a:lnTo>
                    <a:pt x="198" y="93"/>
                  </a:lnTo>
                  <a:lnTo>
                    <a:pt x="203" y="93"/>
                  </a:lnTo>
                  <a:lnTo>
                    <a:pt x="207" y="93"/>
                  </a:lnTo>
                  <a:lnTo>
                    <a:pt x="212" y="93"/>
                  </a:lnTo>
                  <a:lnTo>
                    <a:pt x="217" y="93"/>
                  </a:lnTo>
                  <a:lnTo>
                    <a:pt x="222" y="93"/>
                  </a:lnTo>
                  <a:lnTo>
                    <a:pt x="225" y="91"/>
                  </a:lnTo>
                  <a:lnTo>
                    <a:pt x="230" y="91"/>
                  </a:lnTo>
                  <a:lnTo>
                    <a:pt x="234" y="91"/>
                  </a:lnTo>
                  <a:lnTo>
                    <a:pt x="239" y="91"/>
                  </a:lnTo>
                  <a:lnTo>
                    <a:pt x="242" y="89"/>
                  </a:lnTo>
                  <a:lnTo>
                    <a:pt x="246" y="88"/>
                  </a:lnTo>
                  <a:lnTo>
                    <a:pt x="250" y="88"/>
                  </a:lnTo>
                  <a:lnTo>
                    <a:pt x="255" y="87"/>
                  </a:lnTo>
                  <a:lnTo>
                    <a:pt x="259" y="86"/>
                  </a:lnTo>
                  <a:lnTo>
                    <a:pt x="263" y="84"/>
                  </a:lnTo>
                  <a:lnTo>
                    <a:pt x="266" y="83"/>
                  </a:lnTo>
                  <a:lnTo>
                    <a:pt x="269" y="83"/>
                  </a:lnTo>
                  <a:lnTo>
                    <a:pt x="273" y="82"/>
                  </a:lnTo>
                  <a:lnTo>
                    <a:pt x="276" y="81"/>
                  </a:lnTo>
                  <a:lnTo>
                    <a:pt x="280" y="79"/>
                  </a:lnTo>
                  <a:lnTo>
                    <a:pt x="284" y="78"/>
                  </a:lnTo>
                  <a:lnTo>
                    <a:pt x="290" y="76"/>
                  </a:lnTo>
                  <a:lnTo>
                    <a:pt x="296" y="72"/>
                  </a:lnTo>
                  <a:lnTo>
                    <a:pt x="303" y="69"/>
                  </a:lnTo>
                  <a:lnTo>
                    <a:pt x="308" y="66"/>
                  </a:lnTo>
                  <a:lnTo>
                    <a:pt x="313" y="62"/>
                  </a:lnTo>
                  <a:lnTo>
                    <a:pt x="318" y="58"/>
                  </a:lnTo>
                  <a:lnTo>
                    <a:pt x="322" y="53"/>
                  </a:lnTo>
                  <a:lnTo>
                    <a:pt x="325" y="49"/>
                  </a:lnTo>
                  <a:lnTo>
                    <a:pt x="31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5" name="Freeform 89">
              <a:extLst>
                <a:ext uri="{FF2B5EF4-FFF2-40B4-BE49-F238E27FC236}">
                  <a16:creationId xmlns:a16="http://schemas.microsoft.com/office/drawing/2014/main" id="{D32F0938-CFD9-0F8C-ED50-FD5566667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2561"/>
              <a:ext cx="121" cy="118"/>
            </a:xfrm>
            <a:custGeom>
              <a:avLst/>
              <a:gdLst>
                <a:gd name="T0" fmla="*/ 111 w 121"/>
                <a:gd name="T1" fmla="*/ 0 h 118"/>
                <a:gd name="T2" fmla="*/ 111 w 121"/>
                <a:gd name="T3" fmla="*/ 0 h 118"/>
                <a:gd name="T4" fmla="*/ 109 w 121"/>
                <a:gd name="T5" fmla="*/ 2 h 118"/>
                <a:gd name="T6" fmla="*/ 107 w 121"/>
                <a:gd name="T7" fmla="*/ 4 h 118"/>
                <a:gd name="T8" fmla="*/ 104 w 121"/>
                <a:gd name="T9" fmla="*/ 8 h 118"/>
                <a:gd name="T10" fmla="*/ 99 w 121"/>
                <a:gd name="T11" fmla="*/ 13 h 118"/>
                <a:gd name="T12" fmla="*/ 96 w 121"/>
                <a:gd name="T13" fmla="*/ 19 h 118"/>
                <a:gd name="T14" fmla="*/ 92 w 121"/>
                <a:gd name="T15" fmla="*/ 22 h 118"/>
                <a:gd name="T16" fmla="*/ 91 w 121"/>
                <a:gd name="T17" fmla="*/ 26 h 118"/>
                <a:gd name="T18" fmla="*/ 87 w 121"/>
                <a:gd name="T19" fmla="*/ 29 h 118"/>
                <a:gd name="T20" fmla="*/ 84 w 121"/>
                <a:gd name="T21" fmla="*/ 34 h 118"/>
                <a:gd name="T22" fmla="*/ 79 w 121"/>
                <a:gd name="T23" fmla="*/ 38 h 118"/>
                <a:gd name="T24" fmla="*/ 76 w 121"/>
                <a:gd name="T25" fmla="*/ 42 h 118"/>
                <a:gd name="T26" fmla="*/ 72 w 121"/>
                <a:gd name="T27" fmla="*/ 47 h 118"/>
                <a:gd name="T28" fmla="*/ 68 w 121"/>
                <a:gd name="T29" fmla="*/ 51 h 118"/>
                <a:gd name="T30" fmla="*/ 63 w 121"/>
                <a:gd name="T31" fmla="*/ 56 h 118"/>
                <a:gd name="T32" fmla="*/ 58 w 121"/>
                <a:gd name="T33" fmla="*/ 61 h 118"/>
                <a:gd name="T34" fmla="*/ 53 w 121"/>
                <a:gd name="T35" fmla="*/ 66 h 118"/>
                <a:gd name="T36" fmla="*/ 49 w 121"/>
                <a:gd name="T37" fmla="*/ 72 h 118"/>
                <a:gd name="T38" fmla="*/ 44 w 121"/>
                <a:gd name="T39" fmla="*/ 77 h 118"/>
                <a:gd name="T40" fmla="*/ 38 w 121"/>
                <a:gd name="T41" fmla="*/ 82 h 118"/>
                <a:gd name="T42" fmla="*/ 32 w 121"/>
                <a:gd name="T43" fmla="*/ 88 h 118"/>
                <a:gd name="T44" fmla="*/ 27 w 121"/>
                <a:gd name="T45" fmla="*/ 95 h 118"/>
                <a:gd name="T46" fmla="*/ 19 w 121"/>
                <a:gd name="T47" fmla="*/ 100 h 118"/>
                <a:gd name="T48" fmla="*/ 13 w 121"/>
                <a:gd name="T49" fmla="*/ 105 h 118"/>
                <a:gd name="T50" fmla="*/ 0 w 121"/>
                <a:gd name="T51" fmla="*/ 118 h 118"/>
                <a:gd name="T52" fmla="*/ 3 w 121"/>
                <a:gd name="T53" fmla="*/ 116 h 118"/>
                <a:gd name="T54" fmla="*/ 5 w 121"/>
                <a:gd name="T55" fmla="*/ 113 h 118"/>
                <a:gd name="T56" fmla="*/ 10 w 121"/>
                <a:gd name="T57" fmla="*/ 110 h 118"/>
                <a:gd name="T58" fmla="*/ 17 w 121"/>
                <a:gd name="T59" fmla="*/ 106 h 118"/>
                <a:gd name="T60" fmla="*/ 23 w 121"/>
                <a:gd name="T61" fmla="*/ 101 h 118"/>
                <a:gd name="T62" fmla="*/ 27 w 121"/>
                <a:gd name="T63" fmla="*/ 98 h 118"/>
                <a:gd name="T64" fmla="*/ 30 w 121"/>
                <a:gd name="T65" fmla="*/ 95 h 118"/>
                <a:gd name="T66" fmla="*/ 35 w 121"/>
                <a:gd name="T67" fmla="*/ 92 h 118"/>
                <a:gd name="T68" fmla="*/ 40 w 121"/>
                <a:gd name="T69" fmla="*/ 90 h 118"/>
                <a:gd name="T70" fmla="*/ 44 w 121"/>
                <a:gd name="T71" fmla="*/ 86 h 118"/>
                <a:gd name="T72" fmla="*/ 48 w 121"/>
                <a:gd name="T73" fmla="*/ 82 h 118"/>
                <a:gd name="T74" fmla="*/ 53 w 121"/>
                <a:gd name="T75" fmla="*/ 78 h 118"/>
                <a:gd name="T76" fmla="*/ 58 w 121"/>
                <a:gd name="T77" fmla="*/ 74 h 118"/>
                <a:gd name="T78" fmla="*/ 63 w 121"/>
                <a:gd name="T79" fmla="*/ 69 h 118"/>
                <a:gd name="T80" fmla="*/ 68 w 121"/>
                <a:gd name="T81" fmla="*/ 66 h 118"/>
                <a:gd name="T82" fmla="*/ 73 w 121"/>
                <a:gd name="T83" fmla="*/ 61 h 118"/>
                <a:gd name="T84" fmla="*/ 79 w 121"/>
                <a:gd name="T85" fmla="*/ 57 h 118"/>
                <a:gd name="T86" fmla="*/ 84 w 121"/>
                <a:gd name="T87" fmla="*/ 51 h 118"/>
                <a:gd name="T88" fmla="*/ 88 w 121"/>
                <a:gd name="T89" fmla="*/ 47 h 118"/>
                <a:gd name="T90" fmla="*/ 94 w 121"/>
                <a:gd name="T91" fmla="*/ 42 h 118"/>
                <a:gd name="T92" fmla="*/ 99 w 121"/>
                <a:gd name="T93" fmla="*/ 37 h 118"/>
                <a:gd name="T94" fmla="*/ 104 w 121"/>
                <a:gd name="T95" fmla="*/ 31 h 118"/>
                <a:gd name="T96" fmla="*/ 111 w 121"/>
                <a:gd name="T97" fmla="*/ 26 h 118"/>
                <a:gd name="T98" fmla="*/ 116 w 121"/>
                <a:gd name="T99" fmla="*/ 19 h 118"/>
                <a:gd name="T100" fmla="*/ 121 w 121"/>
                <a:gd name="T101" fmla="*/ 14 h 118"/>
                <a:gd name="T102" fmla="*/ 111 w 121"/>
                <a:gd name="T103" fmla="*/ 0 h 118"/>
                <a:gd name="T104" fmla="*/ 111 w 121"/>
                <a:gd name="T105" fmla="*/ 0 h 1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118"/>
                <a:gd name="T161" fmla="*/ 121 w 121"/>
                <a:gd name="T162" fmla="*/ 118 h 1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118">
                  <a:moveTo>
                    <a:pt x="111" y="0"/>
                  </a:moveTo>
                  <a:lnTo>
                    <a:pt x="111" y="0"/>
                  </a:lnTo>
                  <a:lnTo>
                    <a:pt x="109" y="2"/>
                  </a:lnTo>
                  <a:lnTo>
                    <a:pt x="107" y="4"/>
                  </a:lnTo>
                  <a:lnTo>
                    <a:pt x="104" y="8"/>
                  </a:lnTo>
                  <a:lnTo>
                    <a:pt x="99" y="13"/>
                  </a:lnTo>
                  <a:lnTo>
                    <a:pt x="96" y="19"/>
                  </a:lnTo>
                  <a:lnTo>
                    <a:pt x="92" y="22"/>
                  </a:lnTo>
                  <a:lnTo>
                    <a:pt x="91" y="26"/>
                  </a:lnTo>
                  <a:lnTo>
                    <a:pt x="87" y="29"/>
                  </a:lnTo>
                  <a:lnTo>
                    <a:pt x="84" y="34"/>
                  </a:lnTo>
                  <a:lnTo>
                    <a:pt x="79" y="38"/>
                  </a:lnTo>
                  <a:lnTo>
                    <a:pt x="76" y="42"/>
                  </a:lnTo>
                  <a:lnTo>
                    <a:pt x="72" y="47"/>
                  </a:lnTo>
                  <a:lnTo>
                    <a:pt x="68" y="51"/>
                  </a:lnTo>
                  <a:lnTo>
                    <a:pt x="63" y="56"/>
                  </a:lnTo>
                  <a:lnTo>
                    <a:pt x="58" y="61"/>
                  </a:lnTo>
                  <a:lnTo>
                    <a:pt x="53" y="66"/>
                  </a:lnTo>
                  <a:lnTo>
                    <a:pt x="49" y="72"/>
                  </a:lnTo>
                  <a:lnTo>
                    <a:pt x="44" y="77"/>
                  </a:lnTo>
                  <a:lnTo>
                    <a:pt x="38" y="82"/>
                  </a:lnTo>
                  <a:lnTo>
                    <a:pt x="32" y="88"/>
                  </a:lnTo>
                  <a:lnTo>
                    <a:pt x="27" y="95"/>
                  </a:lnTo>
                  <a:lnTo>
                    <a:pt x="19" y="100"/>
                  </a:lnTo>
                  <a:lnTo>
                    <a:pt x="13" y="105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5" y="113"/>
                  </a:lnTo>
                  <a:lnTo>
                    <a:pt x="10" y="110"/>
                  </a:lnTo>
                  <a:lnTo>
                    <a:pt x="17" y="106"/>
                  </a:lnTo>
                  <a:lnTo>
                    <a:pt x="23" y="101"/>
                  </a:lnTo>
                  <a:lnTo>
                    <a:pt x="27" y="98"/>
                  </a:lnTo>
                  <a:lnTo>
                    <a:pt x="30" y="95"/>
                  </a:lnTo>
                  <a:lnTo>
                    <a:pt x="35" y="92"/>
                  </a:lnTo>
                  <a:lnTo>
                    <a:pt x="40" y="90"/>
                  </a:lnTo>
                  <a:lnTo>
                    <a:pt x="44" y="86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8" y="74"/>
                  </a:lnTo>
                  <a:lnTo>
                    <a:pt x="63" y="69"/>
                  </a:lnTo>
                  <a:lnTo>
                    <a:pt x="68" y="66"/>
                  </a:lnTo>
                  <a:lnTo>
                    <a:pt x="73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8" y="47"/>
                  </a:lnTo>
                  <a:lnTo>
                    <a:pt x="94" y="42"/>
                  </a:lnTo>
                  <a:lnTo>
                    <a:pt x="99" y="37"/>
                  </a:lnTo>
                  <a:lnTo>
                    <a:pt x="104" y="31"/>
                  </a:lnTo>
                  <a:lnTo>
                    <a:pt x="111" y="26"/>
                  </a:lnTo>
                  <a:lnTo>
                    <a:pt x="116" y="19"/>
                  </a:lnTo>
                  <a:lnTo>
                    <a:pt x="121" y="1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6" name="Freeform 90">
              <a:extLst>
                <a:ext uri="{FF2B5EF4-FFF2-40B4-BE49-F238E27FC236}">
                  <a16:creationId xmlns:a16="http://schemas.microsoft.com/office/drawing/2014/main" id="{651B5FF8-DAED-471E-D515-449E4F114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2387"/>
              <a:ext cx="353" cy="326"/>
            </a:xfrm>
            <a:custGeom>
              <a:avLst/>
              <a:gdLst>
                <a:gd name="T0" fmla="*/ 226 w 353"/>
                <a:gd name="T1" fmla="*/ 206 h 326"/>
                <a:gd name="T2" fmla="*/ 250 w 353"/>
                <a:gd name="T3" fmla="*/ 226 h 326"/>
                <a:gd name="T4" fmla="*/ 280 w 353"/>
                <a:gd name="T5" fmla="*/ 250 h 326"/>
                <a:gd name="T6" fmla="*/ 309 w 353"/>
                <a:gd name="T7" fmla="*/ 274 h 326"/>
                <a:gd name="T8" fmla="*/ 332 w 353"/>
                <a:gd name="T9" fmla="*/ 290 h 326"/>
                <a:gd name="T10" fmla="*/ 344 w 353"/>
                <a:gd name="T11" fmla="*/ 305 h 326"/>
                <a:gd name="T12" fmla="*/ 345 w 353"/>
                <a:gd name="T13" fmla="*/ 326 h 326"/>
                <a:gd name="T14" fmla="*/ 353 w 353"/>
                <a:gd name="T15" fmla="*/ 309 h 326"/>
                <a:gd name="T16" fmla="*/ 335 w 353"/>
                <a:gd name="T17" fmla="*/ 287 h 326"/>
                <a:gd name="T18" fmla="*/ 309 w 353"/>
                <a:gd name="T19" fmla="*/ 269 h 326"/>
                <a:gd name="T20" fmla="*/ 277 w 353"/>
                <a:gd name="T21" fmla="*/ 240 h 326"/>
                <a:gd name="T22" fmla="*/ 245 w 353"/>
                <a:gd name="T23" fmla="*/ 206 h 326"/>
                <a:gd name="T24" fmla="*/ 218 w 353"/>
                <a:gd name="T25" fmla="*/ 169 h 326"/>
                <a:gd name="T26" fmla="*/ 202 w 353"/>
                <a:gd name="T27" fmla="*/ 133 h 326"/>
                <a:gd name="T28" fmla="*/ 201 w 353"/>
                <a:gd name="T29" fmla="*/ 102 h 326"/>
                <a:gd name="T30" fmla="*/ 201 w 353"/>
                <a:gd name="T31" fmla="*/ 78 h 326"/>
                <a:gd name="T32" fmla="*/ 201 w 353"/>
                <a:gd name="T33" fmla="*/ 55 h 326"/>
                <a:gd name="T34" fmla="*/ 213 w 353"/>
                <a:gd name="T35" fmla="*/ 48 h 326"/>
                <a:gd name="T36" fmla="*/ 221 w 353"/>
                <a:gd name="T37" fmla="*/ 26 h 326"/>
                <a:gd name="T38" fmla="*/ 217 w 353"/>
                <a:gd name="T39" fmla="*/ 14 h 326"/>
                <a:gd name="T40" fmla="*/ 190 w 353"/>
                <a:gd name="T41" fmla="*/ 11 h 326"/>
                <a:gd name="T42" fmla="*/ 164 w 353"/>
                <a:gd name="T43" fmla="*/ 9 h 326"/>
                <a:gd name="T44" fmla="*/ 142 w 353"/>
                <a:gd name="T45" fmla="*/ 7 h 326"/>
                <a:gd name="T46" fmla="*/ 114 w 353"/>
                <a:gd name="T47" fmla="*/ 5 h 326"/>
                <a:gd name="T48" fmla="*/ 89 w 353"/>
                <a:gd name="T49" fmla="*/ 2 h 326"/>
                <a:gd name="T50" fmla="*/ 65 w 353"/>
                <a:gd name="T51" fmla="*/ 1 h 326"/>
                <a:gd name="T52" fmla="*/ 43 w 353"/>
                <a:gd name="T53" fmla="*/ 1 h 326"/>
                <a:gd name="T54" fmla="*/ 19 w 353"/>
                <a:gd name="T55" fmla="*/ 14 h 326"/>
                <a:gd name="T56" fmla="*/ 35 w 353"/>
                <a:gd name="T57" fmla="*/ 11 h 326"/>
                <a:gd name="T58" fmla="*/ 64 w 353"/>
                <a:gd name="T59" fmla="*/ 10 h 326"/>
                <a:gd name="T60" fmla="*/ 90 w 353"/>
                <a:gd name="T61" fmla="*/ 10 h 326"/>
                <a:gd name="T62" fmla="*/ 114 w 353"/>
                <a:gd name="T63" fmla="*/ 10 h 326"/>
                <a:gd name="T64" fmla="*/ 143 w 353"/>
                <a:gd name="T65" fmla="*/ 11 h 326"/>
                <a:gd name="T66" fmla="*/ 176 w 353"/>
                <a:gd name="T67" fmla="*/ 14 h 326"/>
                <a:gd name="T68" fmla="*/ 213 w 353"/>
                <a:gd name="T69" fmla="*/ 19 h 326"/>
                <a:gd name="T70" fmla="*/ 205 w 353"/>
                <a:gd name="T71" fmla="*/ 36 h 326"/>
                <a:gd name="T72" fmla="*/ 183 w 353"/>
                <a:gd name="T73" fmla="*/ 34 h 326"/>
                <a:gd name="T74" fmla="*/ 154 w 353"/>
                <a:gd name="T75" fmla="*/ 30 h 326"/>
                <a:gd name="T76" fmla="*/ 133 w 353"/>
                <a:gd name="T77" fmla="*/ 29 h 326"/>
                <a:gd name="T78" fmla="*/ 109 w 353"/>
                <a:gd name="T79" fmla="*/ 27 h 326"/>
                <a:gd name="T80" fmla="*/ 83 w 353"/>
                <a:gd name="T81" fmla="*/ 26 h 326"/>
                <a:gd name="T82" fmla="*/ 58 w 353"/>
                <a:gd name="T83" fmla="*/ 25 h 326"/>
                <a:gd name="T84" fmla="*/ 31 w 353"/>
                <a:gd name="T85" fmla="*/ 26 h 326"/>
                <a:gd name="T86" fmla="*/ 7 w 353"/>
                <a:gd name="T87" fmla="*/ 26 h 326"/>
                <a:gd name="T88" fmla="*/ 11 w 353"/>
                <a:gd name="T89" fmla="*/ 35 h 326"/>
                <a:gd name="T90" fmla="*/ 43 w 353"/>
                <a:gd name="T91" fmla="*/ 35 h 326"/>
                <a:gd name="T92" fmla="*/ 68 w 353"/>
                <a:gd name="T93" fmla="*/ 35 h 326"/>
                <a:gd name="T94" fmla="*/ 92 w 353"/>
                <a:gd name="T95" fmla="*/ 36 h 326"/>
                <a:gd name="T96" fmla="*/ 114 w 353"/>
                <a:gd name="T97" fmla="*/ 38 h 326"/>
                <a:gd name="T98" fmla="*/ 138 w 353"/>
                <a:gd name="T99" fmla="*/ 40 h 326"/>
                <a:gd name="T100" fmla="*/ 162 w 353"/>
                <a:gd name="T101" fmla="*/ 43 h 326"/>
                <a:gd name="T102" fmla="*/ 190 w 353"/>
                <a:gd name="T103" fmla="*/ 49 h 326"/>
                <a:gd name="T104" fmla="*/ 190 w 353"/>
                <a:gd name="T105" fmla="*/ 75 h 326"/>
                <a:gd name="T106" fmla="*/ 191 w 353"/>
                <a:gd name="T107" fmla="*/ 95 h 326"/>
                <a:gd name="T108" fmla="*/ 192 w 353"/>
                <a:gd name="T109" fmla="*/ 119 h 326"/>
                <a:gd name="T110" fmla="*/ 196 w 353"/>
                <a:gd name="T111" fmla="*/ 147 h 326"/>
                <a:gd name="T112" fmla="*/ 201 w 353"/>
                <a:gd name="T113" fmla="*/ 174 h 326"/>
                <a:gd name="T114" fmla="*/ 210 w 353"/>
                <a:gd name="T115" fmla="*/ 203 h 326"/>
                <a:gd name="T116" fmla="*/ 220 w 353"/>
                <a:gd name="T117" fmla="*/ 230 h 326"/>
                <a:gd name="T118" fmla="*/ 234 w 353"/>
                <a:gd name="T119" fmla="*/ 255 h 326"/>
                <a:gd name="T120" fmla="*/ 247 w 353"/>
                <a:gd name="T121" fmla="*/ 272 h 326"/>
                <a:gd name="T122" fmla="*/ 236 w 353"/>
                <a:gd name="T123" fmla="*/ 250 h 326"/>
                <a:gd name="T124" fmla="*/ 221 w 353"/>
                <a:gd name="T125" fmla="*/ 215 h 3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3"/>
                <a:gd name="T190" fmla="*/ 0 h 326"/>
                <a:gd name="T191" fmla="*/ 353 w 353"/>
                <a:gd name="T192" fmla="*/ 326 h 3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3" h="326">
                  <a:moveTo>
                    <a:pt x="215" y="196"/>
                  </a:moveTo>
                  <a:lnTo>
                    <a:pt x="216" y="197"/>
                  </a:lnTo>
                  <a:lnTo>
                    <a:pt x="218" y="200"/>
                  </a:lnTo>
                  <a:lnTo>
                    <a:pt x="221" y="201"/>
                  </a:lnTo>
                  <a:lnTo>
                    <a:pt x="223" y="203"/>
                  </a:lnTo>
                  <a:lnTo>
                    <a:pt x="226" y="206"/>
                  </a:lnTo>
                  <a:lnTo>
                    <a:pt x="230" y="208"/>
                  </a:lnTo>
                  <a:lnTo>
                    <a:pt x="234" y="211"/>
                  </a:lnTo>
                  <a:lnTo>
                    <a:pt x="237" y="215"/>
                  </a:lnTo>
                  <a:lnTo>
                    <a:pt x="241" y="218"/>
                  </a:lnTo>
                  <a:lnTo>
                    <a:pt x="245" y="222"/>
                  </a:lnTo>
                  <a:lnTo>
                    <a:pt x="250" y="226"/>
                  </a:lnTo>
                  <a:lnTo>
                    <a:pt x="255" y="230"/>
                  </a:lnTo>
                  <a:lnTo>
                    <a:pt x="260" y="233"/>
                  </a:lnTo>
                  <a:lnTo>
                    <a:pt x="265" y="238"/>
                  </a:lnTo>
                  <a:lnTo>
                    <a:pt x="270" y="242"/>
                  </a:lnTo>
                  <a:lnTo>
                    <a:pt x="275" y="246"/>
                  </a:lnTo>
                  <a:lnTo>
                    <a:pt x="280" y="250"/>
                  </a:lnTo>
                  <a:lnTo>
                    <a:pt x="285" y="255"/>
                  </a:lnTo>
                  <a:lnTo>
                    <a:pt x="290" y="259"/>
                  </a:lnTo>
                  <a:lnTo>
                    <a:pt x="295" y="262"/>
                  </a:lnTo>
                  <a:lnTo>
                    <a:pt x="300" y="266"/>
                  </a:lnTo>
                  <a:lnTo>
                    <a:pt x="305" y="270"/>
                  </a:lnTo>
                  <a:lnTo>
                    <a:pt x="309" y="274"/>
                  </a:lnTo>
                  <a:lnTo>
                    <a:pt x="314" y="277"/>
                  </a:lnTo>
                  <a:lnTo>
                    <a:pt x="318" y="280"/>
                  </a:lnTo>
                  <a:lnTo>
                    <a:pt x="321" y="284"/>
                  </a:lnTo>
                  <a:lnTo>
                    <a:pt x="325" y="286"/>
                  </a:lnTo>
                  <a:lnTo>
                    <a:pt x="329" y="289"/>
                  </a:lnTo>
                  <a:lnTo>
                    <a:pt x="332" y="290"/>
                  </a:lnTo>
                  <a:lnTo>
                    <a:pt x="334" y="292"/>
                  </a:lnTo>
                  <a:lnTo>
                    <a:pt x="337" y="295"/>
                  </a:lnTo>
                  <a:lnTo>
                    <a:pt x="340" y="297"/>
                  </a:lnTo>
                  <a:lnTo>
                    <a:pt x="342" y="299"/>
                  </a:lnTo>
                  <a:lnTo>
                    <a:pt x="344" y="301"/>
                  </a:lnTo>
                  <a:lnTo>
                    <a:pt x="344" y="305"/>
                  </a:lnTo>
                  <a:lnTo>
                    <a:pt x="343" y="309"/>
                  </a:lnTo>
                  <a:lnTo>
                    <a:pt x="340" y="311"/>
                  </a:lnTo>
                  <a:lnTo>
                    <a:pt x="338" y="314"/>
                  </a:lnTo>
                  <a:lnTo>
                    <a:pt x="337" y="315"/>
                  </a:lnTo>
                  <a:lnTo>
                    <a:pt x="345" y="326"/>
                  </a:lnTo>
                  <a:lnTo>
                    <a:pt x="347" y="325"/>
                  </a:lnTo>
                  <a:lnTo>
                    <a:pt x="349" y="324"/>
                  </a:lnTo>
                  <a:lnTo>
                    <a:pt x="352" y="320"/>
                  </a:lnTo>
                  <a:lnTo>
                    <a:pt x="353" y="315"/>
                  </a:lnTo>
                  <a:lnTo>
                    <a:pt x="353" y="311"/>
                  </a:lnTo>
                  <a:lnTo>
                    <a:pt x="353" y="309"/>
                  </a:lnTo>
                  <a:lnTo>
                    <a:pt x="353" y="305"/>
                  </a:lnTo>
                  <a:lnTo>
                    <a:pt x="352" y="301"/>
                  </a:lnTo>
                  <a:lnTo>
                    <a:pt x="349" y="297"/>
                  </a:lnTo>
                  <a:lnTo>
                    <a:pt x="345" y="294"/>
                  </a:lnTo>
                  <a:lnTo>
                    <a:pt x="340" y="290"/>
                  </a:lnTo>
                  <a:lnTo>
                    <a:pt x="335" y="287"/>
                  </a:lnTo>
                  <a:lnTo>
                    <a:pt x="332" y="284"/>
                  </a:lnTo>
                  <a:lnTo>
                    <a:pt x="328" y="281"/>
                  </a:lnTo>
                  <a:lnTo>
                    <a:pt x="323" y="279"/>
                  </a:lnTo>
                  <a:lnTo>
                    <a:pt x="319" y="276"/>
                  </a:lnTo>
                  <a:lnTo>
                    <a:pt x="314" y="272"/>
                  </a:lnTo>
                  <a:lnTo>
                    <a:pt x="309" y="269"/>
                  </a:lnTo>
                  <a:lnTo>
                    <a:pt x="304" y="264"/>
                  </a:lnTo>
                  <a:lnTo>
                    <a:pt x="299" y="260"/>
                  </a:lnTo>
                  <a:lnTo>
                    <a:pt x="293" y="255"/>
                  </a:lnTo>
                  <a:lnTo>
                    <a:pt x="288" y="250"/>
                  </a:lnTo>
                  <a:lnTo>
                    <a:pt x="283" y="245"/>
                  </a:lnTo>
                  <a:lnTo>
                    <a:pt x="277" y="240"/>
                  </a:lnTo>
                  <a:lnTo>
                    <a:pt x="271" y="235"/>
                  </a:lnTo>
                  <a:lnTo>
                    <a:pt x="266" y="228"/>
                  </a:lnTo>
                  <a:lnTo>
                    <a:pt x="260" y="223"/>
                  </a:lnTo>
                  <a:lnTo>
                    <a:pt x="255" y="218"/>
                  </a:lnTo>
                  <a:lnTo>
                    <a:pt x="250" y="212"/>
                  </a:lnTo>
                  <a:lnTo>
                    <a:pt x="245" y="206"/>
                  </a:lnTo>
                  <a:lnTo>
                    <a:pt x="240" y="200"/>
                  </a:lnTo>
                  <a:lnTo>
                    <a:pt x="235" y="193"/>
                  </a:lnTo>
                  <a:lnTo>
                    <a:pt x="230" y="187"/>
                  </a:lnTo>
                  <a:lnTo>
                    <a:pt x="226" y="181"/>
                  </a:lnTo>
                  <a:lnTo>
                    <a:pt x="221" y="174"/>
                  </a:lnTo>
                  <a:lnTo>
                    <a:pt x="218" y="169"/>
                  </a:lnTo>
                  <a:lnTo>
                    <a:pt x="215" y="163"/>
                  </a:lnTo>
                  <a:lnTo>
                    <a:pt x="211" y="157"/>
                  </a:lnTo>
                  <a:lnTo>
                    <a:pt x="208" y="151"/>
                  </a:lnTo>
                  <a:lnTo>
                    <a:pt x="206" y="144"/>
                  </a:lnTo>
                  <a:lnTo>
                    <a:pt x="205" y="138"/>
                  </a:lnTo>
                  <a:lnTo>
                    <a:pt x="202" y="133"/>
                  </a:lnTo>
                  <a:lnTo>
                    <a:pt x="202" y="127"/>
                  </a:lnTo>
                  <a:lnTo>
                    <a:pt x="202" y="123"/>
                  </a:lnTo>
                  <a:lnTo>
                    <a:pt x="201" y="117"/>
                  </a:lnTo>
                  <a:lnTo>
                    <a:pt x="201" y="112"/>
                  </a:lnTo>
                  <a:lnTo>
                    <a:pt x="201" y="107"/>
                  </a:lnTo>
                  <a:lnTo>
                    <a:pt x="201" y="102"/>
                  </a:lnTo>
                  <a:lnTo>
                    <a:pt x="201" y="97"/>
                  </a:lnTo>
                  <a:lnTo>
                    <a:pt x="201" y="93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1"/>
                  </a:lnTo>
                  <a:lnTo>
                    <a:pt x="201" y="78"/>
                  </a:lnTo>
                  <a:lnTo>
                    <a:pt x="201" y="75"/>
                  </a:lnTo>
                  <a:lnTo>
                    <a:pt x="201" y="73"/>
                  </a:lnTo>
                  <a:lnTo>
                    <a:pt x="201" y="68"/>
                  </a:lnTo>
                  <a:lnTo>
                    <a:pt x="201" y="64"/>
                  </a:lnTo>
                  <a:lnTo>
                    <a:pt x="201" y="59"/>
                  </a:lnTo>
                  <a:lnTo>
                    <a:pt x="201" y="55"/>
                  </a:lnTo>
                  <a:lnTo>
                    <a:pt x="201" y="53"/>
                  </a:lnTo>
                  <a:lnTo>
                    <a:pt x="201" y="51"/>
                  </a:lnTo>
                  <a:lnTo>
                    <a:pt x="201" y="49"/>
                  </a:lnTo>
                  <a:lnTo>
                    <a:pt x="202" y="48"/>
                  </a:lnTo>
                  <a:lnTo>
                    <a:pt x="213" y="48"/>
                  </a:lnTo>
                  <a:lnTo>
                    <a:pt x="215" y="46"/>
                  </a:lnTo>
                  <a:lnTo>
                    <a:pt x="216" y="44"/>
                  </a:lnTo>
                  <a:lnTo>
                    <a:pt x="218" y="40"/>
                  </a:lnTo>
                  <a:lnTo>
                    <a:pt x="220" y="35"/>
                  </a:lnTo>
                  <a:lnTo>
                    <a:pt x="221" y="30"/>
                  </a:lnTo>
                  <a:lnTo>
                    <a:pt x="221" y="26"/>
                  </a:lnTo>
                  <a:lnTo>
                    <a:pt x="221" y="24"/>
                  </a:lnTo>
                  <a:lnTo>
                    <a:pt x="221" y="19"/>
                  </a:lnTo>
                  <a:lnTo>
                    <a:pt x="222" y="15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7" y="14"/>
                  </a:lnTo>
                  <a:lnTo>
                    <a:pt x="215" y="14"/>
                  </a:lnTo>
                  <a:lnTo>
                    <a:pt x="210" y="14"/>
                  </a:lnTo>
                  <a:lnTo>
                    <a:pt x="206" y="12"/>
                  </a:lnTo>
                  <a:lnTo>
                    <a:pt x="201" y="12"/>
                  </a:lnTo>
                  <a:lnTo>
                    <a:pt x="197" y="12"/>
                  </a:lnTo>
                  <a:lnTo>
                    <a:pt x="190" y="11"/>
                  </a:lnTo>
                  <a:lnTo>
                    <a:pt x="183" y="11"/>
                  </a:lnTo>
                  <a:lnTo>
                    <a:pt x="179" y="10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9" y="10"/>
                  </a:lnTo>
                  <a:lnTo>
                    <a:pt x="164" y="9"/>
                  </a:lnTo>
                  <a:lnTo>
                    <a:pt x="161" y="9"/>
                  </a:lnTo>
                  <a:lnTo>
                    <a:pt x="157" y="9"/>
                  </a:lnTo>
                  <a:lnTo>
                    <a:pt x="153" y="9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2" y="7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8" y="6"/>
                  </a:lnTo>
                  <a:lnTo>
                    <a:pt x="124" y="5"/>
                  </a:lnTo>
                  <a:lnTo>
                    <a:pt x="119" y="5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7" y="4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89" y="2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5" y="10"/>
                  </a:lnTo>
                  <a:lnTo>
                    <a:pt x="79" y="10"/>
                  </a:lnTo>
                  <a:lnTo>
                    <a:pt x="83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4" y="11"/>
                  </a:lnTo>
                  <a:lnTo>
                    <a:pt x="128" y="11"/>
                  </a:lnTo>
                  <a:lnTo>
                    <a:pt x="133" y="11"/>
                  </a:lnTo>
                  <a:lnTo>
                    <a:pt x="138" y="11"/>
                  </a:lnTo>
                  <a:lnTo>
                    <a:pt x="143" y="11"/>
                  </a:lnTo>
                  <a:lnTo>
                    <a:pt x="148" y="11"/>
                  </a:lnTo>
                  <a:lnTo>
                    <a:pt x="153" y="12"/>
                  </a:lnTo>
                  <a:lnTo>
                    <a:pt x="159" y="12"/>
                  </a:lnTo>
                  <a:lnTo>
                    <a:pt x="164" y="14"/>
                  </a:lnTo>
                  <a:lnTo>
                    <a:pt x="171" y="14"/>
                  </a:lnTo>
                  <a:lnTo>
                    <a:pt x="176" y="14"/>
                  </a:lnTo>
                  <a:lnTo>
                    <a:pt x="182" y="15"/>
                  </a:lnTo>
                  <a:lnTo>
                    <a:pt x="188" y="15"/>
                  </a:lnTo>
                  <a:lnTo>
                    <a:pt x="193" y="16"/>
                  </a:lnTo>
                  <a:lnTo>
                    <a:pt x="201" y="16"/>
                  </a:lnTo>
                  <a:lnTo>
                    <a:pt x="206" y="17"/>
                  </a:lnTo>
                  <a:lnTo>
                    <a:pt x="213" y="19"/>
                  </a:lnTo>
                  <a:lnTo>
                    <a:pt x="212" y="20"/>
                  </a:lnTo>
                  <a:lnTo>
                    <a:pt x="211" y="25"/>
                  </a:lnTo>
                  <a:lnTo>
                    <a:pt x="210" y="27"/>
                  </a:lnTo>
                  <a:lnTo>
                    <a:pt x="208" y="31"/>
                  </a:lnTo>
                  <a:lnTo>
                    <a:pt x="206" y="34"/>
                  </a:lnTo>
                  <a:lnTo>
                    <a:pt x="205" y="36"/>
                  </a:lnTo>
                  <a:lnTo>
                    <a:pt x="202" y="36"/>
                  </a:lnTo>
                  <a:lnTo>
                    <a:pt x="198" y="35"/>
                  </a:lnTo>
                  <a:lnTo>
                    <a:pt x="195" y="35"/>
                  </a:lnTo>
                  <a:lnTo>
                    <a:pt x="192" y="34"/>
                  </a:lnTo>
                  <a:lnTo>
                    <a:pt x="187" y="34"/>
                  </a:lnTo>
                  <a:lnTo>
                    <a:pt x="183" y="34"/>
                  </a:lnTo>
                  <a:lnTo>
                    <a:pt x="178" y="33"/>
                  </a:lnTo>
                  <a:lnTo>
                    <a:pt x="173" y="33"/>
                  </a:lnTo>
                  <a:lnTo>
                    <a:pt x="167" y="31"/>
                  </a:lnTo>
                  <a:lnTo>
                    <a:pt x="161" y="31"/>
                  </a:lnTo>
                  <a:lnTo>
                    <a:pt x="157" y="30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8" y="30"/>
                  </a:lnTo>
                  <a:lnTo>
                    <a:pt x="144" y="29"/>
                  </a:lnTo>
                  <a:lnTo>
                    <a:pt x="141" y="29"/>
                  </a:lnTo>
                  <a:lnTo>
                    <a:pt x="137" y="29"/>
                  </a:lnTo>
                  <a:lnTo>
                    <a:pt x="133" y="29"/>
                  </a:lnTo>
                  <a:lnTo>
                    <a:pt x="129" y="29"/>
                  </a:lnTo>
                  <a:lnTo>
                    <a:pt x="125" y="29"/>
                  </a:lnTo>
                  <a:lnTo>
                    <a:pt x="120" y="27"/>
                  </a:lnTo>
                  <a:lnTo>
                    <a:pt x="117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88" y="26"/>
                  </a:lnTo>
                  <a:lnTo>
                    <a:pt x="83" y="26"/>
                  </a:lnTo>
                  <a:lnTo>
                    <a:pt x="79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1" y="25"/>
                  </a:lnTo>
                  <a:lnTo>
                    <a:pt x="58" y="25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4" y="25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31" y="2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6" y="35"/>
                  </a:lnTo>
                  <a:lnTo>
                    <a:pt x="43" y="35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6" y="35"/>
                  </a:lnTo>
                  <a:lnTo>
                    <a:pt x="60" y="35"/>
                  </a:lnTo>
                  <a:lnTo>
                    <a:pt x="64" y="35"/>
                  </a:lnTo>
                  <a:lnTo>
                    <a:pt x="68" y="35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80" y="36"/>
                  </a:lnTo>
                  <a:lnTo>
                    <a:pt x="84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9" y="36"/>
                  </a:lnTo>
                  <a:lnTo>
                    <a:pt x="103" y="38"/>
                  </a:lnTo>
                  <a:lnTo>
                    <a:pt x="107" y="38"/>
                  </a:lnTo>
                  <a:lnTo>
                    <a:pt x="110" y="38"/>
                  </a:lnTo>
                  <a:lnTo>
                    <a:pt x="114" y="38"/>
                  </a:lnTo>
                  <a:lnTo>
                    <a:pt x="119" y="38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0" y="39"/>
                  </a:lnTo>
                  <a:lnTo>
                    <a:pt x="134" y="39"/>
                  </a:lnTo>
                  <a:lnTo>
                    <a:pt x="138" y="40"/>
                  </a:lnTo>
                  <a:lnTo>
                    <a:pt x="143" y="40"/>
                  </a:lnTo>
                  <a:lnTo>
                    <a:pt x="146" y="40"/>
                  </a:lnTo>
                  <a:lnTo>
                    <a:pt x="149" y="40"/>
                  </a:lnTo>
                  <a:lnTo>
                    <a:pt x="153" y="41"/>
                  </a:lnTo>
                  <a:lnTo>
                    <a:pt x="157" y="41"/>
                  </a:lnTo>
                  <a:lnTo>
                    <a:pt x="162" y="43"/>
                  </a:lnTo>
                  <a:lnTo>
                    <a:pt x="169" y="44"/>
                  </a:lnTo>
                  <a:lnTo>
                    <a:pt x="174" y="44"/>
                  </a:lnTo>
                  <a:lnTo>
                    <a:pt x="181" y="45"/>
                  </a:lnTo>
                  <a:lnTo>
                    <a:pt x="186" y="46"/>
                  </a:lnTo>
                  <a:lnTo>
                    <a:pt x="191" y="48"/>
                  </a:lnTo>
                  <a:lnTo>
                    <a:pt x="190" y="49"/>
                  </a:lnTo>
                  <a:lnTo>
                    <a:pt x="190" y="54"/>
                  </a:lnTo>
                  <a:lnTo>
                    <a:pt x="190" y="58"/>
                  </a:lnTo>
                  <a:lnTo>
                    <a:pt x="190" y="61"/>
                  </a:lnTo>
                  <a:lnTo>
                    <a:pt x="190" y="66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8"/>
                  </a:lnTo>
                  <a:lnTo>
                    <a:pt x="191" y="92"/>
                  </a:lnTo>
                  <a:lnTo>
                    <a:pt x="191" y="95"/>
                  </a:lnTo>
                  <a:lnTo>
                    <a:pt x="191" y="100"/>
                  </a:lnTo>
                  <a:lnTo>
                    <a:pt x="191" y="104"/>
                  </a:lnTo>
                  <a:lnTo>
                    <a:pt x="191" y="108"/>
                  </a:lnTo>
                  <a:lnTo>
                    <a:pt x="192" y="112"/>
                  </a:lnTo>
                  <a:lnTo>
                    <a:pt x="192" y="117"/>
                  </a:lnTo>
                  <a:lnTo>
                    <a:pt x="192" y="119"/>
                  </a:lnTo>
                  <a:lnTo>
                    <a:pt x="193" y="124"/>
                  </a:lnTo>
                  <a:lnTo>
                    <a:pt x="193" y="129"/>
                  </a:lnTo>
                  <a:lnTo>
                    <a:pt x="195" y="134"/>
                  </a:lnTo>
                  <a:lnTo>
                    <a:pt x="195" y="138"/>
                  </a:lnTo>
                  <a:lnTo>
                    <a:pt x="196" y="143"/>
                  </a:lnTo>
                  <a:lnTo>
                    <a:pt x="196" y="147"/>
                  </a:lnTo>
                  <a:lnTo>
                    <a:pt x="197" y="152"/>
                  </a:lnTo>
                  <a:lnTo>
                    <a:pt x="198" y="157"/>
                  </a:lnTo>
                  <a:lnTo>
                    <a:pt x="200" y="162"/>
                  </a:lnTo>
                  <a:lnTo>
                    <a:pt x="200" y="166"/>
                  </a:lnTo>
                  <a:lnTo>
                    <a:pt x="201" y="171"/>
                  </a:lnTo>
                  <a:lnTo>
                    <a:pt x="201" y="174"/>
                  </a:lnTo>
                  <a:lnTo>
                    <a:pt x="202" y="179"/>
                  </a:lnTo>
                  <a:lnTo>
                    <a:pt x="205" y="184"/>
                  </a:lnTo>
                  <a:lnTo>
                    <a:pt x="205" y="189"/>
                  </a:lnTo>
                  <a:lnTo>
                    <a:pt x="206" y="193"/>
                  </a:lnTo>
                  <a:lnTo>
                    <a:pt x="207" y="198"/>
                  </a:lnTo>
                  <a:lnTo>
                    <a:pt x="210" y="203"/>
                  </a:lnTo>
                  <a:lnTo>
                    <a:pt x="211" y="208"/>
                  </a:lnTo>
                  <a:lnTo>
                    <a:pt x="212" y="213"/>
                  </a:lnTo>
                  <a:lnTo>
                    <a:pt x="215" y="217"/>
                  </a:lnTo>
                  <a:lnTo>
                    <a:pt x="216" y="221"/>
                  </a:lnTo>
                  <a:lnTo>
                    <a:pt x="218" y="226"/>
                  </a:lnTo>
                  <a:lnTo>
                    <a:pt x="220" y="230"/>
                  </a:lnTo>
                  <a:lnTo>
                    <a:pt x="222" y="235"/>
                  </a:lnTo>
                  <a:lnTo>
                    <a:pt x="225" y="238"/>
                  </a:lnTo>
                  <a:lnTo>
                    <a:pt x="227" y="243"/>
                  </a:lnTo>
                  <a:lnTo>
                    <a:pt x="228" y="247"/>
                  </a:lnTo>
                  <a:lnTo>
                    <a:pt x="231" y="251"/>
                  </a:lnTo>
                  <a:lnTo>
                    <a:pt x="234" y="255"/>
                  </a:lnTo>
                  <a:lnTo>
                    <a:pt x="236" y="260"/>
                  </a:lnTo>
                  <a:lnTo>
                    <a:pt x="239" y="264"/>
                  </a:lnTo>
                  <a:lnTo>
                    <a:pt x="242" y="267"/>
                  </a:lnTo>
                  <a:lnTo>
                    <a:pt x="245" y="270"/>
                  </a:lnTo>
                  <a:lnTo>
                    <a:pt x="249" y="274"/>
                  </a:lnTo>
                  <a:lnTo>
                    <a:pt x="247" y="272"/>
                  </a:lnTo>
                  <a:lnTo>
                    <a:pt x="246" y="271"/>
                  </a:lnTo>
                  <a:lnTo>
                    <a:pt x="245" y="269"/>
                  </a:lnTo>
                  <a:lnTo>
                    <a:pt x="244" y="265"/>
                  </a:lnTo>
                  <a:lnTo>
                    <a:pt x="241" y="260"/>
                  </a:lnTo>
                  <a:lnTo>
                    <a:pt x="239" y="255"/>
                  </a:lnTo>
                  <a:lnTo>
                    <a:pt x="236" y="250"/>
                  </a:lnTo>
                  <a:lnTo>
                    <a:pt x="234" y="243"/>
                  </a:lnTo>
                  <a:lnTo>
                    <a:pt x="231" y="237"/>
                  </a:lnTo>
                  <a:lnTo>
                    <a:pt x="228" y="231"/>
                  </a:lnTo>
                  <a:lnTo>
                    <a:pt x="225" y="225"/>
                  </a:lnTo>
                  <a:lnTo>
                    <a:pt x="223" y="220"/>
                  </a:lnTo>
                  <a:lnTo>
                    <a:pt x="221" y="215"/>
                  </a:lnTo>
                  <a:lnTo>
                    <a:pt x="218" y="210"/>
                  </a:lnTo>
                  <a:lnTo>
                    <a:pt x="217" y="205"/>
                  </a:lnTo>
                  <a:lnTo>
                    <a:pt x="217" y="202"/>
                  </a:lnTo>
                  <a:lnTo>
                    <a:pt x="215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7" name="Freeform 91">
              <a:extLst>
                <a:ext uri="{FF2B5EF4-FFF2-40B4-BE49-F238E27FC236}">
                  <a16:creationId xmlns:a16="http://schemas.microsoft.com/office/drawing/2014/main" id="{A4D3C9FB-A7A9-2859-324C-C4A63496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2674"/>
              <a:ext cx="338" cy="106"/>
            </a:xfrm>
            <a:custGeom>
              <a:avLst/>
              <a:gdLst>
                <a:gd name="T0" fmla="*/ 283 w 338"/>
                <a:gd name="T1" fmla="*/ 56 h 106"/>
                <a:gd name="T2" fmla="*/ 300 w 338"/>
                <a:gd name="T3" fmla="*/ 47 h 106"/>
                <a:gd name="T4" fmla="*/ 315 w 338"/>
                <a:gd name="T5" fmla="*/ 36 h 106"/>
                <a:gd name="T6" fmla="*/ 312 w 338"/>
                <a:gd name="T7" fmla="*/ 14 h 106"/>
                <a:gd name="T8" fmla="*/ 295 w 338"/>
                <a:gd name="T9" fmla="*/ 10 h 106"/>
                <a:gd name="T10" fmla="*/ 273 w 338"/>
                <a:gd name="T11" fmla="*/ 7 h 106"/>
                <a:gd name="T12" fmla="*/ 243 w 338"/>
                <a:gd name="T13" fmla="*/ 7 h 106"/>
                <a:gd name="T14" fmla="*/ 210 w 338"/>
                <a:gd name="T15" fmla="*/ 8 h 106"/>
                <a:gd name="T16" fmla="*/ 180 w 338"/>
                <a:gd name="T17" fmla="*/ 10 h 106"/>
                <a:gd name="T18" fmla="*/ 150 w 338"/>
                <a:gd name="T19" fmla="*/ 15 h 106"/>
                <a:gd name="T20" fmla="*/ 122 w 338"/>
                <a:gd name="T21" fmla="*/ 22 h 106"/>
                <a:gd name="T22" fmla="*/ 97 w 338"/>
                <a:gd name="T23" fmla="*/ 29 h 106"/>
                <a:gd name="T24" fmla="*/ 75 w 338"/>
                <a:gd name="T25" fmla="*/ 38 h 106"/>
                <a:gd name="T26" fmla="*/ 57 w 338"/>
                <a:gd name="T27" fmla="*/ 46 h 106"/>
                <a:gd name="T28" fmla="*/ 38 w 338"/>
                <a:gd name="T29" fmla="*/ 57 h 106"/>
                <a:gd name="T30" fmla="*/ 28 w 338"/>
                <a:gd name="T31" fmla="*/ 77 h 106"/>
                <a:gd name="T32" fmla="*/ 47 w 338"/>
                <a:gd name="T33" fmla="*/ 85 h 106"/>
                <a:gd name="T34" fmla="*/ 74 w 338"/>
                <a:gd name="T35" fmla="*/ 91 h 106"/>
                <a:gd name="T36" fmla="*/ 98 w 338"/>
                <a:gd name="T37" fmla="*/ 93 h 106"/>
                <a:gd name="T38" fmla="*/ 117 w 338"/>
                <a:gd name="T39" fmla="*/ 95 h 106"/>
                <a:gd name="T40" fmla="*/ 136 w 338"/>
                <a:gd name="T41" fmla="*/ 96 h 106"/>
                <a:gd name="T42" fmla="*/ 155 w 338"/>
                <a:gd name="T43" fmla="*/ 93 h 106"/>
                <a:gd name="T44" fmla="*/ 175 w 338"/>
                <a:gd name="T45" fmla="*/ 92 h 106"/>
                <a:gd name="T46" fmla="*/ 195 w 338"/>
                <a:gd name="T47" fmla="*/ 88 h 106"/>
                <a:gd name="T48" fmla="*/ 216 w 338"/>
                <a:gd name="T49" fmla="*/ 85 h 106"/>
                <a:gd name="T50" fmla="*/ 236 w 338"/>
                <a:gd name="T51" fmla="*/ 77 h 106"/>
                <a:gd name="T52" fmla="*/ 259 w 338"/>
                <a:gd name="T53" fmla="*/ 69 h 106"/>
                <a:gd name="T54" fmla="*/ 269 w 338"/>
                <a:gd name="T55" fmla="*/ 73 h 106"/>
                <a:gd name="T56" fmla="*/ 245 w 338"/>
                <a:gd name="T57" fmla="*/ 83 h 106"/>
                <a:gd name="T58" fmla="*/ 217 w 338"/>
                <a:gd name="T59" fmla="*/ 93 h 106"/>
                <a:gd name="T60" fmla="*/ 197 w 338"/>
                <a:gd name="T61" fmla="*/ 97 h 106"/>
                <a:gd name="T62" fmla="*/ 176 w 338"/>
                <a:gd name="T63" fmla="*/ 101 h 106"/>
                <a:gd name="T64" fmla="*/ 152 w 338"/>
                <a:gd name="T65" fmla="*/ 103 h 106"/>
                <a:gd name="T66" fmla="*/ 126 w 338"/>
                <a:gd name="T67" fmla="*/ 106 h 106"/>
                <a:gd name="T68" fmla="*/ 96 w 338"/>
                <a:gd name="T69" fmla="*/ 105 h 106"/>
                <a:gd name="T70" fmla="*/ 65 w 338"/>
                <a:gd name="T71" fmla="*/ 103 h 106"/>
                <a:gd name="T72" fmla="*/ 33 w 338"/>
                <a:gd name="T73" fmla="*/ 98 h 106"/>
                <a:gd name="T74" fmla="*/ 11 w 338"/>
                <a:gd name="T75" fmla="*/ 92 h 106"/>
                <a:gd name="T76" fmla="*/ 0 w 338"/>
                <a:gd name="T77" fmla="*/ 74 h 106"/>
                <a:gd name="T78" fmla="*/ 15 w 338"/>
                <a:gd name="T79" fmla="*/ 57 h 106"/>
                <a:gd name="T80" fmla="*/ 35 w 338"/>
                <a:gd name="T81" fmla="*/ 46 h 106"/>
                <a:gd name="T82" fmla="*/ 62 w 338"/>
                <a:gd name="T83" fmla="*/ 34 h 106"/>
                <a:gd name="T84" fmla="*/ 92 w 338"/>
                <a:gd name="T85" fmla="*/ 26 h 106"/>
                <a:gd name="T86" fmla="*/ 126 w 338"/>
                <a:gd name="T87" fmla="*/ 17 h 106"/>
                <a:gd name="T88" fmla="*/ 163 w 338"/>
                <a:gd name="T89" fmla="*/ 9 h 106"/>
                <a:gd name="T90" fmla="*/ 201 w 338"/>
                <a:gd name="T91" fmla="*/ 4 h 106"/>
                <a:gd name="T92" fmla="*/ 240 w 338"/>
                <a:gd name="T93" fmla="*/ 0 h 106"/>
                <a:gd name="T94" fmla="*/ 278 w 338"/>
                <a:gd name="T95" fmla="*/ 2 h 106"/>
                <a:gd name="T96" fmla="*/ 307 w 338"/>
                <a:gd name="T97" fmla="*/ 3 h 106"/>
                <a:gd name="T98" fmla="*/ 325 w 338"/>
                <a:gd name="T99" fmla="*/ 8 h 106"/>
                <a:gd name="T100" fmla="*/ 334 w 338"/>
                <a:gd name="T101" fmla="*/ 29 h 106"/>
                <a:gd name="T102" fmla="*/ 313 w 338"/>
                <a:gd name="T103" fmla="*/ 49 h 106"/>
                <a:gd name="T104" fmla="*/ 289 w 338"/>
                <a:gd name="T105" fmla="*/ 62 h 106"/>
                <a:gd name="T106" fmla="*/ 273 w 338"/>
                <a:gd name="T107" fmla="*/ 72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8"/>
                <a:gd name="T163" fmla="*/ 0 h 106"/>
                <a:gd name="T164" fmla="*/ 338 w 338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8" h="106">
                  <a:moveTo>
                    <a:pt x="273" y="62"/>
                  </a:moveTo>
                  <a:lnTo>
                    <a:pt x="275" y="61"/>
                  </a:lnTo>
                  <a:lnTo>
                    <a:pt x="278" y="59"/>
                  </a:lnTo>
                  <a:lnTo>
                    <a:pt x="279" y="57"/>
                  </a:lnTo>
                  <a:lnTo>
                    <a:pt x="283" y="56"/>
                  </a:lnTo>
                  <a:lnTo>
                    <a:pt x="287" y="54"/>
                  </a:lnTo>
                  <a:lnTo>
                    <a:pt x="290" y="53"/>
                  </a:lnTo>
                  <a:lnTo>
                    <a:pt x="293" y="51"/>
                  </a:lnTo>
                  <a:lnTo>
                    <a:pt x="297" y="48"/>
                  </a:lnTo>
                  <a:lnTo>
                    <a:pt x="300" y="47"/>
                  </a:lnTo>
                  <a:lnTo>
                    <a:pt x="304" y="44"/>
                  </a:lnTo>
                  <a:lnTo>
                    <a:pt x="307" y="42"/>
                  </a:lnTo>
                  <a:lnTo>
                    <a:pt x="310" y="39"/>
                  </a:lnTo>
                  <a:lnTo>
                    <a:pt x="313" y="37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2" y="26"/>
                  </a:lnTo>
                  <a:lnTo>
                    <a:pt x="320" y="20"/>
                  </a:lnTo>
                  <a:lnTo>
                    <a:pt x="315" y="17"/>
                  </a:lnTo>
                  <a:lnTo>
                    <a:pt x="312" y="14"/>
                  </a:lnTo>
                  <a:lnTo>
                    <a:pt x="308" y="13"/>
                  </a:lnTo>
                  <a:lnTo>
                    <a:pt x="304" y="12"/>
                  </a:lnTo>
                  <a:lnTo>
                    <a:pt x="302" y="10"/>
                  </a:lnTo>
                  <a:lnTo>
                    <a:pt x="299" y="10"/>
                  </a:lnTo>
                  <a:lnTo>
                    <a:pt x="295" y="10"/>
                  </a:lnTo>
                  <a:lnTo>
                    <a:pt x="292" y="9"/>
                  </a:lnTo>
                  <a:lnTo>
                    <a:pt x="287" y="8"/>
                  </a:lnTo>
                  <a:lnTo>
                    <a:pt x="283" y="8"/>
                  </a:lnTo>
                  <a:lnTo>
                    <a:pt x="278" y="8"/>
                  </a:lnTo>
                  <a:lnTo>
                    <a:pt x="273" y="7"/>
                  </a:lnTo>
                  <a:lnTo>
                    <a:pt x="268" y="7"/>
                  </a:lnTo>
                  <a:lnTo>
                    <a:pt x="261" y="7"/>
                  </a:lnTo>
                  <a:lnTo>
                    <a:pt x="255" y="7"/>
                  </a:lnTo>
                  <a:lnTo>
                    <a:pt x="249" y="7"/>
                  </a:lnTo>
                  <a:lnTo>
                    <a:pt x="243" y="7"/>
                  </a:lnTo>
                  <a:lnTo>
                    <a:pt x="235" y="7"/>
                  </a:lnTo>
                  <a:lnTo>
                    <a:pt x="229" y="7"/>
                  </a:lnTo>
                  <a:lnTo>
                    <a:pt x="222" y="7"/>
                  </a:lnTo>
                  <a:lnTo>
                    <a:pt x="216" y="7"/>
                  </a:lnTo>
                  <a:lnTo>
                    <a:pt x="210" y="8"/>
                  </a:lnTo>
                  <a:lnTo>
                    <a:pt x="204" y="8"/>
                  </a:lnTo>
                  <a:lnTo>
                    <a:pt x="197" y="8"/>
                  </a:lnTo>
                  <a:lnTo>
                    <a:pt x="191" y="9"/>
                  </a:lnTo>
                  <a:lnTo>
                    <a:pt x="185" y="9"/>
                  </a:lnTo>
                  <a:lnTo>
                    <a:pt x="180" y="10"/>
                  </a:lnTo>
                  <a:lnTo>
                    <a:pt x="173" y="12"/>
                  </a:lnTo>
                  <a:lnTo>
                    <a:pt x="167" y="13"/>
                  </a:lnTo>
                  <a:lnTo>
                    <a:pt x="161" y="13"/>
                  </a:lnTo>
                  <a:lnTo>
                    <a:pt x="156" y="15"/>
                  </a:lnTo>
                  <a:lnTo>
                    <a:pt x="150" y="15"/>
                  </a:lnTo>
                  <a:lnTo>
                    <a:pt x="143" y="17"/>
                  </a:lnTo>
                  <a:lnTo>
                    <a:pt x="138" y="18"/>
                  </a:lnTo>
                  <a:lnTo>
                    <a:pt x="133" y="19"/>
                  </a:lnTo>
                  <a:lnTo>
                    <a:pt x="127" y="20"/>
                  </a:lnTo>
                  <a:lnTo>
                    <a:pt x="122" y="22"/>
                  </a:lnTo>
                  <a:lnTo>
                    <a:pt x="117" y="23"/>
                  </a:lnTo>
                  <a:lnTo>
                    <a:pt x="112" y="26"/>
                  </a:lnTo>
                  <a:lnTo>
                    <a:pt x="106" y="27"/>
                  </a:lnTo>
                  <a:lnTo>
                    <a:pt x="102" y="28"/>
                  </a:lnTo>
                  <a:lnTo>
                    <a:pt x="97" y="29"/>
                  </a:lnTo>
                  <a:lnTo>
                    <a:pt x="92" y="32"/>
                  </a:lnTo>
                  <a:lnTo>
                    <a:pt x="88" y="33"/>
                  </a:lnTo>
                  <a:lnTo>
                    <a:pt x="83" y="34"/>
                  </a:lnTo>
                  <a:lnTo>
                    <a:pt x="79" y="37"/>
                  </a:lnTo>
                  <a:lnTo>
                    <a:pt x="75" y="38"/>
                  </a:lnTo>
                  <a:lnTo>
                    <a:pt x="72" y="39"/>
                  </a:lnTo>
                  <a:lnTo>
                    <a:pt x="67" y="41"/>
                  </a:lnTo>
                  <a:lnTo>
                    <a:pt x="63" y="42"/>
                  </a:lnTo>
                  <a:lnTo>
                    <a:pt x="60" y="44"/>
                  </a:lnTo>
                  <a:lnTo>
                    <a:pt x="57" y="46"/>
                  </a:lnTo>
                  <a:lnTo>
                    <a:pt x="53" y="47"/>
                  </a:lnTo>
                  <a:lnTo>
                    <a:pt x="50" y="49"/>
                  </a:lnTo>
                  <a:lnTo>
                    <a:pt x="48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4" y="61"/>
                  </a:lnTo>
                  <a:lnTo>
                    <a:pt x="31" y="64"/>
                  </a:lnTo>
                  <a:lnTo>
                    <a:pt x="26" y="69"/>
                  </a:lnTo>
                  <a:lnTo>
                    <a:pt x="26" y="76"/>
                  </a:lnTo>
                  <a:lnTo>
                    <a:pt x="28" y="77"/>
                  </a:lnTo>
                  <a:lnTo>
                    <a:pt x="30" y="79"/>
                  </a:lnTo>
                  <a:lnTo>
                    <a:pt x="33" y="81"/>
                  </a:lnTo>
                  <a:lnTo>
                    <a:pt x="38" y="83"/>
                  </a:lnTo>
                  <a:lnTo>
                    <a:pt x="42" y="85"/>
                  </a:lnTo>
                  <a:lnTo>
                    <a:pt x="47" y="85"/>
                  </a:lnTo>
                  <a:lnTo>
                    <a:pt x="50" y="86"/>
                  </a:lnTo>
                  <a:lnTo>
                    <a:pt x="57" y="87"/>
                  </a:lnTo>
                  <a:lnTo>
                    <a:pt x="62" y="88"/>
                  </a:lnTo>
                  <a:lnTo>
                    <a:pt x="68" y="90"/>
                  </a:lnTo>
                  <a:lnTo>
                    <a:pt x="74" y="91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92" y="93"/>
                  </a:lnTo>
                  <a:lnTo>
                    <a:pt x="96" y="93"/>
                  </a:lnTo>
                  <a:lnTo>
                    <a:pt x="98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9" y="95"/>
                  </a:lnTo>
                  <a:lnTo>
                    <a:pt x="113" y="95"/>
                  </a:lnTo>
                  <a:lnTo>
                    <a:pt x="117" y="95"/>
                  </a:lnTo>
                  <a:lnTo>
                    <a:pt x="121" y="95"/>
                  </a:lnTo>
                  <a:lnTo>
                    <a:pt x="124" y="95"/>
                  </a:lnTo>
                  <a:lnTo>
                    <a:pt x="128" y="95"/>
                  </a:lnTo>
                  <a:lnTo>
                    <a:pt x="132" y="95"/>
                  </a:lnTo>
                  <a:lnTo>
                    <a:pt x="136" y="96"/>
                  </a:lnTo>
                  <a:lnTo>
                    <a:pt x="140" y="95"/>
                  </a:lnTo>
                  <a:lnTo>
                    <a:pt x="143" y="95"/>
                  </a:lnTo>
                  <a:lnTo>
                    <a:pt x="147" y="95"/>
                  </a:lnTo>
                  <a:lnTo>
                    <a:pt x="151" y="95"/>
                  </a:lnTo>
                  <a:lnTo>
                    <a:pt x="155" y="93"/>
                  </a:lnTo>
                  <a:lnTo>
                    <a:pt x="158" y="93"/>
                  </a:lnTo>
                  <a:lnTo>
                    <a:pt x="162" y="93"/>
                  </a:lnTo>
                  <a:lnTo>
                    <a:pt x="167" y="93"/>
                  </a:lnTo>
                  <a:lnTo>
                    <a:pt x="171" y="92"/>
                  </a:lnTo>
                  <a:lnTo>
                    <a:pt x="175" y="92"/>
                  </a:lnTo>
                  <a:lnTo>
                    <a:pt x="178" y="91"/>
                  </a:lnTo>
                  <a:lnTo>
                    <a:pt x="183" y="91"/>
                  </a:lnTo>
                  <a:lnTo>
                    <a:pt x="186" y="90"/>
                  </a:lnTo>
                  <a:lnTo>
                    <a:pt x="191" y="90"/>
                  </a:lnTo>
                  <a:lnTo>
                    <a:pt x="195" y="88"/>
                  </a:lnTo>
                  <a:lnTo>
                    <a:pt x="200" y="88"/>
                  </a:lnTo>
                  <a:lnTo>
                    <a:pt x="204" y="87"/>
                  </a:lnTo>
                  <a:lnTo>
                    <a:pt x="207" y="86"/>
                  </a:lnTo>
                  <a:lnTo>
                    <a:pt x="212" y="85"/>
                  </a:lnTo>
                  <a:lnTo>
                    <a:pt x="216" y="85"/>
                  </a:lnTo>
                  <a:lnTo>
                    <a:pt x="220" y="82"/>
                  </a:lnTo>
                  <a:lnTo>
                    <a:pt x="224" y="81"/>
                  </a:lnTo>
                  <a:lnTo>
                    <a:pt x="229" y="79"/>
                  </a:lnTo>
                  <a:lnTo>
                    <a:pt x="232" y="79"/>
                  </a:lnTo>
                  <a:lnTo>
                    <a:pt x="236" y="77"/>
                  </a:lnTo>
                  <a:lnTo>
                    <a:pt x="241" y="76"/>
                  </a:lnTo>
                  <a:lnTo>
                    <a:pt x="245" y="74"/>
                  </a:lnTo>
                  <a:lnTo>
                    <a:pt x="250" y="73"/>
                  </a:lnTo>
                  <a:lnTo>
                    <a:pt x="255" y="71"/>
                  </a:lnTo>
                  <a:lnTo>
                    <a:pt x="259" y="69"/>
                  </a:lnTo>
                  <a:lnTo>
                    <a:pt x="264" y="67"/>
                  </a:lnTo>
                  <a:lnTo>
                    <a:pt x="269" y="66"/>
                  </a:lnTo>
                  <a:lnTo>
                    <a:pt x="273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4" y="74"/>
                  </a:lnTo>
                  <a:lnTo>
                    <a:pt x="259" y="78"/>
                  </a:lnTo>
                  <a:lnTo>
                    <a:pt x="254" y="79"/>
                  </a:lnTo>
                  <a:lnTo>
                    <a:pt x="250" y="81"/>
                  </a:lnTo>
                  <a:lnTo>
                    <a:pt x="245" y="83"/>
                  </a:lnTo>
                  <a:lnTo>
                    <a:pt x="240" y="85"/>
                  </a:lnTo>
                  <a:lnTo>
                    <a:pt x="235" y="87"/>
                  </a:lnTo>
                  <a:lnTo>
                    <a:pt x="229" y="88"/>
                  </a:lnTo>
                  <a:lnTo>
                    <a:pt x="224" y="91"/>
                  </a:lnTo>
                  <a:lnTo>
                    <a:pt x="217" y="93"/>
                  </a:lnTo>
                  <a:lnTo>
                    <a:pt x="214" y="93"/>
                  </a:lnTo>
                  <a:lnTo>
                    <a:pt x="210" y="95"/>
                  </a:lnTo>
                  <a:lnTo>
                    <a:pt x="206" y="95"/>
                  </a:lnTo>
                  <a:lnTo>
                    <a:pt x="202" y="96"/>
                  </a:lnTo>
                  <a:lnTo>
                    <a:pt x="197" y="97"/>
                  </a:lnTo>
                  <a:lnTo>
                    <a:pt x="194" y="98"/>
                  </a:lnTo>
                  <a:lnTo>
                    <a:pt x="189" y="98"/>
                  </a:lnTo>
                  <a:lnTo>
                    <a:pt x="185" y="100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1" y="101"/>
                  </a:lnTo>
                  <a:lnTo>
                    <a:pt x="167" y="102"/>
                  </a:lnTo>
                  <a:lnTo>
                    <a:pt x="162" y="102"/>
                  </a:lnTo>
                  <a:lnTo>
                    <a:pt x="157" y="103"/>
                  </a:lnTo>
                  <a:lnTo>
                    <a:pt x="152" y="103"/>
                  </a:lnTo>
                  <a:lnTo>
                    <a:pt x="147" y="105"/>
                  </a:lnTo>
                  <a:lnTo>
                    <a:pt x="142" y="105"/>
                  </a:lnTo>
                  <a:lnTo>
                    <a:pt x="136" y="105"/>
                  </a:lnTo>
                  <a:lnTo>
                    <a:pt x="131" y="105"/>
                  </a:lnTo>
                  <a:lnTo>
                    <a:pt x="126" y="106"/>
                  </a:lnTo>
                  <a:lnTo>
                    <a:pt x="119" y="106"/>
                  </a:lnTo>
                  <a:lnTo>
                    <a:pt x="114" y="106"/>
                  </a:lnTo>
                  <a:lnTo>
                    <a:pt x="108" y="106"/>
                  </a:lnTo>
                  <a:lnTo>
                    <a:pt x="103" y="106"/>
                  </a:lnTo>
                  <a:lnTo>
                    <a:pt x="96" y="105"/>
                  </a:lnTo>
                  <a:lnTo>
                    <a:pt x="91" y="105"/>
                  </a:lnTo>
                  <a:lnTo>
                    <a:pt x="84" y="105"/>
                  </a:lnTo>
                  <a:lnTo>
                    <a:pt x="78" y="105"/>
                  </a:lnTo>
                  <a:lnTo>
                    <a:pt x="72" y="103"/>
                  </a:lnTo>
                  <a:lnTo>
                    <a:pt x="65" y="103"/>
                  </a:lnTo>
                  <a:lnTo>
                    <a:pt x="58" y="102"/>
                  </a:lnTo>
                  <a:lnTo>
                    <a:pt x="52" y="102"/>
                  </a:lnTo>
                  <a:lnTo>
                    <a:pt x="44" y="101"/>
                  </a:lnTo>
                  <a:lnTo>
                    <a:pt x="39" y="100"/>
                  </a:lnTo>
                  <a:lnTo>
                    <a:pt x="33" y="98"/>
                  </a:lnTo>
                  <a:lnTo>
                    <a:pt x="28" y="97"/>
                  </a:lnTo>
                  <a:lnTo>
                    <a:pt x="23" y="96"/>
                  </a:lnTo>
                  <a:lnTo>
                    <a:pt x="19" y="95"/>
                  </a:lnTo>
                  <a:lnTo>
                    <a:pt x="14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5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5" y="66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5" y="57"/>
                  </a:lnTo>
                  <a:lnTo>
                    <a:pt x="19" y="54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31" y="48"/>
                  </a:lnTo>
                  <a:lnTo>
                    <a:pt x="35" y="46"/>
                  </a:lnTo>
                  <a:lnTo>
                    <a:pt x="42" y="44"/>
                  </a:lnTo>
                  <a:lnTo>
                    <a:pt x="45" y="42"/>
                  </a:lnTo>
                  <a:lnTo>
                    <a:pt x="50" y="39"/>
                  </a:lnTo>
                  <a:lnTo>
                    <a:pt x="55" y="37"/>
                  </a:lnTo>
                  <a:lnTo>
                    <a:pt x="62" y="34"/>
                  </a:lnTo>
                  <a:lnTo>
                    <a:pt x="67" y="33"/>
                  </a:lnTo>
                  <a:lnTo>
                    <a:pt x="73" y="32"/>
                  </a:lnTo>
                  <a:lnTo>
                    <a:pt x="79" y="29"/>
                  </a:lnTo>
                  <a:lnTo>
                    <a:pt x="85" y="28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104" y="22"/>
                  </a:lnTo>
                  <a:lnTo>
                    <a:pt x="112" y="20"/>
                  </a:lnTo>
                  <a:lnTo>
                    <a:pt x="118" y="18"/>
                  </a:lnTo>
                  <a:lnTo>
                    <a:pt x="126" y="17"/>
                  </a:lnTo>
                  <a:lnTo>
                    <a:pt x="133" y="15"/>
                  </a:lnTo>
                  <a:lnTo>
                    <a:pt x="141" y="14"/>
                  </a:lnTo>
                  <a:lnTo>
                    <a:pt x="148" y="12"/>
                  </a:lnTo>
                  <a:lnTo>
                    <a:pt x="156" y="10"/>
                  </a:lnTo>
                  <a:lnTo>
                    <a:pt x="163" y="9"/>
                  </a:lnTo>
                  <a:lnTo>
                    <a:pt x="171" y="8"/>
                  </a:lnTo>
                  <a:lnTo>
                    <a:pt x="178" y="7"/>
                  </a:lnTo>
                  <a:lnTo>
                    <a:pt x="186" y="5"/>
                  </a:lnTo>
                  <a:lnTo>
                    <a:pt x="194" y="4"/>
                  </a:lnTo>
                  <a:lnTo>
                    <a:pt x="201" y="4"/>
                  </a:lnTo>
                  <a:lnTo>
                    <a:pt x="209" y="3"/>
                  </a:lnTo>
                  <a:lnTo>
                    <a:pt x="217" y="2"/>
                  </a:lnTo>
                  <a:lnTo>
                    <a:pt x="225" y="2"/>
                  </a:lnTo>
                  <a:lnTo>
                    <a:pt x="232" y="2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5" y="2"/>
                  </a:lnTo>
                  <a:lnTo>
                    <a:pt x="271" y="2"/>
                  </a:lnTo>
                  <a:lnTo>
                    <a:pt x="278" y="2"/>
                  </a:lnTo>
                  <a:lnTo>
                    <a:pt x="284" y="2"/>
                  </a:lnTo>
                  <a:lnTo>
                    <a:pt x="292" y="2"/>
                  </a:lnTo>
                  <a:lnTo>
                    <a:pt x="297" y="2"/>
                  </a:lnTo>
                  <a:lnTo>
                    <a:pt x="302" y="2"/>
                  </a:lnTo>
                  <a:lnTo>
                    <a:pt x="307" y="3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19" y="5"/>
                  </a:lnTo>
                  <a:lnTo>
                    <a:pt x="322" y="7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4" y="13"/>
                  </a:lnTo>
                  <a:lnTo>
                    <a:pt x="338" y="18"/>
                  </a:lnTo>
                  <a:lnTo>
                    <a:pt x="338" y="24"/>
                  </a:lnTo>
                  <a:lnTo>
                    <a:pt x="334" y="29"/>
                  </a:lnTo>
                  <a:lnTo>
                    <a:pt x="329" y="37"/>
                  </a:lnTo>
                  <a:lnTo>
                    <a:pt x="325" y="39"/>
                  </a:lnTo>
                  <a:lnTo>
                    <a:pt x="322" y="43"/>
                  </a:lnTo>
                  <a:lnTo>
                    <a:pt x="317" y="46"/>
                  </a:lnTo>
                  <a:lnTo>
                    <a:pt x="313" y="49"/>
                  </a:lnTo>
                  <a:lnTo>
                    <a:pt x="308" y="52"/>
                  </a:lnTo>
                  <a:lnTo>
                    <a:pt x="303" y="54"/>
                  </a:lnTo>
                  <a:lnTo>
                    <a:pt x="298" y="57"/>
                  </a:lnTo>
                  <a:lnTo>
                    <a:pt x="294" y="61"/>
                  </a:lnTo>
                  <a:lnTo>
                    <a:pt x="289" y="62"/>
                  </a:lnTo>
                  <a:lnTo>
                    <a:pt x="285" y="64"/>
                  </a:lnTo>
                  <a:lnTo>
                    <a:pt x="281" y="67"/>
                  </a:lnTo>
                  <a:lnTo>
                    <a:pt x="278" y="68"/>
                  </a:lnTo>
                  <a:lnTo>
                    <a:pt x="274" y="71"/>
                  </a:lnTo>
                  <a:lnTo>
                    <a:pt x="273" y="72"/>
                  </a:lnTo>
                  <a:lnTo>
                    <a:pt x="269" y="66"/>
                  </a:lnTo>
                  <a:lnTo>
                    <a:pt x="273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8" name="Freeform 92">
              <a:extLst>
                <a:ext uri="{FF2B5EF4-FFF2-40B4-BE49-F238E27FC236}">
                  <a16:creationId xmlns:a16="http://schemas.microsoft.com/office/drawing/2014/main" id="{7F16D3DD-7F1C-8F16-74CB-E709FD159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2411"/>
              <a:ext cx="603" cy="286"/>
            </a:xfrm>
            <a:custGeom>
              <a:avLst/>
              <a:gdLst>
                <a:gd name="T0" fmla="*/ 80 w 603"/>
                <a:gd name="T1" fmla="*/ 202 h 286"/>
                <a:gd name="T2" fmla="*/ 59 w 603"/>
                <a:gd name="T3" fmla="*/ 226 h 286"/>
                <a:gd name="T4" fmla="*/ 37 w 603"/>
                <a:gd name="T5" fmla="*/ 250 h 286"/>
                <a:gd name="T6" fmla="*/ 11 w 603"/>
                <a:gd name="T7" fmla="*/ 273 h 286"/>
                <a:gd name="T8" fmla="*/ 6 w 603"/>
                <a:gd name="T9" fmla="*/ 277 h 286"/>
                <a:gd name="T10" fmla="*/ 29 w 603"/>
                <a:gd name="T11" fmla="*/ 252 h 286"/>
                <a:gd name="T12" fmla="*/ 52 w 603"/>
                <a:gd name="T13" fmla="*/ 224 h 286"/>
                <a:gd name="T14" fmla="*/ 75 w 603"/>
                <a:gd name="T15" fmla="*/ 197 h 286"/>
                <a:gd name="T16" fmla="*/ 91 w 603"/>
                <a:gd name="T17" fmla="*/ 174 h 286"/>
                <a:gd name="T18" fmla="*/ 97 w 603"/>
                <a:gd name="T19" fmla="*/ 155 h 286"/>
                <a:gd name="T20" fmla="*/ 103 w 603"/>
                <a:gd name="T21" fmla="*/ 129 h 286"/>
                <a:gd name="T22" fmla="*/ 107 w 603"/>
                <a:gd name="T23" fmla="*/ 103 h 286"/>
                <a:gd name="T24" fmla="*/ 96 w 603"/>
                <a:gd name="T25" fmla="*/ 93 h 286"/>
                <a:gd name="T26" fmla="*/ 78 w 603"/>
                <a:gd name="T27" fmla="*/ 93 h 286"/>
                <a:gd name="T28" fmla="*/ 74 w 603"/>
                <a:gd name="T29" fmla="*/ 70 h 286"/>
                <a:gd name="T30" fmla="*/ 82 w 603"/>
                <a:gd name="T31" fmla="*/ 68 h 286"/>
                <a:gd name="T32" fmla="*/ 93 w 603"/>
                <a:gd name="T33" fmla="*/ 69 h 286"/>
                <a:gd name="T34" fmla="*/ 94 w 603"/>
                <a:gd name="T35" fmla="*/ 56 h 286"/>
                <a:gd name="T36" fmla="*/ 103 w 603"/>
                <a:gd name="T37" fmla="*/ 70 h 286"/>
                <a:gd name="T38" fmla="*/ 122 w 603"/>
                <a:gd name="T39" fmla="*/ 70 h 286"/>
                <a:gd name="T40" fmla="*/ 150 w 603"/>
                <a:gd name="T41" fmla="*/ 63 h 286"/>
                <a:gd name="T42" fmla="*/ 187 w 603"/>
                <a:gd name="T43" fmla="*/ 54 h 286"/>
                <a:gd name="T44" fmla="*/ 233 w 603"/>
                <a:gd name="T45" fmla="*/ 44 h 286"/>
                <a:gd name="T46" fmla="*/ 285 w 603"/>
                <a:gd name="T47" fmla="*/ 34 h 286"/>
                <a:gd name="T48" fmla="*/ 344 w 603"/>
                <a:gd name="T49" fmla="*/ 22 h 286"/>
                <a:gd name="T50" fmla="*/ 408 w 603"/>
                <a:gd name="T51" fmla="*/ 12 h 286"/>
                <a:gd name="T52" fmla="*/ 475 w 603"/>
                <a:gd name="T53" fmla="*/ 5 h 286"/>
                <a:gd name="T54" fmla="*/ 544 w 603"/>
                <a:gd name="T55" fmla="*/ 0 h 286"/>
                <a:gd name="T56" fmla="*/ 602 w 603"/>
                <a:gd name="T57" fmla="*/ 5 h 286"/>
                <a:gd name="T58" fmla="*/ 582 w 603"/>
                <a:gd name="T59" fmla="*/ 5 h 286"/>
                <a:gd name="T60" fmla="*/ 555 w 603"/>
                <a:gd name="T61" fmla="*/ 9 h 286"/>
                <a:gd name="T62" fmla="*/ 519 w 603"/>
                <a:gd name="T63" fmla="*/ 12 h 286"/>
                <a:gd name="T64" fmla="*/ 472 w 603"/>
                <a:gd name="T65" fmla="*/ 17 h 286"/>
                <a:gd name="T66" fmla="*/ 421 w 603"/>
                <a:gd name="T67" fmla="*/ 24 h 286"/>
                <a:gd name="T68" fmla="*/ 363 w 603"/>
                <a:gd name="T69" fmla="*/ 32 h 286"/>
                <a:gd name="T70" fmla="*/ 303 w 603"/>
                <a:gd name="T71" fmla="*/ 42 h 286"/>
                <a:gd name="T72" fmla="*/ 240 w 603"/>
                <a:gd name="T73" fmla="*/ 54 h 286"/>
                <a:gd name="T74" fmla="*/ 176 w 603"/>
                <a:gd name="T75" fmla="*/ 69 h 286"/>
                <a:gd name="T76" fmla="*/ 116 w 603"/>
                <a:gd name="T77" fmla="*/ 85 h 286"/>
                <a:gd name="T78" fmla="*/ 114 w 603"/>
                <a:gd name="T79" fmla="*/ 104 h 286"/>
                <a:gd name="T80" fmla="*/ 112 w 603"/>
                <a:gd name="T81" fmla="*/ 130 h 286"/>
                <a:gd name="T82" fmla="*/ 109 w 603"/>
                <a:gd name="T83" fmla="*/ 152 h 286"/>
                <a:gd name="T84" fmla="*/ 111 w 603"/>
                <a:gd name="T85" fmla="*/ 173 h 286"/>
                <a:gd name="T86" fmla="*/ 129 w 603"/>
                <a:gd name="T87" fmla="*/ 186 h 286"/>
                <a:gd name="T88" fmla="*/ 161 w 603"/>
                <a:gd name="T89" fmla="*/ 206 h 286"/>
                <a:gd name="T90" fmla="*/ 197 w 603"/>
                <a:gd name="T91" fmla="*/ 228 h 286"/>
                <a:gd name="T92" fmla="*/ 234 w 603"/>
                <a:gd name="T93" fmla="*/ 251 h 286"/>
                <a:gd name="T94" fmla="*/ 231 w 603"/>
                <a:gd name="T95" fmla="*/ 251 h 286"/>
                <a:gd name="T96" fmla="*/ 201 w 603"/>
                <a:gd name="T97" fmla="*/ 235 h 286"/>
                <a:gd name="T98" fmla="*/ 165 w 603"/>
                <a:gd name="T99" fmla="*/ 214 h 286"/>
                <a:gd name="T100" fmla="*/ 128 w 603"/>
                <a:gd name="T101" fmla="*/ 194 h 286"/>
                <a:gd name="T102" fmla="*/ 106 w 603"/>
                <a:gd name="T103" fmla="*/ 184 h 286"/>
                <a:gd name="T104" fmla="*/ 98 w 603"/>
                <a:gd name="T105" fmla="*/ 206 h 286"/>
                <a:gd name="T106" fmla="*/ 91 w 603"/>
                <a:gd name="T107" fmla="*/ 228 h 286"/>
                <a:gd name="T108" fmla="*/ 82 w 603"/>
                <a:gd name="T109" fmla="*/ 251 h 286"/>
                <a:gd name="T110" fmla="*/ 70 w 603"/>
                <a:gd name="T111" fmla="*/ 276 h 286"/>
                <a:gd name="T112" fmla="*/ 74 w 603"/>
                <a:gd name="T113" fmla="*/ 260 h 286"/>
                <a:gd name="T114" fmla="*/ 83 w 603"/>
                <a:gd name="T115" fmla="*/ 229 h 286"/>
                <a:gd name="T116" fmla="*/ 89 w 603"/>
                <a:gd name="T117" fmla="*/ 207 h 286"/>
                <a:gd name="T118" fmla="*/ 94 w 603"/>
                <a:gd name="T119" fmla="*/ 189 h 2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3"/>
                <a:gd name="T181" fmla="*/ 0 h 286"/>
                <a:gd name="T182" fmla="*/ 603 w 603"/>
                <a:gd name="T183" fmla="*/ 286 h 2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3" h="286">
                  <a:moveTo>
                    <a:pt x="94" y="189"/>
                  </a:moveTo>
                  <a:lnTo>
                    <a:pt x="93" y="189"/>
                  </a:lnTo>
                  <a:lnTo>
                    <a:pt x="91" y="191"/>
                  </a:lnTo>
                  <a:lnTo>
                    <a:pt x="88" y="194"/>
                  </a:lnTo>
                  <a:lnTo>
                    <a:pt x="86" y="198"/>
                  </a:lnTo>
                  <a:lnTo>
                    <a:pt x="80" y="202"/>
                  </a:lnTo>
                  <a:lnTo>
                    <a:pt x="75" y="208"/>
                  </a:lnTo>
                  <a:lnTo>
                    <a:pt x="72" y="211"/>
                  </a:lnTo>
                  <a:lnTo>
                    <a:pt x="69" y="214"/>
                  </a:lnTo>
                  <a:lnTo>
                    <a:pt x="65" y="218"/>
                  </a:lnTo>
                  <a:lnTo>
                    <a:pt x="63" y="222"/>
                  </a:lnTo>
                  <a:lnTo>
                    <a:pt x="59" y="226"/>
                  </a:lnTo>
                  <a:lnTo>
                    <a:pt x="55" y="229"/>
                  </a:lnTo>
                  <a:lnTo>
                    <a:pt x="52" y="233"/>
                  </a:lnTo>
                  <a:lnTo>
                    <a:pt x="48" y="237"/>
                  </a:lnTo>
                  <a:lnTo>
                    <a:pt x="44" y="241"/>
                  </a:lnTo>
                  <a:lnTo>
                    <a:pt x="40" y="245"/>
                  </a:lnTo>
                  <a:lnTo>
                    <a:pt x="37" y="250"/>
                  </a:lnTo>
                  <a:lnTo>
                    <a:pt x="33" y="253"/>
                  </a:lnTo>
                  <a:lnTo>
                    <a:pt x="29" y="257"/>
                  </a:lnTo>
                  <a:lnTo>
                    <a:pt x="24" y="262"/>
                  </a:lnTo>
                  <a:lnTo>
                    <a:pt x="20" y="266"/>
                  </a:lnTo>
                  <a:lnTo>
                    <a:pt x="16" y="270"/>
                  </a:lnTo>
                  <a:lnTo>
                    <a:pt x="11" y="273"/>
                  </a:lnTo>
                  <a:lnTo>
                    <a:pt x="8" y="278"/>
                  </a:lnTo>
                  <a:lnTo>
                    <a:pt x="4" y="282"/>
                  </a:lnTo>
                  <a:lnTo>
                    <a:pt x="0" y="286"/>
                  </a:lnTo>
                  <a:lnTo>
                    <a:pt x="0" y="285"/>
                  </a:lnTo>
                  <a:lnTo>
                    <a:pt x="3" y="282"/>
                  </a:lnTo>
                  <a:lnTo>
                    <a:pt x="6" y="277"/>
                  </a:lnTo>
                  <a:lnTo>
                    <a:pt x="11" y="272"/>
                  </a:lnTo>
                  <a:lnTo>
                    <a:pt x="14" y="268"/>
                  </a:lnTo>
                  <a:lnTo>
                    <a:pt x="18" y="265"/>
                  </a:lnTo>
                  <a:lnTo>
                    <a:pt x="21" y="261"/>
                  </a:lnTo>
                  <a:lnTo>
                    <a:pt x="25" y="257"/>
                  </a:lnTo>
                  <a:lnTo>
                    <a:pt x="29" y="252"/>
                  </a:lnTo>
                  <a:lnTo>
                    <a:pt x="33" y="248"/>
                  </a:lnTo>
                  <a:lnTo>
                    <a:pt x="37" y="245"/>
                  </a:lnTo>
                  <a:lnTo>
                    <a:pt x="40" y="240"/>
                  </a:lnTo>
                  <a:lnTo>
                    <a:pt x="44" y="235"/>
                  </a:lnTo>
                  <a:lnTo>
                    <a:pt x="48" y="229"/>
                  </a:lnTo>
                  <a:lnTo>
                    <a:pt x="52" y="224"/>
                  </a:lnTo>
                  <a:lnTo>
                    <a:pt x="57" y="221"/>
                  </a:lnTo>
                  <a:lnTo>
                    <a:pt x="60" y="214"/>
                  </a:lnTo>
                  <a:lnTo>
                    <a:pt x="64" y="211"/>
                  </a:lnTo>
                  <a:lnTo>
                    <a:pt x="68" y="206"/>
                  </a:lnTo>
                  <a:lnTo>
                    <a:pt x="72" y="202"/>
                  </a:lnTo>
                  <a:lnTo>
                    <a:pt x="75" y="197"/>
                  </a:lnTo>
                  <a:lnTo>
                    <a:pt x="78" y="193"/>
                  </a:lnTo>
                  <a:lnTo>
                    <a:pt x="80" y="189"/>
                  </a:lnTo>
                  <a:lnTo>
                    <a:pt x="83" y="186"/>
                  </a:lnTo>
                  <a:lnTo>
                    <a:pt x="86" y="182"/>
                  </a:lnTo>
                  <a:lnTo>
                    <a:pt x="88" y="178"/>
                  </a:lnTo>
                  <a:lnTo>
                    <a:pt x="91" y="174"/>
                  </a:lnTo>
                  <a:lnTo>
                    <a:pt x="92" y="173"/>
                  </a:lnTo>
                  <a:lnTo>
                    <a:pt x="92" y="170"/>
                  </a:lnTo>
                  <a:lnTo>
                    <a:pt x="94" y="167"/>
                  </a:lnTo>
                  <a:lnTo>
                    <a:pt x="94" y="164"/>
                  </a:lnTo>
                  <a:lnTo>
                    <a:pt x="96" y="160"/>
                  </a:lnTo>
                  <a:lnTo>
                    <a:pt x="97" y="155"/>
                  </a:lnTo>
                  <a:lnTo>
                    <a:pt x="99" y="152"/>
                  </a:lnTo>
                  <a:lnTo>
                    <a:pt x="101" y="145"/>
                  </a:lnTo>
                  <a:lnTo>
                    <a:pt x="102" y="140"/>
                  </a:lnTo>
                  <a:lnTo>
                    <a:pt x="102" y="137"/>
                  </a:lnTo>
                  <a:lnTo>
                    <a:pt x="103" y="133"/>
                  </a:lnTo>
                  <a:lnTo>
                    <a:pt x="103" y="129"/>
                  </a:lnTo>
                  <a:lnTo>
                    <a:pt x="104" y="125"/>
                  </a:lnTo>
                  <a:lnTo>
                    <a:pt x="104" y="122"/>
                  </a:lnTo>
                  <a:lnTo>
                    <a:pt x="104" y="116"/>
                  </a:lnTo>
                  <a:lnTo>
                    <a:pt x="106" y="113"/>
                  </a:lnTo>
                  <a:lnTo>
                    <a:pt x="106" y="108"/>
                  </a:lnTo>
                  <a:lnTo>
                    <a:pt x="107" y="103"/>
                  </a:lnTo>
                  <a:lnTo>
                    <a:pt x="107" y="99"/>
                  </a:lnTo>
                  <a:lnTo>
                    <a:pt x="108" y="94"/>
                  </a:lnTo>
                  <a:lnTo>
                    <a:pt x="108" y="89"/>
                  </a:lnTo>
                  <a:lnTo>
                    <a:pt x="106" y="89"/>
                  </a:lnTo>
                  <a:lnTo>
                    <a:pt x="99" y="91"/>
                  </a:lnTo>
                  <a:lnTo>
                    <a:pt x="96" y="93"/>
                  </a:lnTo>
                  <a:lnTo>
                    <a:pt x="92" y="94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98"/>
                  </a:lnTo>
                  <a:lnTo>
                    <a:pt x="82" y="95"/>
                  </a:lnTo>
                  <a:lnTo>
                    <a:pt x="78" y="93"/>
                  </a:lnTo>
                  <a:lnTo>
                    <a:pt x="75" y="89"/>
                  </a:lnTo>
                  <a:lnTo>
                    <a:pt x="74" y="85"/>
                  </a:lnTo>
                  <a:lnTo>
                    <a:pt x="74" y="81"/>
                  </a:lnTo>
                  <a:lnTo>
                    <a:pt x="73" y="78"/>
                  </a:lnTo>
                  <a:lnTo>
                    <a:pt x="74" y="75"/>
                  </a:lnTo>
                  <a:lnTo>
                    <a:pt x="74" y="70"/>
                  </a:lnTo>
                  <a:lnTo>
                    <a:pt x="77" y="66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3" y="59"/>
                  </a:lnTo>
                  <a:lnTo>
                    <a:pt x="83" y="63"/>
                  </a:lnTo>
                  <a:lnTo>
                    <a:pt x="82" y="68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4" y="81"/>
                  </a:lnTo>
                  <a:lnTo>
                    <a:pt x="86" y="83"/>
                  </a:lnTo>
                  <a:lnTo>
                    <a:pt x="89" y="81"/>
                  </a:lnTo>
                  <a:lnTo>
                    <a:pt x="93" y="69"/>
                  </a:lnTo>
                  <a:lnTo>
                    <a:pt x="94" y="65"/>
                  </a:lnTo>
                  <a:lnTo>
                    <a:pt x="93" y="61"/>
                  </a:lnTo>
                  <a:lnTo>
                    <a:pt x="92" y="59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7" y="57"/>
                  </a:lnTo>
                  <a:lnTo>
                    <a:pt x="101" y="60"/>
                  </a:lnTo>
                  <a:lnTo>
                    <a:pt x="102" y="61"/>
                  </a:lnTo>
                  <a:lnTo>
                    <a:pt x="104" y="65"/>
                  </a:lnTo>
                  <a:lnTo>
                    <a:pt x="103" y="68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7" y="75"/>
                  </a:lnTo>
                  <a:lnTo>
                    <a:pt x="113" y="74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9" y="68"/>
                  </a:lnTo>
                  <a:lnTo>
                    <a:pt x="135" y="68"/>
                  </a:lnTo>
                  <a:lnTo>
                    <a:pt x="140" y="65"/>
                  </a:lnTo>
                  <a:lnTo>
                    <a:pt x="145" y="65"/>
                  </a:lnTo>
                  <a:lnTo>
                    <a:pt x="150" y="63"/>
                  </a:lnTo>
                  <a:lnTo>
                    <a:pt x="156" y="61"/>
                  </a:lnTo>
                  <a:lnTo>
                    <a:pt x="161" y="60"/>
                  </a:lnTo>
                  <a:lnTo>
                    <a:pt x="167" y="59"/>
                  </a:lnTo>
                  <a:lnTo>
                    <a:pt x="173" y="56"/>
                  </a:lnTo>
                  <a:lnTo>
                    <a:pt x="180" y="55"/>
                  </a:lnTo>
                  <a:lnTo>
                    <a:pt x="187" y="54"/>
                  </a:lnTo>
                  <a:lnTo>
                    <a:pt x="195" y="52"/>
                  </a:lnTo>
                  <a:lnTo>
                    <a:pt x="201" y="51"/>
                  </a:lnTo>
                  <a:lnTo>
                    <a:pt x="209" y="49"/>
                  </a:lnTo>
                  <a:lnTo>
                    <a:pt x="217" y="47"/>
                  </a:lnTo>
                  <a:lnTo>
                    <a:pt x="225" y="46"/>
                  </a:lnTo>
                  <a:lnTo>
                    <a:pt x="233" y="44"/>
                  </a:lnTo>
                  <a:lnTo>
                    <a:pt x="241" y="42"/>
                  </a:lnTo>
                  <a:lnTo>
                    <a:pt x="250" y="40"/>
                  </a:lnTo>
                  <a:lnTo>
                    <a:pt x="259" y="39"/>
                  </a:lnTo>
                  <a:lnTo>
                    <a:pt x="268" y="37"/>
                  </a:lnTo>
                  <a:lnTo>
                    <a:pt x="276" y="35"/>
                  </a:lnTo>
                  <a:lnTo>
                    <a:pt x="285" y="34"/>
                  </a:lnTo>
                  <a:lnTo>
                    <a:pt x="295" y="31"/>
                  </a:lnTo>
                  <a:lnTo>
                    <a:pt x="305" y="30"/>
                  </a:lnTo>
                  <a:lnTo>
                    <a:pt x="314" y="27"/>
                  </a:lnTo>
                  <a:lnTo>
                    <a:pt x="324" y="26"/>
                  </a:lnTo>
                  <a:lnTo>
                    <a:pt x="334" y="24"/>
                  </a:lnTo>
                  <a:lnTo>
                    <a:pt x="344" y="22"/>
                  </a:lnTo>
                  <a:lnTo>
                    <a:pt x="354" y="20"/>
                  </a:lnTo>
                  <a:lnTo>
                    <a:pt x="364" y="19"/>
                  </a:lnTo>
                  <a:lnTo>
                    <a:pt x="376" y="17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20" y="11"/>
                  </a:lnTo>
                  <a:lnTo>
                    <a:pt x="430" y="10"/>
                  </a:lnTo>
                  <a:lnTo>
                    <a:pt x="441" y="9"/>
                  </a:lnTo>
                  <a:lnTo>
                    <a:pt x="452" y="7"/>
                  </a:lnTo>
                  <a:lnTo>
                    <a:pt x="464" y="6"/>
                  </a:lnTo>
                  <a:lnTo>
                    <a:pt x="475" y="5"/>
                  </a:lnTo>
                  <a:lnTo>
                    <a:pt x="486" y="3"/>
                  </a:lnTo>
                  <a:lnTo>
                    <a:pt x="498" y="2"/>
                  </a:lnTo>
                  <a:lnTo>
                    <a:pt x="510" y="2"/>
                  </a:lnTo>
                  <a:lnTo>
                    <a:pt x="521" y="1"/>
                  </a:lnTo>
                  <a:lnTo>
                    <a:pt x="533" y="0"/>
                  </a:lnTo>
                  <a:lnTo>
                    <a:pt x="544" y="0"/>
                  </a:lnTo>
                  <a:lnTo>
                    <a:pt x="557" y="0"/>
                  </a:lnTo>
                  <a:lnTo>
                    <a:pt x="568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603" y="0"/>
                  </a:lnTo>
                  <a:lnTo>
                    <a:pt x="602" y="5"/>
                  </a:lnTo>
                  <a:lnTo>
                    <a:pt x="601" y="5"/>
                  </a:lnTo>
                  <a:lnTo>
                    <a:pt x="598" y="5"/>
                  </a:lnTo>
                  <a:lnTo>
                    <a:pt x="594" y="5"/>
                  </a:lnTo>
                  <a:lnTo>
                    <a:pt x="589" y="5"/>
                  </a:lnTo>
                  <a:lnTo>
                    <a:pt x="586" y="5"/>
                  </a:lnTo>
                  <a:lnTo>
                    <a:pt x="582" y="5"/>
                  </a:lnTo>
                  <a:lnTo>
                    <a:pt x="579" y="6"/>
                  </a:lnTo>
                  <a:lnTo>
                    <a:pt x="575" y="6"/>
                  </a:lnTo>
                  <a:lnTo>
                    <a:pt x="570" y="6"/>
                  </a:lnTo>
                  <a:lnTo>
                    <a:pt x="565" y="7"/>
                  </a:lnTo>
                  <a:lnTo>
                    <a:pt x="560" y="7"/>
                  </a:lnTo>
                  <a:lnTo>
                    <a:pt x="555" y="9"/>
                  </a:lnTo>
                  <a:lnTo>
                    <a:pt x="549" y="9"/>
                  </a:lnTo>
                  <a:lnTo>
                    <a:pt x="544" y="9"/>
                  </a:lnTo>
                  <a:lnTo>
                    <a:pt x="538" y="10"/>
                  </a:lnTo>
                  <a:lnTo>
                    <a:pt x="532" y="10"/>
                  </a:lnTo>
                  <a:lnTo>
                    <a:pt x="525" y="11"/>
                  </a:lnTo>
                  <a:lnTo>
                    <a:pt x="519" y="12"/>
                  </a:lnTo>
                  <a:lnTo>
                    <a:pt x="511" y="12"/>
                  </a:lnTo>
                  <a:lnTo>
                    <a:pt x="504" y="14"/>
                  </a:lnTo>
                  <a:lnTo>
                    <a:pt x="496" y="14"/>
                  </a:lnTo>
                  <a:lnTo>
                    <a:pt x="489" y="15"/>
                  </a:lnTo>
                  <a:lnTo>
                    <a:pt x="481" y="16"/>
                  </a:lnTo>
                  <a:lnTo>
                    <a:pt x="472" y="17"/>
                  </a:lnTo>
                  <a:lnTo>
                    <a:pt x="464" y="17"/>
                  </a:lnTo>
                  <a:lnTo>
                    <a:pt x="456" y="20"/>
                  </a:lnTo>
                  <a:lnTo>
                    <a:pt x="447" y="20"/>
                  </a:lnTo>
                  <a:lnTo>
                    <a:pt x="440" y="22"/>
                  </a:lnTo>
                  <a:lnTo>
                    <a:pt x="430" y="22"/>
                  </a:lnTo>
                  <a:lnTo>
                    <a:pt x="421" y="24"/>
                  </a:lnTo>
                  <a:lnTo>
                    <a:pt x="411" y="25"/>
                  </a:lnTo>
                  <a:lnTo>
                    <a:pt x="402" y="26"/>
                  </a:lnTo>
                  <a:lnTo>
                    <a:pt x="392" y="27"/>
                  </a:lnTo>
                  <a:lnTo>
                    <a:pt x="382" y="29"/>
                  </a:lnTo>
                  <a:lnTo>
                    <a:pt x="372" y="31"/>
                  </a:lnTo>
                  <a:lnTo>
                    <a:pt x="363" y="32"/>
                  </a:lnTo>
                  <a:lnTo>
                    <a:pt x="353" y="34"/>
                  </a:lnTo>
                  <a:lnTo>
                    <a:pt x="343" y="36"/>
                  </a:lnTo>
                  <a:lnTo>
                    <a:pt x="333" y="37"/>
                  </a:lnTo>
                  <a:lnTo>
                    <a:pt x="323" y="39"/>
                  </a:lnTo>
                  <a:lnTo>
                    <a:pt x="312" y="41"/>
                  </a:lnTo>
                  <a:lnTo>
                    <a:pt x="303" y="42"/>
                  </a:lnTo>
                  <a:lnTo>
                    <a:pt x="292" y="45"/>
                  </a:lnTo>
                  <a:lnTo>
                    <a:pt x="281" y="47"/>
                  </a:lnTo>
                  <a:lnTo>
                    <a:pt x="270" y="49"/>
                  </a:lnTo>
                  <a:lnTo>
                    <a:pt x="260" y="51"/>
                  </a:lnTo>
                  <a:lnTo>
                    <a:pt x="250" y="52"/>
                  </a:lnTo>
                  <a:lnTo>
                    <a:pt x="240" y="54"/>
                  </a:lnTo>
                  <a:lnTo>
                    <a:pt x="229" y="56"/>
                  </a:lnTo>
                  <a:lnTo>
                    <a:pt x="217" y="59"/>
                  </a:lnTo>
                  <a:lnTo>
                    <a:pt x="207" y="61"/>
                  </a:lnTo>
                  <a:lnTo>
                    <a:pt x="197" y="64"/>
                  </a:lnTo>
                  <a:lnTo>
                    <a:pt x="186" y="66"/>
                  </a:lnTo>
                  <a:lnTo>
                    <a:pt x="176" y="69"/>
                  </a:lnTo>
                  <a:lnTo>
                    <a:pt x="166" y="71"/>
                  </a:lnTo>
                  <a:lnTo>
                    <a:pt x="156" y="74"/>
                  </a:lnTo>
                  <a:lnTo>
                    <a:pt x="145" y="76"/>
                  </a:lnTo>
                  <a:lnTo>
                    <a:pt x="135" y="79"/>
                  </a:lnTo>
                  <a:lnTo>
                    <a:pt x="124" y="81"/>
                  </a:lnTo>
                  <a:lnTo>
                    <a:pt x="116" y="85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14" y="90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4" y="104"/>
                  </a:lnTo>
                  <a:lnTo>
                    <a:pt x="113" y="110"/>
                  </a:lnTo>
                  <a:lnTo>
                    <a:pt x="113" y="116"/>
                  </a:lnTo>
                  <a:lnTo>
                    <a:pt x="113" y="120"/>
                  </a:lnTo>
                  <a:lnTo>
                    <a:pt x="112" y="123"/>
                  </a:lnTo>
                  <a:lnTo>
                    <a:pt x="112" y="127"/>
                  </a:lnTo>
                  <a:lnTo>
                    <a:pt x="112" y="130"/>
                  </a:lnTo>
                  <a:lnTo>
                    <a:pt x="112" y="134"/>
                  </a:lnTo>
                  <a:lnTo>
                    <a:pt x="111" y="138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09" y="152"/>
                  </a:lnTo>
                  <a:lnTo>
                    <a:pt x="109" y="154"/>
                  </a:lnTo>
                  <a:lnTo>
                    <a:pt x="109" y="158"/>
                  </a:lnTo>
                  <a:lnTo>
                    <a:pt x="108" y="164"/>
                  </a:lnTo>
                  <a:lnTo>
                    <a:pt x="107" y="170"/>
                  </a:lnTo>
                  <a:lnTo>
                    <a:pt x="108" y="170"/>
                  </a:lnTo>
                  <a:lnTo>
                    <a:pt x="111" y="173"/>
                  </a:lnTo>
                  <a:lnTo>
                    <a:pt x="113" y="174"/>
                  </a:lnTo>
                  <a:lnTo>
                    <a:pt x="116" y="177"/>
                  </a:lnTo>
                  <a:lnTo>
                    <a:pt x="119" y="178"/>
                  </a:lnTo>
                  <a:lnTo>
                    <a:pt x="123" y="181"/>
                  </a:lnTo>
                  <a:lnTo>
                    <a:pt x="126" y="183"/>
                  </a:lnTo>
                  <a:lnTo>
                    <a:pt x="129" y="186"/>
                  </a:lnTo>
                  <a:lnTo>
                    <a:pt x="133" y="188"/>
                  </a:lnTo>
                  <a:lnTo>
                    <a:pt x="140" y="192"/>
                  </a:lnTo>
                  <a:lnTo>
                    <a:pt x="143" y="194"/>
                  </a:lnTo>
                  <a:lnTo>
                    <a:pt x="150" y="198"/>
                  </a:lnTo>
                  <a:lnTo>
                    <a:pt x="155" y="202"/>
                  </a:lnTo>
                  <a:lnTo>
                    <a:pt x="161" y="206"/>
                  </a:lnTo>
                  <a:lnTo>
                    <a:pt x="167" y="209"/>
                  </a:lnTo>
                  <a:lnTo>
                    <a:pt x="172" y="213"/>
                  </a:lnTo>
                  <a:lnTo>
                    <a:pt x="178" y="217"/>
                  </a:lnTo>
                  <a:lnTo>
                    <a:pt x="185" y="221"/>
                  </a:lnTo>
                  <a:lnTo>
                    <a:pt x="190" y="224"/>
                  </a:lnTo>
                  <a:lnTo>
                    <a:pt x="197" y="228"/>
                  </a:lnTo>
                  <a:lnTo>
                    <a:pt x="204" y="232"/>
                  </a:lnTo>
                  <a:lnTo>
                    <a:pt x="210" y="237"/>
                  </a:lnTo>
                  <a:lnTo>
                    <a:pt x="216" y="240"/>
                  </a:lnTo>
                  <a:lnTo>
                    <a:pt x="221" y="243"/>
                  </a:lnTo>
                  <a:lnTo>
                    <a:pt x="227" y="247"/>
                  </a:lnTo>
                  <a:lnTo>
                    <a:pt x="234" y="251"/>
                  </a:lnTo>
                  <a:lnTo>
                    <a:pt x="240" y="253"/>
                  </a:lnTo>
                  <a:lnTo>
                    <a:pt x="248" y="258"/>
                  </a:lnTo>
                  <a:lnTo>
                    <a:pt x="244" y="257"/>
                  </a:lnTo>
                  <a:lnTo>
                    <a:pt x="240" y="256"/>
                  </a:lnTo>
                  <a:lnTo>
                    <a:pt x="236" y="253"/>
                  </a:lnTo>
                  <a:lnTo>
                    <a:pt x="231" y="251"/>
                  </a:lnTo>
                  <a:lnTo>
                    <a:pt x="226" y="248"/>
                  </a:lnTo>
                  <a:lnTo>
                    <a:pt x="222" y="246"/>
                  </a:lnTo>
                  <a:lnTo>
                    <a:pt x="217" y="243"/>
                  </a:lnTo>
                  <a:lnTo>
                    <a:pt x="212" y="241"/>
                  </a:lnTo>
                  <a:lnTo>
                    <a:pt x="206" y="237"/>
                  </a:lnTo>
                  <a:lnTo>
                    <a:pt x="201" y="235"/>
                  </a:lnTo>
                  <a:lnTo>
                    <a:pt x="195" y="231"/>
                  </a:lnTo>
                  <a:lnTo>
                    <a:pt x="189" y="228"/>
                  </a:lnTo>
                  <a:lnTo>
                    <a:pt x="182" y="224"/>
                  </a:lnTo>
                  <a:lnTo>
                    <a:pt x="176" y="221"/>
                  </a:lnTo>
                  <a:lnTo>
                    <a:pt x="170" y="217"/>
                  </a:lnTo>
                  <a:lnTo>
                    <a:pt x="165" y="214"/>
                  </a:lnTo>
                  <a:lnTo>
                    <a:pt x="157" y="211"/>
                  </a:lnTo>
                  <a:lnTo>
                    <a:pt x="152" y="207"/>
                  </a:lnTo>
                  <a:lnTo>
                    <a:pt x="146" y="203"/>
                  </a:lnTo>
                  <a:lnTo>
                    <a:pt x="140" y="201"/>
                  </a:lnTo>
                  <a:lnTo>
                    <a:pt x="133" y="197"/>
                  </a:lnTo>
                  <a:lnTo>
                    <a:pt x="128" y="194"/>
                  </a:lnTo>
                  <a:lnTo>
                    <a:pt x="122" y="191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7" y="183"/>
                  </a:lnTo>
                  <a:lnTo>
                    <a:pt x="106" y="183"/>
                  </a:lnTo>
                  <a:lnTo>
                    <a:pt x="106" y="184"/>
                  </a:lnTo>
                  <a:lnTo>
                    <a:pt x="104" y="187"/>
                  </a:lnTo>
                  <a:lnTo>
                    <a:pt x="103" y="192"/>
                  </a:lnTo>
                  <a:lnTo>
                    <a:pt x="102" y="196"/>
                  </a:lnTo>
                  <a:lnTo>
                    <a:pt x="101" y="201"/>
                  </a:lnTo>
                  <a:lnTo>
                    <a:pt x="99" y="203"/>
                  </a:lnTo>
                  <a:lnTo>
                    <a:pt x="98" y="206"/>
                  </a:lnTo>
                  <a:lnTo>
                    <a:pt x="97" y="209"/>
                  </a:lnTo>
                  <a:lnTo>
                    <a:pt x="97" y="213"/>
                  </a:lnTo>
                  <a:lnTo>
                    <a:pt x="94" y="217"/>
                  </a:lnTo>
                  <a:lnTo>
                    <a:pt x="93" y="221"/>
                  </a:lnTo>
                  <a:lnTo>
                    <a:pt x="92" y="224"/>
                  </a:lnTo>
                  <a:lnTo>
                    <a:pt x="91" y="228"/>
                  </a:lnTo>
                  <a:lnTo>
                    <a:pt x="89" y="232"/>
                  </a:lnTo>
                  <a:lnTo>
                    <a:pt x="88" y="236"/>
                  </a:lnTo>
                  <a:lnTo>
                    <a:pt x="87" y="240"/>
                  </a:lnTo>
                  <a:lnTo>
                    <a:pt x="86" y="245"/>
                  </a:lnTo>
                  <a:lnTo>
                    <a:pt x="83" y="248"/>
                  </a:lnTo>
                  <a:lnTo>
                    <a:pt x="82" y="251"/>
                  </a:lnTo>
                  <a:lnTo>
                    <a:pt x="80" y="256"/>
                  </a:lnTo>
                  <a:lnTo>
                    <a:pt x="78" y="260"/>
                  </a:lnTo>
                  <a:lnTo>
                    <a:pt x="77" y="263"/>
                  </a:lnTo>
                  <a:lnTo>
                    <a:pt x="74" y="267"/>
                  </a:lnTo>
                  <a:lnTo>
                    <a:pt x="73" y="272"/>
                  </a:lnTo>
                  <a:lnTo>
                    <a:pt x="70" y="276"/>
                  </a:lnTo>
                  <a:lnTo>
                    <a:pt x="70" y="275"/>
                  </a:lnTo>
                  <a:lnTo>
                    <a:pt x="70" y="273"/>
                  </a:lnTo>
                  <a:lnTo>
                    <a:pt x="72" y="271"/>
                  </a:lnTo>
                  <a:lnTo>
                    <a:pt x="73" y="268"/>
                  </a:lnTo>
                  <a:lnTo>
                    <a:pt x="73" y="263"/>
                  </a:lnTo>
                  <a:lnTo>
                    <a:pt x="74" y="260"/>
                  </a:lnTo>
                  <a:lnTo>
                    <a:pt x="77" y="253"/>
                  </a:lnTo>
                  <a:lnTo>
                    <a:pt x="78" y="248"/>
                  </a:lnTo>
                  <a:lnTo>
                    <a:pt x="79" y="242"/>
                  </a:lnTo>
                  <a:lnTo>
                    <a:pt x="82" y="236"/>
                  </a:lnTo>
                  <a:lnTo>
                    <a:pt x="82" y="232"/>
                  </a:lnTo>
                  <a:lnTo>
                    <a:pt x="83" y="229"/>
                  </a:lnTo>
                  <a:lnTo>
                    <a:pt x="83" y="226"/>
                  </a:lnTo>
                  <a:lnTo>
                    <a:pt x="86" y="222"/>
                  </a:lnTo>
                  <a:lnTo>
                    <a:pt x="86" y="218"/>
                  </a:lnTo>
                  <a:lnTo>
                    <a:pt x="87" y="214"/>
                  </a:lnTo>
                  <a:lnTo>
                    <a:pt x="88" y="211"/>
                  </a:lnTo>
                  <a:lnTo>
                    <a:pt x="89" y="207"/>
                  </a:lnTo>
                  <a:lnTo>
                    <a:pt x="89" y="203"/>
                  </a:lnTo>
                  <a:lnTo>
                    <a:pt x="91" y="201"/>
                  </a:lnTo>
                  <a:lnTo>
                    <a:pt x="92" y="197"/>
                  </a:lnTo>
                  <a:lnTo>
                    <a:pt x="93" y="194"/>
                  </a:lnTo>
                  <a:lnTo>
                    <a:pt x="94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19509" name="Freeform 93">
              <a:extLst>
                <a:ext uri="{FF2B5EF4-FFF2-40B4-BE49-F238E27FC236}">
                  <a16:creationId xmlns:a16="http://schemas.microsoft.com/office/drawing/2014/main" id="{32E75A70-ABF6-0D0B-390B-F4FD9473E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2386"/>
              <a:ext cx="485" cy="80"/>
            </a:xfrm>
            <a:custGeom>
              <a:avLst/>
              <a:gdLst>
                <a:gd name="T0" fmla="*/ 477 w 485"/>
                <a:gd name="T1" fmla="*/ 10 h 80"/>
                <a:gd name="T2" fmla="*/ 471 w 485"/>
                <a:gd name="T3" fmla="*/ 10 h 80"/>
                <a:gd name="T4" fmla="*/ 462 w 485"/>
                <a:gd name="T5" fmla="*/ 10 h 80"/>
                <a:gd name="T6" fmla="*/ 456 w 485"/>
                <a:gd name="T7" fmla="*/ 10 h 80"/>
                <a:gd name="T8" fmla="*/ 447 w 485"/>
                <a:gd name="T9" fmla="*/ 10 h 80"/>
                <a:gd name="T10" fmla="*/ 438 w 485"/>
                <a:gd name="T11" fmla="*/ 11 h 80"/>
                <a:gd name="T12" fmla="*/ 427 w 485"/>
                <a:gd name="T13" fmla="*/ 12 h 80"/>
                <a:gd name="T14" fmla="*/ 416 w 485"/>
                <a:gd name="T15" fmla="*/ 12 h 80"/>
                <a:gd name="T16" fmla="*/ 403 w 485"/>
                <a:gd name="T17" fmla="*/ 13 h 80"/>
                <a:gd name="T18" fmla="*/ 390 w 485"/>
                <a:gd name="T19" fmla="*/ 15 h 80"/>
                <a:gd name="T20" fmla="*/ 375 w 485"/>
                <a:gd name="T21" fmla="*/ 16 h 80"/>
                <a:gd name="T22" fmla="*/ 360 w 485"/>
                <a:gd name="T23" fmla="*/ 17 h 80"/>
                <a:gd name="T24" fmla="*/ 344 w 485"/>
                <a:gd name="T25" fmla="*/ 18 h 80"/>
                <a:gd name="T26" fmla="*/ 328 w 485"/>
                <a:gd name="T27" fmla="*/ 21 h 80"/>
                <a:gd name="T28" fmla="*/ 310 w 485"/>
                <a:gd name="T29" fmla="*/ 22 h 80"/>
                <a:gd name="T30" fmla="*/ 292 w 485"/>
                <a:gd name="T31" fmla="*/ 25 h 80"/>
                <a:gd name="T32" fmla="*/ 274 w 485"/>
                <a:gd name="T33" fmla="*/ 26 h 80"/>
                <a:gd name="T34" fmla="*/ 255 w 485"/>
                <a:gd name="T35" fmla="*/ 28 h 80"/>
                <a:gd name="T36" fmla="*/ 235 w 485"/>
                <a:gd name="T37" fmla="*/ 31 h 80"/>
                <a:gd name="T38" fmla="*/ 216 w 485"/>
                <a:gd name="T39" fmla="*/ 34 h 80"/>
                <a:gd name="T40" fmla="*/ 194 w 485"/>
                <a:gd name="T41" fmla="*/ 37 h 80"/>
                <a:gd name="T42" fmla="*/ 174 w 485"/>
                <a:gd name="T43" fmla="*/ 41 h 80"/>
                <a:gd name="T44" fmla="*/ 154 w 485"/>
                <a:gd name="T45" fmla="*/ 45 h 80"/>
                <a:gd name="T46" fmla="*/ 134 w 485"/>
                <a:gd name="T47" fmla="*/ 49 h 80"/>
                <a:gd name="T48" fmla="*/ 113 w 485"/>
                <a:gd name="T49" fmla="*/ 52 h 80"/>
                <a:gd name="T50" fmla="*/ 91 w 485"/>
                <a:gd name="T51" fmla="*/ 56 h 80"/>
                <a:gd name="T52" fmla="*/ 71 w 485"/>
                <a:gd name="T53" fmla="*/ 61 h 80"/>
                <a:gd name="T54" fmla="*/ 50 w 485"/>
                <a:gd name="T55" fmla="*/ 66 h 80"/>
                <a:gd name="T56" fmla="*/ 30 w 485"/>
                <a:gd name="T57" fmla="*/ 71 h 80"/>
                <a:gd name="T58" fmla="*/ 10 w 485"/>
                <a:gd name="T59" fmla="*/ 76 h 80"/>
                <a:gd name="T60" fmla="*/ 1 w 485"/>
                <a:gd name="T61" fmla="*/ 79 h 80"/>
                <a:gd name="T62" fmla="*/ 10 w 485"/>
                <a:gd name="T63" fmla="*/ 74 h 80"/>
                <a:gd name="T64" fmla="*/ 17 w 485"/>
                <a:gd name="T65" fmla="*/ 71 h 80"/>
                <a:gd name="T66" fmla="*/ 24 w 485"/>
                <a:gd name="T67" fmla="*/ 69 h 80"/>
                <a:gd name="T68" fmla="*/ 30 w 485"/>
                <a:gd name="T69" fmla="*/ 66 h 80"/>
                <a:gd name="T70" fmla="*/ 37 w 485"/>
                <a:gd name="T71" fmla="*/ 64 h 80"/>
                <a:gd name="T72" fmla="*/ 45 w 485"/>
                <a:gd name="T73" fmla="*/ 60 h 80"/>
                <a:gd name="T74" fmla="*/ 55 w 485"/>
                <a:gd name="T75" fmla="*/ 57 h 80"/>
                <a:gd name="T76" fmla="*/ 66 w 485"/>
                <a:gd name="T77" fmla="*/ 55 h 80"/>
                <a:gd name="T78" fmla="*/ 78 w 485"/>
                <a:gd name="T79" fmla="*/ 51 h 80"/>
                <a:gd name="T80" fmla="*/ 90 w 485"/>
                <a:gd name="T81" fmla="*/ 47 h 80"/>
                <a:gd name="T82" fmla="*/ 104 w 485"/>
                <a:gd name="T83" fmla="*/ 44 h 80"/>
                <a:gd name="T84" fmla="*/ 119 w 485"/>
                <a:gd name="T85" fmla="*/ 41 h 80"/>
                <a:gd name="T86" fmla="*/ 134 w 485"/>
                <a:gd name="T87" fmla="*/ 37 h 80"/>
                <a:gd name="T88" fmla="*/ 150 w 485"/>
                <a:gd name="T89" fmla="*/ 34 h 80"/>
                <a:gd name="T90" fmla="*/ 168 w 485"/>
                <a:gd name="T91" fmla="*/ 30 h 80"/>
                <a:gd name="T92" fmla="*/ 187 w 485"/>
                <a:gd name="T93" fmla="*/ 26 h 80"/>
                <a:gd name="T94" fmla="*/ 207 w 485"/>
                <a:gd name="T95" fmla="*/ 22 h 80"/>
                <a:gd name="T96" fmla="*/ 227 w 485"/>
                <a:gd name="T97" fmla="*/ 20 h 80"/>
                <a:gd name="T98" fmla="*/ 250 w 485"/>
                <a:gd name="T99" fmla="*/ 17 h 80"/>
                <a:gd name="T100" fmla="*/ 272 w 485"/>
                <a:gd name="T101" fmla="*/ 13 h 80"/>
                <a:gd name="T102" fmla="*/ 297 w 485"/>
                <a:gd name="T103" fmla="*/ 11 h 80"/>
                <a:gd name="T104" fmla="*/ 323 w 485"/>
                <a:gd name="T105" fmla="*/ 8 h 80"/>
                <a:gd name="T106" fmla="*/ 349 w 485"/>
                <a:gd name="T107" fmla="*/ 6 h 80"/>
                <a:gd name="T108" fmla="*/ 377 w 485"/>
                <a:gd name="T109" fmla="*/ 3 h 80"/>
                <a:gd name="T110" fmla="*/ 406 w 485"/>
                <a:gd name="T111" fmla="*/ 2 h 80"/>
                <a:gd name="T112" fmla="*/ 436 w 485"/>
                <a:gd name="T113" fmla="*/ 1 h 80"/>
                <a:gd name="T114" fmla="*/ 467 w 485"/>
                <a:gd name="T115" fmla="*/ 0 h 80"/>
                <a:gd name="T116" fmla="*/ 478 w 485"/>
                <a:gd name="T117" fmla="*/ 10 h 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5"/>
                <a:gd name="T178" fmla="*/ 0 h 80"/>
                <a:gd name="T179" fmla="*/ 485 w 485"/>
                <a:gd name="T180" fmla="*/ 80 h 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5" h="80">
                  <a:moveTo>
                    <a:pt x="478" y="10"/>
                  </a:moveTo>
                  <a:lnTo>
                    <a:pt x="477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6" y="10"/>
                  </a:lnTo>
                  <a:lnTo>
                    <a:pt x="462" y="10"/>
                  </a:lnTo>
                  <a:lnTo>
                    <a:pt x="460" y="10"/>
                  </a:lnTo>
                  <a:lnTo>
                    <a:pt x="456" y="10"/>
                  </a:lnTo>
                  <a:lnTo>
                    <a:pt x="452" y="10"/>
                  </a:lnTo>
                  <a:lnTo>
                    <a:pt x="447" y="10"/>
                  </a:lnTo>
                  <a:lnTo>
                    <a:pt x="443" y="11"/>
                  </a:lnTo>
                  <a:lnTo>
                    <a:pt x="438" y="11"/>
                  </a:lnTo>
                  <a:lnTo>
                    <a:pt x="433" y="12"/>
                  </a:lnTo>
                  <a:lnTo>
                    <a:pt x="427" y="12"/>
                  </a:lnTo>
                  <a:lnTo>
                    <a:pt x="422" y="12"/>
                  </a:lnTo>
                  <a:lnTo>
                    <a:pt x="416" y="12"/>
                  </a:lnTo>
                  <a:lnTo>
                    <a:pt x="409" y="13"/>
                  </a:lnTo>
                  <a:lnTo>
                    <a:pt x="403" y="13"/>
                  </a:lnTo>
                  <a:lnTo>
                    <a:pt x="397" y="13"/>
                  </a:lnTo>
                  <a:lnTo>
                    <a:pt x="390" y="15"/>
                  </a:lnTo>
                  <a:lnTo>
                    <a:pt x="383" y="16"/>
                  </a:lnTo>
                  <a:lnTo>
                    <a:pt x="375" y="16"/>
                  </a:lnTo>
                  <a:lnTo>
                    <a:pt x="368" y="16"/>
                  </a:lnTo>
                  <a:lnTo>
                    <a:pt x="360" y="17"/>
                  </a:lnTo>
                  <a:lnTo>
                    <a:pt x="353" y="18"/>
                  </a:lnTo>
                  <a:lnTo>
                    <a:pt x="344" y="18"/>
                  </a:lnTo>
                  <a:lnTo>
                    <a:pt x="336" y="20"/>
                  </a:lnTo>
                  <a:lnTo>
                    <a:pt x="328" y="21"/>
                  </a:lnTo>
                  <a:lnTo>
                    <a:pt x="320" y="21"/>
                  </a:lnTo>
                  <a:lnTo>
                    <a:pt x="310" y="22"/>
                  </a:lnTo>
                  <a:lnTo>
                    <a:pt x="301" y="23"/>
                  </a:lnTo>
                  <a:lnTo>
                    <a:pt x="292" y="25"/>
                  </a:lnTo>
                  <a:lnTo>
                    <a:pt x="284" y="25"/>
                  </a:lnTo>
                  <a:lnTo>
                    <a:pt x="274" y="26"/>
                  </a:lnTo>
                  <a:lnTo>
                    <a:pt x="265" y="27"/>
                  </a:lnTo>
                  <a:lnTo>
                    <a:pt x="255" y="28"/>
                  </a:lnTo>
                  <a:lnTo>
                    <a:pt x="246" y="30"/>
                  </a:lnTo>
                  <a:lnTo>
                    <a:pt x="235" y="31"/>
                  </a:lnTo>
                  <a:lnTo>
                    <a:pt x="226" y="32"/>
                  </a:lnTo>
                  <a:lnTo>
                    <a:pt x="216" y="34"/>
                  </a:lnTo>
                  <a:lnTo>
                    <a:pt x="206" y="36"/>
                  </a:lnTo>
                  <a:lnTo>
                    <a:pt x="194" y="37"/>
                  </a:lnTo>
                  <a:lnTo>
                    <a:pt x="184" y="39"/>
                  </a:lnTo>
                  <a:lnTo>
                    <a:pt x="174" y="41"/>
                  </a:lnTo>
                  <a:lnTo>
                    <a:pt x="166" y="42"/>
                  </a:lnTo>
                  <a:lnTo>
                    <a:pt x="154" y="45"/>
                  </a:lnTo>
                  <a:lnTo>
                    <a:pt x="144" y="46"/>
                  </a:lnTo>
                  <a:lnTo>
                    <a:pt x="134" y="49"/>
                  </a:lnTo>
                  <a:lnTo>
                    <a:pt x="124" y="50"/>
                  </a:lnTo>
                  <a:lnTo>
                    <a:pt x="113" y="52"/>
                  </a:lnTo>
                  <a:lnTo>
                    <a:pt x="103" y="54"/>
                  </a:lnTo>
                  <a:lnTo>
                    <a:pt x="91" y="56"/>
                  </a:lnTo>
                  <a:lnTo>
                    <a:pt x="83" y="59"/>
                  </a:lnTo>
                  <a:lnTo>
                    <a:pt x="71" y="61"/>
                  </a:lnTo>
                  <a:lnTo>
                    <a:pt x="61" y="64"/>
                  </a:lnTo>
                  <a:lnTo>
                    <a:pt x="50" y="66"/>
                  </a:lnTo>
                  <a:lnTo>
                    <a:pt x="41" y="69"/>
                  </a:lnTo>
                  <a:lnTo>
                    <a:pt x="30" y="71"/>
                  </a:lnTo>
                  <a:lnTo>
                    <a:pt x="20" y="74"/>
                  </a:lnTo>
                  <a:lnTo>
                    <a:pt x="10" y="76"/>
                  </a:lnTo>
                  <a:lnTo>
                    <a:pt x="0" y="80"/>
                  </a:lnTo>
                  <a:lnTo>
                    <a:pt x="1" y="79"/>
                  </a:lnTo>
                  <a:lnTo>
                    <a:pt x="6" y="76"/>
                  </a:lnTo>
                  <a:lnTo>
                    <a:pt x="10" y="74"/>
                  </a:lnTo>
                  <a:lnTo>
                    <a:pt x="15" y="72"/>
                  </a:lnTo>
                  <a:lnTo>
                    <a:pt x="17" y="71"/>
                  </a:lnTo>
                  <a:lnTo>
                    <a:pt x="20" y="70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7" y="64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0" y="59"/>
                  </a:lnTo>
                  <a:lnTo>
                    <a:pt x="55" y="57"/>
                  </a:lnTo>
                  <a:lnTo>
                    <a:pt x="61" y="56"/>
                  </a:lnTo>
                  <a:lnTo>
                    <a:pt x="66" y="55"/>
                  </a:lnTo>
                  <a:lnTo>
                    <a:pt x="71" y="52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90" y="47"/>
                  </a:lnTo>
                  <a:lnTo>
                    <a:pt x="96" y="46"/>
                  </a:lnTo>
                  <a:lnTo>
                    <a:pt x="104" y="44"/>
                  </a:lnTo>
                  <a:lnTo>
                    <a:pt x="112" y="42"/>
                  </a:lnTo>
                  <a:lnTo>
                    <a:pt x="119" y="41"/>
                  </a:lnTo>
                  <a:lnTo>
                    <a:pt x="127" y="39"/>
                  </a:lnTo>
                  <a:lnTo>
                    <a:pt x="134" y="37"/>
                  </a:lnTo>
                  <a:lnTo>
                    <a:pt x="142" y="35"/>
                  </a:lnTo>
                  <a:lnTo>
                    <a:pt x="150" y="34"/>
                  </a:lnTo>
                  <a:lnTo>
                    <a:pt x="159" y="31"/>
                  </a:lnTo>
                  <a:lnTo>
                    <a:pt x="168" y="30"/>
                  </a:lnTo>
                  <a:lnTo>
                    <a:pt x="178" y="27"/>
                  </a:lnTo>
                  <a:lnTo>
                    <a:pt x="187" y="26"/>
                  </a:lnTo>
                  <a:lnTo>
                    <a:pt x="197" y="25"/>
                  </a:lnTo>
                  <a:lnTo>
                    <a:pt x="207" y="22"/>
                  </a:lnTo>
                  <a:lnTo>
                    <a:pt x="217" y="21"/>
                  </a:lnTo>
                  <a:lnTo>
                    <a:pt x="227" y="20"/>
                  </a:lnTo>
                  <a:lnTo>
                    <a:pt x="238" y="18"/>
                  </a:lnTo>
                  <a:lnTo>
                    <a:pt x="250" y="17"/>
                  </a:lnTo>
                  <a:lnTo>
                    <a:pt x="262" y="16"/>
                  </a:lnTo>
                  <a:lnTo>
                    <a:pt x="272" y="13"/>
                  </a:lnTo>
                  <a:lnTo>
                    <a:pt x="285" y="12"/>
                  </a:lnTo>
                  <a:lnTo>
                    <a:pt x="297" y="11"/>
                  </a:lnTo>
                  <a:lnTo>
                    <a:pt x="310" y="10"/>
                  </a:lnTo>
                  <a:lnTo>
                    <a:pt x="323" y="8"/>
                  </a:lnTo>
                  <a:lnTo>
                    <a:pt x="335" y="7"/>
                  </a:lnTo>
                  <a:lnTo>
                    <a:pt x="349" y="6"/>
                  </a:lnTo>
                  <a:lnTo>
                    <a:pt x="363" y="5"/>
                  </a:lnTo>
                  <a:lnTo>
                    <a:pt x="377" y="3"/>
                  </a:lnTo>
                  <a:lnTo>
                    <a:pt x="392" y="3"/>
                  </a:lnTo>
                  <a:lnTo>
                    <a:pt x="406" y="2"/>
                  </a:lnTo>
                  <a:lnTo>
                    <a:pt x="421" y="1"/>
                  </a:lnTo>
                  <a:lnTo>
                    <a:pt x="436" y="1"/>
                  </a:lnTo>
                  <a:lnTo>
                    <a:pt x="452" y="0"/>
                  </a:lnTo>
                  <a:lnTo>
                    <a:pt x="467" y="0"/>
                  </a:lnTo>
                  <a:lnTo>
                    <a:pt x="485" y="0"/>
                  </a:lnTo>
                  <a:lnTo>
                    <a:pt x="47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grpSp>
        <p:nvGrpSpPr>
          <p:cNvPr id="19476" name="Group 149">
            <a:extLst>
              <a:ext uri="{FF2B5EF4-FFF2-40B4-BE49-F238E27FC236}">
                <a16:creationId xmlns:a16="http://schemas.microsoft.com/office/drawing/2014/main" id="{7B3913BA-B130-D910-338C-7D27C808CE90}"/>
              </a:ext>
            </a:extLst>
          </p:cNvPr>
          <p:cNvGrpSpPr>
            <a:grpSpLocks/>
          </p:cNvGrpSpPr>
          <p:nvPr/>
        </p:nvGrpSpPr>
        <p:grpSpPr bwMode="auto">
          <a:xfrm>
            <a:off x="2455864" y="533400"/>
            <a:ext cx="3106737" cy="990600"/>
            <a:chOff x="144" y="1104"/>
            <a:chExt cx="1957" cy="624"/>
          </a:xfrm>
        </p:grpSpPr>
        <p:sp>
          <p:nvSpPr>
            <p:cNvPr id="123" name="AutoShape 146">
              <a:extLst>
                <a:ext uri="{FF2B5EF4-FFF2-40B4-BE49-F238E27FC236}">
                  <a16:creationId xmlns:a16="http://schemas.microsoft.com/office/drawing/2014/main" id="{DB635642-F945-EE42-0B00-B6D45B38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104"/>
              <a:ext cx="1883" cy="6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defRPr/>
              </a:pPr>
              <a:endParaRPr lang="th-TH">
                <a:latin typeface="Arial" charset="0"/>
              </a:endParaRPr>
            </a:p>
          </p:txBody>
        </p:sp>
        <p:sp>
          <p:nvSpPr>
            <p:cNvPr id="19478" name="Text Box 19">
              <a:extLst>
                <a:ext uri="{FF2B5EF4-FFF2-40B4-BE49-F238E27FC236}">
                  <a16:creationId xmlns:a16="http://schemas.microsoft.com/office/drawing/2014/main" id="{815D5CA3-E876-6BC3-AE4E-B8E42860A1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" y="1140"/>
              <a:ext cx="1702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th-TH" altLang="th-TH" sz="2000" b="1">
                  <a:cs typeface="FreesiaUPC" panose="020B0604020202020204" pitchFamily="34" charset="-34"/>
                </a:rPr>
                <a:t>แยกองค์กรออกกฎกับตรวจกฎ</a:t>
              </a:r>
            </a:p>
            <a:p>
              <a:pPr algn="ctr">
                <a:lnSpc>
                  <a:spcPct val="90000"/>
                </a:lnSpc>
              </a:pPr>
              <a:r>
                <a:rPr lang="th-TH" altLang="th-TH" sz="2000" b="1">
                  <a:cs typeface="FreesiaUPC" panose="020B0604020202020204" pitchFamily="34" charset="-34"/>
                </a:rPr>
                <a:t>องค์กรบังคับใช้กฎกับรับรองทุกข์</a:t>
              </a:r>
            </a:p>
            <a:p>
              <a:pPr algn="ctr">
                <a:lnSpc>
                  <a:spcPct val="90000"/>
                </a:lnSpc>
              </a:pPr>
              <a:r>
                <a:rPr lang="th-TH" altLang="th-TH" sz="2000" b="1">
                  <a:cs typeface="FreesiaUPC" panose="020B0604020202020204" pitchFamily="34" charset="-34"/>
                </a:rPr>
                <a:t>องค์กรสั่งลงโทษกับอุทธณ์</a:t>
              </a:r>
            </a:p>
          </p:txBody>
        </p:sp>
        <p:sp>
          <p:nvSpPr>
            <p:cNvPr id="125" name="AutoShape 148">
              <a:extLst>
                <a:ext uri="{FF2B5EF4-FFF2-40B4-BE49-F238E27FC236}">
                  <a16:creationId xmlns:a16="http://schemas.microsoft.com/office/drawing/2014/main" id="{0E05BD84-4D95-B3C1-A1BF-7998FFBE3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344"/>
              <a:ext cx="133" cy="1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8">
            <a:extLst>
              <a:ext uri="{FF2B5EF4-FFF2-40B4-BE49-F238E27FC236}">
                <a16:creationId xmlns:a16="http://schemas.microsoft.com/office/drawing/2014/main" id="{E3EEAAAC-C157-CEAC-E96E-C5783778A51B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3238500" y="571500"/>
            <a:ext cx="4572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rgbClr val="595959">
                  <a:alpha val="12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400"/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DA1FC520-B017-4FF9-8B20-C0D82932F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477000"/>
            <a:ext cx="2311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8DC214-5A76-ED4E-8AD2-F2DCA2536DB1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pic>
        <p:nvPicPr>
          <p:cNvPr id="20484" name="Picture 8" descr="j0283551">
            <a:extLst>
              <a:ext uri="{FF2B5EF4-FFF2-40B4-BE49-F238E27FC236}">
                <a16:creationId xmlns:a16="http://schemas.microsoft.com/office/drawing/2014/main" id="{6311FD4A-BC91-7CF2-4ED8-958795D49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1138"/>
            <a:ext cx="685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5">
            <a:extLst>
              <a:ext uri="{FF2B5EF4-FFF2-40B4-BE49-F238E27FC236}">
                <a16:creationId xmlns:a16="http://schemas.microsoft.com/office/drawing/2014/main" id="{51512455-C8CC-42DB-9493-0A37BEC9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66751"/>
            <a:ext cx="563880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36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การปรับปรุงระบบอุทธรณ์และร้องทุกข์</a:t>
            </a:r>
          </a:p>
        </p:txBody>
      </p:sp>
      <p:sp>
        <p:nvSpPr>
          <p:cNvPr id="20486" name="Freeform 35">
            <a:extLst>
              <a:ext uri="{FF2B5EF4-FFF2-40B4-BE49-F238E27FC236}">
                <a16:creationId xmlns:a16="http://schemas.microsoft.com/office/drawing/2014/main" id="{C67F52D9-8666-70DE-71E4-9AA362A95D28}"/>
              </a:ext>
            </a:extLst>
          </p:cNvPr>
          <p:cNvSpPr>
            <a:spLocks/>
          </p:cNvSpPr>
          <p:nvPr/>
        </p:nvSpPr>
        <p:spPr bwMode="auto">
          <a:xfrm rot="16200000">
            <a:off x="5496719" y="1666082"/>
            <a:ext cx="436563" cy="914400"/>
          </a:xfrm>
          <a:custGeom>
            <a:avLst/>
            <a:gdLst>
              <a:gd name="T0" fmla="*/ 2147483647 w 111"/>
              <a:gd name="T1" fmla="*/ 0 h 311"/>
              <a:gd name="T2" fmla="*/ 2147483647 w 111"/>
              <a:gd name="T3" fmla="*/ 2147483647 h 311"/>
              <a:gd name="T4" fmla="*/ 0 w 111"/>
              <a:gd name="T5" fmla="*/ 2147483647 h 311"/>
              <a:gd name="T6" fmla="*/ 2147483647 w 111"/>
              <a:gd name="T7" fmla="*/ 2147483647 h 311"/>
              <a:gd name="T8" fmla="*/ 2147483647 w 111"/>
              <a:gd name="T9" fmla="*/ 2147483647 h 311"/>
              <a:gd name="T10" fmla="*/ 2147483647 w 111"/>
              <a:gd name="T11" fmla="*/ 2147483647 h 311"/>
              <a:gd name="T12" fmla="*/ 2147483647 w 11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311"/>
              <a:gd name="T23" fmla="*/ 111 w 11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311">
                <a:moveTo>
                  <a:pt x="59" y="0"/>
                </a:moveTo>
                <a:lnTo>
                  <a:pt x="38" y="228"/>
                </a:lnTo>
                <a:lnTo>
                  <a:pt x="0" y="228"/>
                </a:lnTo>
                <a:lnTo>
                  <a:pt x="55" y="311"/>
                </a:lnTo>
                <a:lnTo>
                  <a:pt x="111" y="228"/>
                </a:lnTo>
                <a:lnTo>
                  <a:pt x="74" y="228"/>
                </a:lnTo>
                <a:lnTo>
                  <a:pt x="59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487" name="AutoShape 8">
            <a:extLst>
              <a:ext uri="{FF2B5EF4-FFF2-40B4-BE49-F238E27FC236}">
                <a16:creationId xmlns:a16="http://schemas.microsoft.com/office/drawing/2014/main" id="{27ADF0E9-EDEE-4F08-D2C6-66FE552713D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47800" y="1828800"/>
            <a:ext cx="3810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อุทธรณ์ต่อฝ่ายบริหารซึ่งเป็น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ผู้ออกคำสั่ง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7C60B971-635B-F89D-45F1-72837C69DC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95600" y="1295401"/>
            <a:ext cx="12192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 algn="ctr" eaLnBrk="0" hangingPunct="0">
              <a:lnSpc>
                <a:spcPct val="80000"/>
              </a:lnSpc>
              <a:defRPr/>
            </a:pPr>
            <a:r>
              <a:rPr lang="th-TH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เดิม</a:t>
            </a:r>
          </a:p>
        </p:txBody>
      </p:sp>
      <p:sp>
        <p:nvSpPr>
          <p:cNvPr id="20489" name="AutoShape 38">
            <a:extLst>
              <a:ext uri="{FF2B5EF4-FFF2-40B4-BE49-F238E27FC236}">
                <a16:creationId xmlns:a16="http://schemas.microsoft.com/office/drawing/2014/main" id="{20F29B81-206D-6F91-8F36-7218E99A6DBB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8496300" y="571500"/>
            <a:ext cx="4572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rgbClr val="595959">
                  <a:alpha val="12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94B32DCA-3FD8-1B1B-4AAA-528FD02B2B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01000" y="1295401"/>
            <a:ext cx="12192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 algn="ctr" eaLnBrk="0" hangingPunct="0">
              <a:lnSpc>
                <a:spcPct val="80000"/>
              </a:lnSpc>
              <a:defRPr/>
            </a:pPr>
            <a:r>
              <a:rPr lang="th-TH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ใหม่</a:t>
            </a:r>
          </a:p>
        </p:txBody>
      </p:sp>
      <p:grpSp>
        <p:nvGrpSpPr>
          <p:cNvPr id="20491" name="Group 64">
            <a:extLst>
              <a:ext uri="{FF2B5EF4-FFF2-40B4-BE49-F238E27FC236}">
                <a16:creationId xmlns:a16="http://schemas.microsoft.com/office/drawing/2014/main" id="{B5A34551-ECCC-7694-CA29-A7558748AC1B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609600"/>
            <a:ext cx="1295400" cy="1219200"/>
            <a:chOff x="4059" y="2762"/>
            <a:chExt cx="844" cy="844"/>
          </a:xfrm>
        </p:grpSpPr>
        <p:sp>
          <p:nvSpPr>
            <p:cNvPr id="20509" name="Freeform 46">
              <a:extLst>
                <a:ext uri="{FF2B5EF4-FFF2-40B4-BE49-F238E27FC236}">
                  <a16:creationId xmlns:a16="http://schemas.microsoft.com/office/drawing/2014/main" id="{D4493EB2-E416-4A17-18BA-51A4037B8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3483"/>
              <a:ext cx="312" cy="123"/>
            </a:xfrm>
            <a:custGeom>
              <a:avLst/>
              <a:gdLst>
                <a:gd name="T0" fmla="*/ 24 w 312"/>
                <a:gd name="T1" fmla="*/ 20 h 123"/>
                <a:gd name="T2" fmla="*/ 24 w 312"/>
                <a:gd name="T3" fmla="*/ 20 h 123"/>
                <a:gd name="T4" fmla="*/ 19 w 312"/>
                <a:gd name="T5" fmla="*/ 29 h 123"/>
                <a:gd name="T6" fmla="*/ 14 w 312"/>
                <a:gd name="T7" fmla="*/ 38 h 123"/>
                <a:gd name="T8" fmla="*/ 9 w 312"/>
                <a:gd name="T9" fmla="*/ 49 h 123"/>
                <a:gd name="T10" fmla="*/ 5 w 312"/>
                <a:gd name="T11" fmla="*/ 65 h 123"/>
                <a:gd name="T12" fmla="*/ 2 w 312"/>
                <a:gd name="T13" fmla="*/ 82 h 123"/>
                <a:gd name="T14" fmla="*/ 0 w 312"/>
                <a:gd name="T15" fmla="*/ 103 h 123"/>
                <a:gd name="T16" fmla="*/ 2 w 312"/>
                <a:gd name="T17" fmla="*/ 123 h 123"/>
                <a:gd name="T18" fmla="*/ 312 w 312"/>
                <a:gd name="T19" fmla="*/ 123 h 123"/>
                <a:gd name="T20" fmla="*/ 312 w 312"/>
                <a:gd name="T21" fmla="*/ 123 h 123"/>
                <a:gd name="T22" fmla="*/ 309 w 312"/>
                <a:gd name="T23" fmla="*/ 113 h 123"/>
                <a:gd name="T24" fmla="*/ 300 w 312"/>
                <a:gd name="T25" fmla="*/ 84 h 123"/>
                <a:gd name="T26" fmla="*/ 288 w 312"/>
                <a:gd name="T27" fmla="*/ 48 h 123"/>
                <a:gd name="T28" fmla="*/ 281 w 312"/>
                <a:gd name="T29" fmla="*/ 31 h 123"/>
                <a:gd name="T30" fmla="*/ 273 w 312"/>
                <a:gd name="T31" fmla="*/ 15 h 123"/>
                <a:gd name="T32" fmla="*/ 273 w 312"/>
                <a:gd name="T33" fmla="*/ 15 h 123"/>
                <a:gd name="T34" fmla="*/ 271 w 312"/>
                <a:gd name="T35" fmla="*/ 12 h 123"/>
                <a:gd name="T36" fmla="*/ 267 w 312"/>
                <a:gd name="T37" fmla="*/ 8 h 123"/>
                <a:gd name="T38" fmla="*/ 257 w 312"/>
                <a:gd name="T39" fmla="*/ 5 h 123"/>
                <a:gd name="T40" fmla="*/ 242 w 312"/>
                <a:gd name="T41" fmla="*/ 2 h 123"/>
                <a:gd name="T42" fmla="*/ 225 w 312"/>
                <a:gd name="T43" fmla="*/ 0 h 123"/>
                <a:gd name="T44" fmla="*/ 206 w 312"/>
                <a:gd name="T45" fmla="*/ 0 h 123"/>
                <a:gd name="T46" fmla="*/ 185 w 312"/>
                <a:gd name="T47" fmla="*/ 0 h 123"/>
                <a:gd name="T48" fmla="*/ 141 w 312"/>
                <a:gd name="T49" fmla="*/ 3 h 123"/>
                <a:gd name="T50" fmla="*/ 98 w 312"/>
                <a:gd name="T51" fmla="*/ 8 h 123"/>
                <a:gd name="T52" fmla="*/ 60 w 312"/>
                <a:gd name="T53" fmla="*/ 15 h 123"/>
                <a:gd name="T54" fmla="*/ 24 w 312"/>
                <a:gd name="T55" fmla="*/ 20 h 123"/>
                <a:gd name="T56" fmla="*/ 24 w 312"/>
                <a:gd name="T57" fmla="*/ 20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123"/>
                <a:gd name="T89" fmla="*/ 312 w 312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123">
                  <a:moveTo>
                    <a:pt x="24" y="20"/>
                  </a:moveTo>
                  <a:lnTo>
                    <a:pt x="24" y="20"/>
                  </a:lnTo>
                  <a:lnTo>
                    <a:pt x="19" y="29"/>
                  </a:lnTo>
                  <a:lnTo>
                    <a:pt x="14" y="38"/>
                  </a:lnTo>
                  <a:lnTo>
                    <a:pt x="9" y="49"/>
                  </a:lnTo>
                  <a:lnTo>
                    <a:pt x="5" y="65"/>
                  </a:lnTo>
                  <a:lnTo>
                    <a:pt x="2" y="82"/>
                  </a:lnTo>
                  <a:lnTo>
                    <a:pt x="0" y="103"/>
                  </a:lnTo>
                  <a:lnTo>
                    <a:pt x="2" y="123"/>
                  </a:lnTo>
                  <a:lnTo>
                    <a:pt x="312" y="123"/>
                  </a:lnTo>
                  <a:lnTo>
                    <a:pt x="309" y="113"/>
                  </a:lnTo>
                  <a:lnTo>
                    <a:pt x="300" y="84"/>
                  </a:lnTo>
                  <a:lnTo>
                    <a:pt x="288" y="48"/>
                  </a:lnTo>
                  <a:lnTo>
                    <a:pt x="281" y="31"/>
                  </a:lnTo>
                  <a:lnTo>
                    <a:pt x="273" y="15"/>
                  </a:lnTo>
                  <a:lnTo>
                    <a:pt x="271" y="12"/>
                  </a:lnTo>
                  <a:lnTo>
                    <a:pt x="267" y="8"/>
                  </a:lnTo>
                  <a:lnTo>
                    <a:pt x="257" y="5"/>
                  </a:lnTo>
                  <a:lnTo>
                    <a:pt x="242" y="2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5" y="0"/>
                  </a:lnTo>
                  <a:lnTo>
                    <a:pt x="141" y="3"/>
                  </a:lnTo>
                  <a:lnTo>
                    <a:pt x="98" y="8"/>
                  </a:lnTo>
                  <a:lnTo>
                    <a:pt x="60" y="15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43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0" name="Freeform 47">
              <a:extLst>
                <a:ext uri="{FF2B5EF4-FFF2-40B4-BE49-F238E27FC236}">
                  <a16:creationId xmlns:a16="http://schemas.microsoft.com/office/drawing/2014/main" id="{7C5E3B73-A5BA-9369-F44E-14E9AF75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3051"/>
              <a:ext cx="376" cy="473"/>
            </a:xfrm>
            <a:custGeom>
              <a:avLst/>
              <a:gdLst>
                <a:gd name="T0" fmla="*/ 126 w 376"/>
                <a:gd name="T1" fmla="*/ 9 h 473"/>
                <a:gd name="T2" fmla="*/ 119 w 376"/>
                <a:gd name="T3" fmla="*/ 17 h 473"/>
                <a:gd name="T4" fmla="*/ 119 w 376"/>
                <a:gd name="T5" fmla="*/ 22 h 473"/>
                <a:gd name="T6" fmla="*/ 103 w 376"/>
                <a:gd name="T7" fmla="*/ 33 h 473"/>
                <a:gd name="T8" fmla="*/ 95 w 376"/>
                <a:gd name="T9" fmla="*/ 34 h 473"/>
                <a:gd name="T10" fmla="*/ 55 w 376"/>
                <a:gd name="T11" fmla="*/ 41 h 473"/>
                <a:gd name="T12" fmla="*/ 45 w 376"/>
                <a:gd name="T13" fmla="*/ 45 h 473"/>
                <a:gd name="T14" fmla="*/ 28 w 376"/>
                <a:gd name="T15" fmla="*/ 55 h 473"/>
                <a:gd name="T16" fmla="*/ 19 w 376"/>
                <a:gd name="T17" fmla="*/ 67 h 473"/>
                <a:gd name="T18" fmla="*/ 14 w 376"/>
                <a:gd name="T19" fmla="*/ 86 h 473"/>
                <a:gd name="T20" fmla="*/ 6 w 376"/>
                <a:gd name="T21" fmla="*/ 142 h 473"/>
                <a:gd name="T22" fmla="*/ 0 w 376"/>
                <a:gd name="T23" fmla="*/ 180 h 473"/>
                <a:gd name="T24" fmla="*/ 2 w 376"/>
                <a:gd name="T25" fmla="*/ 189 h 473"/>
                <a:gd name="T26" fmla="*/ 11 w 376"/>
                <a:gd name="T27" fmla="*/ 238 h 473"/>
                <a:gd name="T28" fmla="*/ 18 w 376"/>
                <a:gd name="T29" fmla="*/ 274 h 473"/>
                <a:gd name="T30" fmla="*/ 19 w 376"/>
                <a:gd name="T31" fmla="*/ 281 h 473"/>
                <a:gd name="T32" fmla="*/ 60 w 376"/>
                <a:gd name="T33" fmla="*/ 362 h 473"/>
                <a:gd name="T34" fmla="*/ 38 w 376"/>
                <a:gd name="T35" fmla="*/ 442 h 473"/>
                <a:gd name="T36" fmla="*/ 36 w 376"/>
                <a:gd name="T37" fmla="*/ 463 h 473"/>
                <a:gd name="T38" fmla="*/ 107 w 376"/>
                <a:gd name="T39" fmla="*/ 470 h 473"/>
                <a:gd name="T40" fmla="*/ 199 w 376"/>
                <a:gd name="T41" fmla="*/ 473 h 473"/>
                <a:gd name="T42" fmla="*/ 270 w 376"/>
                <a:gd name="T43" fmla="*/ 468 h 473"/>
                <a:gd name="T44" fmla="*/ 309 w 376"/>
                <a:gd name="T45" fmla="*/ 461 h 473"/>
                <a:gd name="T46" fmla="*/ 324 w 376"/>
                <a:gd name="T47" fmla="*/ 456 h 473"/>
                <a:gd name="T48" fmla="*/ 318 w 376"/>
                <a:gd name="T49" fmla="*/ 410 h 473"/>
                <a:gd name="T50" fmla="*/ 318 w 376"/>
                <a:gd name="T51" fmla="*/ 391 h 473"/>
                <a:gd name="T52" fmla="*/ 324 w 376"/>
                <a:gd name="T53" fmla="*/ 394 h 473"/>
                <a:gd name="T54" fmla="*/ 345 w 376"/>
                <a:gd name="T55" fmla="*/ 394 h 473"/>
                <a:gd name="T56" fmla="*/ 352 w 376"/>
                <a:gd name="T57" fmla="*/ 391 h 473"/>
                <a:gd name="T58" fmla="*/ 362 w 376"/>
                <a:gd name="T59" fmla="*/ 382 h 473"/>
                <a:gd name="T60" fmla="*/ 372 w 376"/>
                <a:gd name="T61" fmla="*/ 365 h 473"/>
                <a:gd name="T62" fmla="*/ 376 w 376"/>
                <a:gd name="T63" fmla="*/ 358 h 473"/>
                <a:gd name="T64" fmla="*/ 374 w 376"/>
                <a:gd name="T65" fmla="*/ 339 h 473"/>
                <a:gd name="T66" fmla="*/ 364 w 376"/>
                <a:gd name="T67" fmla="*/ 252 h 473"/>
                <a:gd name="T68" fmla="*/ 357 w 376"/>
                <a:gd name="T69" fmla="*/ 199 h 473"/>
                <a:gd name="T70" fmla="*/ 352 w 376"/>
                <a:gd name="T71" fmla="*/ 139 h 473"/>
                <a:gd name="T72" fmla="*/ 350 w 376"/>
                <a:gd name="T73" fmla="*/ 118 h 473"/>
                <a:gd name="T74" fmla="*/ 343 w 376"/>
                <a:gd name="T75" fmla="*/ 84 h 473"/>
                <a:gd name="T76" fmla="*/ 333 w 376"/>
                <a:gd name="T77" fmla="*/ 65 h 473"/>
                <a:gd name="T78" fmla="*/ 324 w 376"/>
                <a:gd name="T79" fmla="*/ 58 h 473"/>
                <a:gd name="T80" fmla="*/ 304 w 376"/>
                <a:gd name="T81" fmla="*/ 50 h 473"/>
                <a:gd name="T82" fmla="*/ 259 w 376"/>
                <a:gd name="T83" fmla="*/ 38 h 473"/>
                <a:gd name="T84" fmla="*/ 247 w 376"/>
                <a:gd name="T85" fmla="*/ 33 h 473"/>
                <a:gd name="T86" fmla="*/ 246 w 376"/>
                <a:gd name="T87" fmla="*/ 26 h 473"/>
                <a:gd name="T88" fmla="*/ 240 w 376"/>
                <a:gd name="T89" fmla="*/ 10 h 473"/>
                <a:gd name="T90" fmla="*/ 228 w 376"/>
                <a:gd name="T91" fmla="*/ 7 h 473"/>
                <a:gd name="T92" fmla="*/ 177 w 376"/>
                <a:gd name="T93" fmla="*/ 0 h 473"/>
                <a:gd name="T94" fmla="*/ 141 w 376"/>
                <a:gd name="T95" fmla="*/ 2 h 473"/>
                <a:gd name="T96" fmla="*/ 126 w 376"/>
                <a:gd name="T97" fmla="*/ 9 h 4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6"/>
                <a:gd name="T148" fmla="*/ 0 h 473"/>
                <a:gd name="T149" fmla="*/ 376 w 376"/>
                <a:gd name="T150" fmla="*/ 473 h 4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6" h="473">
                  <a:moveTo>
                    <a:pt x="126" y="9"/>
                  </a:moveTo>
                  <a:lnTo>
                    <a:pt x="126" y="9"/>
                  </a:lnTo>
                  <a:lnTo>
                    <a:pt x="120" y="12"/>
                  </a:lnTo>
                  <a:lnTo>
                    <a:pt x="119" y="17"/>
                  </a:lnTo>
                  <a:lnTo>
                    <a:pt x="119" y="22"/>
                  </a:lnTo>
                  <a:lnTo>
                    <a:pt x="112" y="28"/>
                  </a:lnTo>
                  <a:lnTo>
                    <a:pt x="103" y="33"/>
                  </a:lnTo>
                  <a:lnTo>
                    <a:pt x="95" y="34"/>
                  </a:lnTo>
                  <a:lnTo>
                    <a:pt x="67" y="38"/>
                  </a:lnTo>
                  <a:lnTo>
                    <a:pt x="55" y="41"/>
                  </a:lnTo>
                  <a:lnTo>
                    <a:pt x="45" y="45"/>
                  </a:lnTo>
                  <a:lnTo>
                    <a:pt x="38" y="48"/>
                  </a:lnTo>
                  <a:lnTo>
                    <a:pt x="28" y="55"/>
                  </a:lnTo>
                  <a:lnTo>
                    <a:pt x="24" y="60"/>
                  </a:lnTo>
                  <a:lnTo>
                    <a:pt x="19" y="67"/>
                  </a:lnTo>
                  <a:lnTo>
                    <a:pt x="18" y="76"/>
                  </a:lnTo>
                  <a:lnTo>
                    <a:pt x="14" y="86"/>
                  </a:lnTo>
                  <a:lnTo>
                    <a:pt x="6" y="142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2" y="189"/>
                  </a:lnTo>
                  <a:lnTo>
                    <a:pt x="6" y="209"/>
                  </a:lnTo>
                  <a:lnTo>
                    <a:pt x="11" y="238"/>
                  </a:lnTo>
                  <a:lnTo>
                    <a:pt x="16" y="266"/>
                  </a:lnTo>
                  <a:lnTo>
                    <a:pt x="18" y="274"/>
                  </a:lnTo>
                  <a:lnTo>
                    <a:pt x="19" y="281"/>
                  </a:lnTo>
                  <a:lnTo>
                    <a:pt x="50" y="336"/>
                  </a:lnTo>
                  <a:lnTo>
                    <a:pt x="60" y="362"/>
                  </a:lnTo>
                  <a:lnTo>
                    <a:pt x="54" y="389"/>
                  </a:lnTo>
                  <a:lnTo>
                    <a:pt x="38" y="442"/>
                  </a:lnTo>
                  <a:lnTo>
                    <a:pt x="36" y="463"/>
                  </a:lnTo>
                  <a:lnTo>
                    <a:pt x="71" y="466"/>
                  </a:lnTo>
                  <a:lnTo>
                    <a:pt x="107" y="470"/>
                  </a:lnTo>
                  <a:lnTo>
                    <a:pt x="151" y="471"/>
                  </a:lnTo>
                  <a:lnTo>
                    <a:pt x="199" y="473"/>
                  </a:lnTo>
                  <a:lnTo>
                    <a:pt x="247" y="471"/>
                  </a:lnTo>
                  <a:lnTo>
                    <a:pt x="270" y="468"/>
                  </a:lnTo>
                  <a:lnTo>
                    <a:pt x="290" y="466"/>
                  </a:lnTo>
                  <a:lnTo>
                    <a:pt x="309" y="461"/>
                  </a:lnTo>
                  <a:lnTo>
                    <a:pt x="324" y="456"/>
                  </a:lnTo>
                  <a:lnTo>
                    <a:pt x="321" y="430"/>
                  </a:lnTo>
                  <a:lnTo>
                    <a:pt x="318" y="410"/>
                  </a:lnTo>
                  <a:lnTo>
                    <a:pt x="318" y="391"/>
                  </a:lnTo>
                  <a:lnTo>
                    <a:pt x="319" y="392"/>
                  </a:lnTo>
                  <a:lnTo>
                    <a:pt x="324" y="394"/>
                  </a:lnTo>
                  <a:lnTo>
                    <a:pt x="333" y="396"/>
                  </a:lnTo>
                  <a:lnTo>
                    <a:pt x="345" y="394"/>
                  </a:lnTo>
                  <a:lnTo>
                    <a:pt x="352" y="391"/>
                  </a:lnTo>
                  <a:lnTo>
                    <a:pt x="357" y="387"/>
                  </a:lnTo>
                  <a:lnTo>
                    <a:pt x="362" y="382"/>
                  </a:lnTo>
                  <a:lnTo>
                    <a:pt x="367" y="377"/>
                  </a:lnTo>
                  <a:lnTo>
                    <a:pt x="372" y="365"/>
                  </a:lnTo>
                  <a:lnTo>
                    <a:pt x="376" y="358"/>
                  </a:lnTo>
                  <a:lnTo>
                    <a:pt x="376" y="351"/>
                  </a:lnTo>
                  <a:lnTo>
                    <a:pt x="374" y="339"/>
                  </a:lnTo>
                  <a:lnTo>
                    <a:pt x="371" y="305"/>
                  </a:lnTo>
                  <a:lnTo>
                    <a:pt x="364" y="252"/>
                  </a:lnTo>
                  <a:lnTo>
                    <a:pt x="357" y="199"/>
                  </a:lnTo>
                  <a:lnTo>
                    <a:pt x="354" y="165"/>
                  </a:lnTo>
                  <a:lnTo>
                    <a:pt x="352" y="139"/>
                  </a:lnTo>
                  <a:lnTo>
                    <a:pt x="350" y="118"/>
                  </a:lnTo>
                  <a:lnTo>
                    <a:pt x="347" y="94"/>
                  </a:lnTo>
                  <a:lnTo>
                    <a:pt x="343" y="84"/>
                  </a:lnTo>
                  <a:lnTo>
                    <a:pt x="338" y="74"/>
                  </a:lnTo>
                  <a:lnTo>
                    <a:pt x="333" y="65"/>
                  </a:lnTo>
                  <a:lnTo>
                    <a:pt x="324" y="58"/>
                  </a:lnTo>
                  <a:lnTo>
                    <a:pt x="316" y="55"/>
                  </a:lnTo>
                  <a:lnTo>
                    <a:pt x="304" y="50"/>
                  </a:lnTo>
                  <a:lnTo>
                    <a:pt x="280" y="43"/>
                  </a:lnTo>
                  <a:lnTo>
                    <a:pt x="259" y="38"/>
                  </a:lnTo>
                  <a:lnTo>
                    <a:pt x="252" y="34"/>
                  </a:lnTo>
                  <a:lnTo>
                    <a:pt x="247" y="33"/>
                  </a:lnTo>
                  <a:lnTo>
                    <a:pt x="246" y="26"/>
                  </a:lnTo>
                  <a:lnTo>
                    <a:pt x="242" y="19"/>
                  </a:lnTo>
                  <a:lnTo>
                    <a:pt x="240" y="10"/>
                  </a:lnTo>
                  <a:lnTo>
                    <a:pt x="228" y="7"/>
                  </a:lnTo>
                  <a:lnTo>
                    <a:pt x="196" y="2"/>
                  </a:lnTo>
                  <a:lnTo>
                    <a:pt x="177" y="0"/>
                  </a:lnTo>
                  <a:lnTo>
                    <a:pt x="158" y="0"/>
                  </a:lnTo>
                  <a:lnTo>
                    <a:pt x="141" y="2"/>
                  </a:lnTo>
                  <a:lnTo>
                    <a:pt x="132" y="5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968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1" name="Freeform 48">
              <a:extLst>
                <a:ext uri="{FF2B5EF4-FFF2-40B4-BE49-F238E27FC236}">
                  <a16:creationId xmlns:a16="http://schemas.microsoft.com/office/drawing/2014/main" id="{0ADC59F7-C0E6-E7E2-0980-9399DF843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3025"/>
              <a:ext cx="99" cy="180"/>
            </a:xfrm>
            <a:custGeom>
              <a:avLst/>
              <a:gdLst>
                <a:gd name="T0" fmla="*/ 10 w 99"/>
                <a:gd name="T1" fmla="*/ 2 h 180"/>
                <a:gd name="T2" fmla="*/ 10 w 99"/>
                <a:gd name="T3" fmla="*/ 2 h 180"/>
                <a:gd name="T4" fmla="*/ 8 w 99"/>
                <a:gd name="T5" fmla="*/ 18 h 180"/>
                <a:gd name="T6" fmla="*/ 5 w 99"/>
                <a:gd name="T7" fmla="*/ 30 h 180"/>
                <a:gd name="T8" fmla="*/ 1 w 99"/>
                <a:gd name="T9" fmla="*/ 35 h 180"/>
                <a:gd name="T10" fmla="*/ 0 w 99"/>
                <a:gd name="T11" fmla="*/ 40 h 180"/>
                <a:gd name="T12" fmla="*/ 49 w 99"/>
                <a:gd name="T13" fmla="*/ 83 h 180"/>
                <a:gd name="T14" fmla="*/ 49 w 99"/>
                <a:gd name="T15" fmla="*/ 83 h 180"/>
                <a:gd name="T16" fmla="*/ 63 w 99"/>
                <a:gd name="T17" fmla="*/ 112 h 180"/>
                <a:gd name="T18" fmla="*/ 80 w 99"/>
                <a:gd name="T19" fmla="*/ 153 h 180"/>
                <a:gd name="T20" fmla="*/ 80 w 99"/>
                <a:gd name="T21" fmla="*/ 153 h 180"/>
                <a:gd name="T22" fmla="*/ 89 w 99"/>
                <a:gd name="T23" fmla="*/ 180 h 180"/>
                <a:gd name="T24" fmla="*/ 89 w 99"/>
                <a:gd name="T25" fmla="*/ 180 h 180"/>
                <a:gd name="T26" fmla="*/ 89 w 99"/>
                <a:gd name="T27" fmla="*/ 153 h 180"/>
                <a:gd name="T28" fmla="*/ 89 w 99"/>
                <a:gd name="T29" fmla="*/ 153 h 180"/>
                <a:gd name="T30" fmla="*/ 90 w 99"/>
                <a:gd name="T31" fmla="*/ 126 h 180"/>
                <a:gd name="T32" fmla="*/ 92 w 99"/>
                <a:gd name="T33" fmla="*/ 110 h 180"/>
                <a:gd name="T34" fmla="*/ 94 w 99"/>
                <a:gd name="T35" fmla="*/ 100 h 180"/>
                <a:gd name="T36" fmla="*/ 94 w 99"/>
                <a:gd name="T37" fmla="*/ 100 h 180"/>
                <a:gd name="T38" fmla="*/ 99 w 99"/>
                <a:gd name="T39" fmla="*/ 84 h 180"/>
                <a:gd name="T40" fmla="*/ 99 w 99"/>
                <a:gd name="T41" fmla="*/ 84 h 180"/>
                <a:gd name="T42" fmla="*/ 97 w 99"/>
                <a:gd name="T43" fmla="*/ 81 h 180"/>
                <a:gd name="T44" fmla="*/ 96 w 99"/>
                <a:gd name="T45" fmla="*/ 72 h 180"/>
                <a:gd name="T46" fmla="*/ 96 w 99"/>
                <a:gd name="T47" fmla="*/ 72 h 180"/>
                <a:gd name="T48" fmla="*/ 94 w 99"/>
                <a:gd name="T49" fmla="*/ 55 h 180"/>
                <a:gd name="T50" fmla="*/ 94 w 99"/>
                <a:gd name="T51" fmla="*/ 35 h 180"/>
                <a:gd name="T52" fmla="*/ 94 w 99"/>
                <a:gd name="T53" fmla="*/ 35 h 180"/>
                <a:gd name="T54" fmla="*/ 92 w 99"/>
                <a:gd name="T55" fmla="*/ 31 h 180"/>
                <a:gd name="T56" fmla="*/ 90 w 99"/>
                <a:gd name="T57" fmla="*/ 30 h 180"/>
                <a:gd name="T58" fmla="*/ 80 w 99"/>
                <a:gd name="T59" fmla="*/ 24 h 180"/>
                <a:gd name="T60" fmla="*/ 53 w 99"/>
                <a:gd name="T61" fmla="*/ 12 h 180"/>
                <a:gd name="T62" fmla="*/ 24 w 99"/>
                <a:gd name="T63" fmla="*/ 2 h 180"/>
                <a:gd name="T64" fmla="*/ 13 w 99"/>
                <a:gd name="T65" fmla="*/ 0 h 180"/>
                <a:gd name="T66" fmla="*/ 10 w 99"/>
                <a:gd name="T67" fmla="*/ 2 h 180"/>
                <a:gd name="T68" fmla="*/ 10 w 99"/>
                <a:gd name="T69" fmla="*/ 2 h 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80"/>
                <a:gd name="T107" fmla="*/ 99 w 99"/>
                <a:gd name="T108" fmla="*/ 180 h 1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80">
                  <a:moveTo>
                    <a:pt x="10" y="2"/>
                  </a:moveTo>
                  <a:lnTo>
                    <a:pt x="10" y="2"/>
                  </a:lnTo>
                  <a:lnTo>
                    <a:pt x="8" y="18"/>
                  </a:lnTo>
                  <a:lnTo>
                    <a:pt x="5" y="30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49" y="83"/>
                  </a:lnTo>
                  <a:lnTo>
                    <a:pt x="63" y="112"/>
                  </a:lnTo>
                  <a:lnTo>
                    <a:pt x="80" y="153"/>
                  </a:lnTo>
                  <a:lnTo>
                    <a:pt x="89" y="180"/>
                  </a:lnTo>
                  <a:lnTo>
                    <a:pt x="89" y="153"/>
                  </a:lnTo>
                  <a:lnTo>
                    <a:pt x="90" y="126"/>
                  </a:lnTo>
                  <a:lnTo>
                    <a:pt x="92" y="110"/>
                  </a:lnTo>
                  <a:lnTo>
                    <a:pt x="94" y="100"/>
                  </a:lnTo>
                  <a:lnTo>
                    <a:pt x="99" y="84"/>
                  </a:lnTo>
                  <a:lnTo>
                    <a:pt x="97" y="81"/>
                  </a:lnTo>
                  <a:lnTo>
                    <a:pt x="96" y="72"/>
                  </a:lnTo>
                  <a:lnTo>
                    <a:pt x="94" y="55"/>
                  </a:lnTo>
                  <a:lnTo>
                    <a:pt x="94" y="35"/>
                  </a:lnTo>
                  <a:lnTo>
                    <a:pt x="92" y="31"/>
                  </a:lnTo>
                  <a:lnTo>
                    <a:pt x="90" y="30"/>
                  </a:lnTo>
                  <a:lnTo>
                    <a:pt x="80" y="24"/>
                  </a:lnTo>
                  <a:lnTo>
                    <a:pt x="53" y="12"/>
                  </a:lnTo>
                  <a:lnTo>
                    <a:pt x="24" y="2"/>
                  </a:lnTo>
                  <a:lnTo>
                    <a:pt x="13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2" name="Freeform 49">
              <a:extLst>
                <a:ext uri="{FF2B5EF4-FFF2-40B4-BE49-F238E27FC236}">
                  <a16:creationId xmlns:a16="http://schemas.microsoft.com/office/drawing/2014/main" id="{E3708C9C-09D0-B65B-20A5-254FBFC2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822"/>
              <a:ext cx="199" cy="222"/>
            </a:xfrm>
            <a:custGeom>
              <a:avLst/>
              <a:gdLst>
                <a:gd name="T0" fmla="*/ 76 w 199"/>
                <a:gd name="T1" fmla="*/ 0 h 222"/>
                <a:gd name="T2" fmla="*/ 65 w 199"/>
                <a:gd name="T3" fmla="*/ 1 h 222"/>
                <a:gd name="T4" fmla="*/ 52 w 199"/>
                <a:gd name="T5" fmla="*/ 8 h 222"/>
                <a:gd name="T6" fmla="*/ 33 w 199"/>
                <a:gd name="T7" fmla="*/ 29 h 222"/>
                <a:gd name="T8" fmla="*/ 23 w 199"/>
                <a:gd name="T9" fmla="*/ 46 h 222"/>
                <a:gd name="T10" fmla="*/ 9 w 199"/>
                <a:gd name="T11" fmla="*/ 80 h 222"/>
                <a:gd name="T12" fmla="*/ 2 w 199"/>
                <a:gd name="T13" fmla="*/ 109 h 222"/>
                <a:gd name="T14" fmla="*/ 0 w 199"/>
                <a:gd name="T15" fmla="*/ 145 h 222"/>
                <a:gd name="T16" fmla="*/ 5 w 199"/>
                <a:gd name="T17" fmla="*/ 154 h 222"/>
                <a:gd name="T18" fmla="*/ 5 w 199"/>
                <a:gd name="T19" fmla="*/ 142 h 222"/>
                <a:gd name="T20" fmla="*/ 11 w 199"/>
                <a:gd name="T21" fmla="*/ 125 h 222"/>
                <a:gd name="T22" fmla="*/ 14 w 199"/>
                <a:gd name="T23" fmla="*/ 118 h 222"/>
                <a:gd name="T24" fmla="*/ 11 w 199"/>
                <a:gd name="T25" fmla="*/ 149 h 222"/>
                <a:gd name="T26" fmla="*/ 12 w 199"/>
                <a:gd name="T27" fmla="*/ 166 h 222"/>
                <a:gd name="T28" fmla="*/ 24 w 199"/>
                <a:gd name="T29" fmla="*/ 195 h 222"/>
                <a:gd name="T30" fmla="*/ 41 w 199"/>
                <a:gd name="T31" fmla="*/ 212 h 222"/>
                <a:gd name="T32" fmla="*/ 52 w 199"/>
                <a:gd name="T33" fmla="*/ 219 h 222"/>
                <a:gd name="T34" fmla="*/ 151 w 199"/>
                <a:gd name="T35" fmla="*/ 222 h 222"/>
                <a:gd name="T36" fmla="*/ 156 w 199"/>
                <a:gd name="T37" fmla="*/ 221 h 222"/>
                <a:gd name="T38" fmla="*/ 170 w 199"/>
                <a:gd name="T39" fmla="*/ 210 h 222"/>
                <a:gd name="T40" fmla="*/ 179 w 199"/>
                <a:gd name="T41" fmla="*/ 198 h 222"/>
                <a:gd name="T42" fmla="*/ 182 w 199"/>
                <a:gd name="T43" fmla="*/ 190 h 222"/>
                <a:gd name="T44" fmla="*/ 185 w 199"/>
                <a:gd name="T45" fmla="*/ 162 h 222"/>
                <a:gd name="T46" fmla="*/ 184 w 199"/>
                <a:gd name="T47" fmla="*/ 150 h 222"/>
                <a:gd name="T48" fmla="*/ 189 w 199"/>
                <a:gd name="T49" fmla="*/ 166 h 222"/>
                <a:gd name="T50" fmla="*/ 189 w 199"/>
                <a:gd name="T51" fmla="*/ 190 h 222"/>
                <a:gd name="T52" fmla="*/ 187 w 199"/>
                <a:gd name="T53" fmla="*/ 200 h 222"/>
                <a:gd name="T54" fmla="*/ 196 w 199"/>
                <a:gd name="T55" fmla="*/ 174 h 222"/>
                <a:gd name="T56" fmla="*/ 199 w 199"/>
                <a:gd name="T57" fmla="*/ 150 h 222"/>
                <a:gd name="T58" fmla="*/ 194 w 199"/>
                <a:gd name="T59" fmla="*/ 123 h 222"/>
                <a:gd name="T60" fmla="*/ 153 w 199"/>
                <a:gd name="T61" fmla="*/ 29 h 222"/>
                <a:gd name="T62" fmla="*/ 151 w 199"/>
                <a:gd name="T63" fmla="*/ 25 h 222"/>
                <a:gd name="T64" fmla="*/ 141 w 199"/>
                <a:gd name="T65" fmla="*/ 15 h 222"/>
                <a:gd name="T66" fmla="*/ 120 w 199"/>
                <a:gd name="T67" fmla="*/ 5 h 222"/>
                <a:gd name="T68" fmla="*/ 93 w 199"/>
                <a:gd name="T69" fmla="*/ 0 h 222"/>
                <a:gd name="T70" fmla="*/ 76 w 199"/>
                <a:gd name="T71" fmla="*/ 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"/>
                <a:gd name="T109" fmla="*/ 0 h 222"/>
                <a:gd name="T110" fmla="*/ 199 w 199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" h="222">
                  <a:moveTo>
                    <a:pt x="76" y="0"/>
                  </a:moveTo>
                  <a:lnTo>
                    <a:pt x="76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9" y="3"/>
                  </a:lnTo>
                  <a:lnTo>
                    <a:pt x="52" y="8"/>
                  </a:lnTo>
                  <a:lnTo>
                    <a:pt x="41" y="17"/>
                  </a:lnTo>
                  <a:lnTo>
                    <a:pt x="33" y="29"/>
                  </a:lnTo>
                  <a:lnTo>
                    <a:pt x="23" y="46"/>
                  </a:lnTo>
                  <a:lnTo>
                    <a:pt x="14" y="63"/>
                  </a:lnTo>
                  <a:lnTo>
                    <a:pt x="9" y="80"/>
                  </a:lnTo>
                  <a:lnTo>
                    <a:pt x="4" y="96"/>
                  </a:lnTo>
                  <a:lnTo>
                    <a:pt x="2" y="109"/>
                  </a:lnTo>
                  <a:lnTo>
                    <a:pt x="0" y="130"/>
                  </a:lnTo>
                  <a:lnTo>
                    <a:pt x="0" y="145"/>
                  </a:lnTo>
                  <a:lnTo>
                    <a:pt x="5" y="154"/>
                  </a:lnTo>
                  <a:lnTo>
                    <a:pt x="5" y="150"/>
                  </a:lnTo>
                  <a:lnTo>
                    <a:pt x="5" y="142"/>
                  </a:lnTo>
                  <a:lnTo>
                    <a:pt x="7" y="130"/>
                  </a:lnTo>
                  <a:lnTo>
                    <a:pt x="11" y="125"/>
                  </a:lnTo>
                  <a:lnTo>
                    <a:pt x="14" y="118"/>
                  </a:lnTo>
                  <a:lnTo>
                    <a:pt x="12" y="133"/>
                  </a:lnTo>
                  <a:lnTo>
                    <a:pt x="11" y="149"/>
                  </a:lnTo>
                  <a:lnTo>
                    <a:pt x="12" y="166"/>
                  </a:lnTo>
                  <a:lnTo>
                    <a:pt x="17" y="181"/>
                  </a:lnTo>
                  <a:lnTo>
                    <a:pt x="24" y="195"/>
                  </a:lnTo>
                  <a:lnTo>
                    <a:pt x="33" y="205"/>
                  </a:lnTo>
                  <a:lnTo>
                    <a:pt x="41" y="212"/>
                  </a:lnTo>
                  <a:lnTo>
                    <a:pt x="52" y="219"/>
                  </a:lnTo>
                  <a:lnTo>
                    <a:pt x="62" y="219"/>
                  </a:lnTo>
                  <a:lnTo>
                    <a:pt x="151" y="222"/>
                  </a:lnTo>
                  <a:lnTo>
                    <a:pt x="156" y="221"/>
                  </a:lnTo>
                  <a:lnTo>
                    <a:pt x="165" y="215"/>
                  </a:lnTo>
                  <a:lnTo>
                    <a:pt x="170" y="210"/>
                  </a:lnTo>
                  <a:lnTo>
                    <a:pt x="175" y="205"/>
                  </a:lnTo>
                  <a:lnTo>
                    <a:pt x="179" y="198"/>
                  </a:lnTo>
                  <a:lnTo>
                    <a:pt x="182" y="190"/>
                  </a:lnTo>
                  <a:lnTo>
                    <a:pt x="184" y="174"/>
                  </a:lnTo>
                  <a:lnTo>
                    <a:pt x="185" y="162"/>
                  </a:lnTo>
                  <a:lnTo>
                    <a:pt x="184" y="150"/>
                  </a:lnTo>
                  <a:lnTo>
                    <a:pt x="185" y="154"/>
                  </a:lnTo>
                  <a:lnTo>
                    <a:pt x="189" y="166"/>
                  </a:lnTo>
                  <a:lnTo>
                    <a:pt x="191" y="181"/>
                  </a:lnTo>
                  <a:lnTo>
                    <a:pt x="189" y="190"/>
                  </a:lnTo>
                  <a:lnTo>
                    <a:pt x="187" y="200"/>
                  </a:lnTo>
                  <a:lnTo>
                    <a:pt x="191" y="193"/>
                  </a:lnTo>
                  <a:lnTo>
                    <a:pt x="196" y="174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97" y="137"/>
                  </a:lnTo>
                  <a:lnTo>
                    <a:pt x="194" y="123"/>
                  </a:lnTo>
                  <a:lnTo>
                    <a:pt x="153" y="29"/>
                  </a:lnTo>
                  <a:lnTo>
                    <a:pt x="151" y="25"/>
                  </a:lnTo>
                  <a:lnTo>
                    <a:pt x="146" y="20"/>
                  </a:lnTo>
                  <a:lnTo>
                    <a:pt x="141" y="15"/>
                  </a:lnTo>
                  <a:lnTo>
                    <a:pt x="132" y="10"/>
                  </a:lnTo>
                  <a:lnTo>
                    <a:pt x="120" y="5"/>
                  </a:lnTo>
                  <a:lnTo>
                    <a:pt x="108" y="1"/>
                  </a:lnTo>
                  <a:lnTo>
                    <a:pt x="9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3" name="Freeform 50">
              <a:extLst>
                <a:ext uri="{FF2B5EF4-FFF2-40B4-BE49-F238E27FC236}">
                  <a16:creationId xmlns:a16="http://schemas.microsoft.com/office/drawing/2014/main" id="{9BABEF6C-63B5-98A0-A3FF-26625C3E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906"/>
              <a:ext cx="143" cy="174"/>
            </a:xfrm>
            <a:custGeom>
              <a:avLst/>
              <a:gdLst>
                <a:gd name="T0" fmla="*/ 11 w 143"/>
                <a:gd name="T1" fmla="*/ 94 h 174"/>
                <a:gd name="T2" fmla="*/ 18 w 143"/>
                <a:gd name="T3" fmla="*/ 116 h 174"/>
                <a:gd name="T4" fmla="*/ 30 w 143"/>
                <a:gd name="T5" fmla="*/ 135 h 174"/>
                <a:gd name="T6" fmla="*/ 47 w 143"/>
                <a:gd name="T7" fmla="*/ 152 h 174"/>
                <a:gd name="T8" fmla="*/ 64 w 143"/>
                <a:gd name="T9" fmla="*/ 162 h 174"/>
                <a:gd name="T10" fmla="*/ 86 w 143"/>
                <a:gd name="T11" fmla="*/ 174 h 174"/>
                <a:gd name="T12" fmla="*/ 98 w 143"/>
                <a:gd name="T13" fmla="*/ 174 h 174"/>
                <a:gd name="T14" fmla="*/ 110 w 143"/>
                <a:gd name="T15" fmla="*/ 169 h 174"/>
                <a:gd name="T16" fmla="*/ 112 w 143"/>
                <a:gd name="T17" fmla="*/ 166 h 174"/>
                <a:gd name="T18" fmla="*/ 138 w 143"/>
                <a:gd name="T19" fmla="*/ 111 h 174"/>
                <a:gd name="T20" fmla="*/ 143 w 143"/>
                <a:gd name="T21" fmla="*/ 95 h 174"/>
                <a:gd name="T22" fmla="*/ 141 w 143"/>
                <a:gd name="T23" fmla="*/ 78 h 174"/>
                <a:gd name="T24" fmla="*/ 134 w 143"/>
                <a:gd name="T25" fmla="*/ 36 h 174"/>
                <a:gd name="T26" fmla="*/ 129 w 143"/>
                <a:gd name="T27" fmla="*/ 18 h 174"/>
                <a:gd name="T28" fmla="*/ 119 w 143"/>
                <a:gd name="T29" fmla="*/ 3 h 174"/>
                <a:gd name="T30" fmla="*/ 108 w 143"/>
                <a:gd name="T31" fmla="*/ 0 h 174"/>
                <a:gd name="T32" fmla="*/ 102 w 143"/>
                <a:gd name="T33" fmla="*/ 1 h 174"/>
                <a:gd name="T34" fmla="*/ 88 w 143"/>
                <a:gd name="T35" fmla="*/ 8 h 174"/>
                <a:gd name="T36" fmla="*/ 81 w 143"/>
                <a:gd name="T37" fmla="*/ 10 h 174"/>
                <a:gd name="T38" fmla="*/ 71 w 143"/>
                <a:gd name="T39" fmla="*/ 10 h 174"/>
                <a:gd name="T40" fmla="*/ 47 w 143"/>
                <a:gd name="T41" fmla="*/ 12 h 174"/>
                <a:gd name="T42" fmla="*/ 36 w 143"/>
                <a:gd name="T43" fmla="*/ 15 h 174"/>
                <a:gd name="T44" fmla="*/ 28 w 143"/>
                <a:gd name="T45" fmla="*/ 25 h 174"/>
                <a:gd name="T46" fmla="*/ 23 w 143"/>
                <a:gd name="T47" fmla="*/ 44 h 174"/>
                <a:gd name="T48" fmla="*/ 21 w 143"/>
                <a:gd name="T49" fmla="*/ 73 h 174"/>
                <a:gd name="T50" fmla="*/ 21 w 143"/>
                <a:gd name="T51" fmla="*/ 82 h 174"/>
                <a:gd name="T52" fmla="*/ 16 w 143"/>
                <a:gd name="T53" fmla="*/ 77 h 174"/>
                <a:gd name="T54" fmla="*/ 12 w 143"/>
                <a:gd name="T55" fmla="*/ 63 h 174"/>
                <a:gd name="T56" fmla="*/ 12 w 143"/>
                <a:gd name="T57" fmla="*/ 56 h 174"/>
                <a:gd name="T58" fmla="*/ 11 w 143"/>
                <a:gd name="T59" fmla="*/ 48 h 174"/>
                <a:gd name="T60" fmla="*/ 7 w 143"/>
                <a:gd name="T61" fmla="*/ 46 h 174"/>
                <a:gd name="T62" fmla="*/ 2 w 143"/>
                <a:gd name="T63" fmla="*/ 56 h 174"/>
                <a:gd name="T64" fmla="*/ 0 w 143"/>
                <a:gd name="T65" fmla="*/ 65 h 174"/>
                <a:gd name="T66" fmla="*/ 0 w 143"/>
                <a:gd name="T67" fmla="*/ 82 h 174"/>
                <a:gd name="T68" fmla="*/ 4 w 143"/>
                <a:gd name="T69" fmla="*/ 94 h 174"/>
                <a:gd name="T70" fmla="*/ 9 w 143"/>
                <a:gd name="T71" fmla="*/ 97 h 174"/>
                <a:gd name="T72" fmla="*/ 11 w 143"/>
                <a:gd name="T73" fmla="*/ 94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174"/>
                <a:gd name="T113" fmla="*/ 143 w 143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174">
                  <a:moveTo>
                    <a:pt x="11" y="94"/>
                  </a:moveTo>
                  <a:lnTo>
                    <a:pt x="11" y="94"/>
                  </a:lnTo>
                  <a:lnTo>
                    <a:pt x="12" y="99"/>
                  </a:lnTo>
                  <a:lnTo>
                    <a:pt x="18" y="116"/>
                  </a:lnTo>
                  <a:lnTo>
                    <a:pt x="23" y="125"/>
                  </a:lnTo>
                  <a:lnTo>
                    <a:pt x="30" y="135"/>
                  </a:lnTo>
                  <a:lnTo>
                    <a:pt x="36" y="143"/>
                  </a:lnTo>
                  <a:lnTo>
                    <a:pt x="47" y="152"/>
                  </a:lnTo>
                  <a:lnTo>
                    <a:pt x="64" y="162"/>
                  </a:lnTo>
                  <a:lnTo>
                    <a:pt x="78" y="171"/>
                  </a:lnTo>
                  <a:lnTo>
                    <a:pt x="86" y="174"/>
                  </a:lnTo>
                  <a:lnTo>
                    <a:pt x="98" y="174"/>
                  </a:lnTo>
                  <a:lnTo>
                    <a:pt x="107" y="171"/>
                  </a:lnTo>
                  <a:lnTo>
                    <a:pt x="110" y="169"/>
                  </a:lnTo>
                  <a:lnTo>
                    <a:pt x="112" y="166"/>
                  </a:lnTo>
                  <a:lnTo>
                    <a:pt x="129" y="133"/>
                  </a:lnTo>
                  <a:lnTo>
                    <a:pt x="138" y="111"/>
                  </a:lnTo>
                  <a:lnTo>
                    <a:pt x="141" y="102"/>
                  </a:lnTo>
                  <a:lnTo>
                    <a:pt x="143" y="95"/>
                  </a:lnTo>
                  <a:lnTo>
                    <a:pt x="141" y="78"/>
                  </a:lnTo>
                  <a:lnTo>
                    <a:pt x="138" y="58"/>
                  </a:lnTo>
                  <a:lnTo>
                    <a:pt x="134" y="36"/>
                  </a:lnTo>
                  <a:lnTo>
                    <a:pt x="129" y="18"/>
                  </a:lnTo>
                  <a:lnTo>
                    <a:pt x="124" y="8"/>
                  </a:lnTo>
                  <a:lnTo>
                    <a:pt x="119" y="3"/>
                  </a:lnTo>
                  <a:lnTo>
                    <a:pt x="114" y="1"/>
                  </a:lnTo>
                  <a:lnTo>
                    <a:pt x="108" y="0"/>
                  </a:lnTo>
                  <a:lnTo>
                    <a:pt x="102" y="1"/>
                  </a:lnTo>
                  <a:lnTo>
                    <a:pt x="98" y="3"/>
                  </a:lnTo>
                  <a:lnTo>
                    <a:pt x="88" y="8"/>
                  </a:lnTo>
                  <a:lnTo>
                    <a:pt x="81" y="10"/>
                  </a:lnTo>
                  <a:lnTo>
                    <a:pt x="71" y="10"/>
                  </a:lnTo>
                  <a:lnTo>
                    <a:pt x="57" y="10"/>
                  </a:lnTo>
                  <a:lnTo>
                    <a:pt x="47" y="12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28" y="25"/>
                  </a:lnTo>
                  <a:lnTo>
                    <a:pt x="24" y="34"/>
                  </a:lnTo>
                  <a:lnTo>
                    <a:pt x="23" y="44"/>
                  </a:lnTo>
                  <a:lnTo>
                    <a:pt x="19" y="65"/>
                  </a:lnTo>
                  <a:lnTo>
                    <a:pt x="21" y="73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7"/>
                  </a:lnTo>
                  <a:lnTo>
                    <a:pt x="12" y="70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2" y="53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" y="89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9" y="97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4" name="Freeform 51">
              <a:extLst>
                <a:ext uri="{FF2B5EF4-FFF2-40B4-BE49-F238E27FC236}">
                  <a16:creationId xmlns:a16="http://schemas.microsoft.com/office/drawing/2014/main" id="{54F92F61-D715-377A-F87C-9AEDDD2B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935"/>
              <a:ext cx="466" cy="666"/>
            </a:xfrm>
            <a:custGeom>
              <a:avLst/>
              <a:gdLst>
                <a:gd name="T0" fmla="*/ 466 w 466"/>
                <a:gd name="T1" fmla="*/ 447 h 666"/>
                <a:gd name="T2" fmla="*/ 461 w 466"/>
                <a:gd name="T3" fmla="*/ 416 h 666"/>
                <a:gd name="T4" fmla="*/ 353 w 466"/>
                <a:gd name="T5" fmla="*/ 416 h 666"/>
                <a:gd name="T6" fmla="*/ 353 w 466"/>
                <a:gd name="T7" fmla="*/ 423 h 666"/>
                <a:gd name="T8" fmla="*/ 346 w 466"/>
                <a:gd name="T9" fmla="*/ 450 h 666"/>
                <a:gd name="T10" fmla="*/ 337 w 466"/>
                <a:gd name="T11" fmla="*/ 413 h 666"/>
                <a:gd name="T12" fmla="*/ 337 w 466"/>
                <a:gd name="T13" fmla="*/ 394 h 666"/>
                <a:gd name="T14" fmla="*/ 339 w 466"/>
                <a:gd name="T15" fmla="*/ 370 h 666"/>
                <a:gd name="T16" fmla="*/ 353 w 466"/>
                <a:gd name="T17" fmla="*/ 416 h 666"/>
                <a:gd name="T18" fmla="*/ 461 w 466"/>
                <a:gd name="T19" fmla="*/ 416 h 666"/>
                <a:gd name="T20" fmla="*/ 452 w 466"/>
                <a:gd name="T21" fmla="*/ 377 h 666"/>
                <a:gd name="T22" fmla="*/ 435 w 466"/>
                <a:gd name="T23" fmla="*/ 293 h 666"/>
                <a:gd name="T24" fmla="*/ 420 w 466"/>
                <a:gd name="T25" fmla="*/ 229 h 666"/>
                <a:gd name="T26" fmla="*/ 402 w 466"/>
                <a:gd name="T27" fmla="*/ 149 h 666"/>
                <a:gd name="T28" fmla="*/ 396 w 466"/>
                <a:gd name="T29" fmla="*/ 128 h 666"/>
                <a:gd name="T30" fmla="*/ 389 w 466"/>
                <a:gd name="T31" fmla="*/ 121 h 666"/>
                <a:gd name="T32" fmla="*/ 346 w 466"/>
                <a:gd name="T33" fmla="*/ 85 h 666"/>
                <a:gd name="T34" fmla="*/ 303 w 466"/>
                <a:gd name="T35" fmla="*/ 53 h 666"/>
                <a:gd name="T36" fmla="*/ 286 w 466"/>
                <a:gd name="T37" fmla="*/ 44 h 666"/>
                <a:gd name="T38" fmla="*/ 281 w 466"/>
                <a:gd name="T39" fmla="*/ 37 h 666"/>
                <a:gd name="T40" fmla="*/ 272 w 466"/>
                <a:gd name="T41" fmla="*/ 24 h 666"/>
                <a:gd name="T42" fmla="*/ 253 w 466"/>
                <a:gd name="T43" fmla="*/ 8 h 666"/>
                <a:gd name="T44" fmla="*/ 236 w 466"/>
                <a:gd name="T45" fmla="*/ 1 h 666"/>
                <a:gd name="T46" fmla="*/ 222 w 466"/>
                <a:gd name="T47" fmla="*/ 0 h 666"/>
                <a:gd name="T48" fmla="*/ 231 w 466"/>
                <a:gd name="T49" fmla="*/ 24 h 666"/>
                <a:gd name="T50" fmla="*/ 204 w 466"/>
                <a:gd name="T51" fmla="*/ 36 h 666"/>
                <a:gd name="T52" fmla="*/ 156 w 466"/>
                <a:gd name="T53" fmla="*/ 51 h 666"/>
                <a:gd name="T54" fmla="*/ 144 w 466"/>
                <a:gd name="T55" fmla="*/ 55 h 666"/>
                <a:gd name="T56" fmla="*/ 132 w 466"/>
                <a:gd name="T57" fmla="*/ 65 h 666"/>
                <a:gd name="T58" fmla="*/ 104 w 466"/>
                <a:gd name="T59" fmla="*/ 101 h 666"/>
                <a:gd name="T60" fmla="*/ 70 w 466"/>
                <a:gd name="T61" fmla="*/ 133 h 666"/>
                <a:gd name="T62" fmla="*/ 37 w 466"/>
                <a:gd name="T63" fmla="*/ 169 h 666"/>
                <a:gd name="T64" fmla="*/ 34 w 466"/>
                <a:gd name="T65" fmla="*/ 178 h 666"/>
                <a:gd name="T66" fmla="*/ 36 w 466"/>
                <a:gd name="T67" fmla="*/ 224 h 666"/>
                <a:gd name="T68" fmla="*/ 39 w 466"/>
                <a:gd name="T69" fmla="*/ 274 h 666"/>
                <a:gd name="T70" fmla="*/ 34 w 466"/>
                <a:gd name="T71" fmla="*/ 337 h 666"/>
                <a:gd name="T72" fmla="*/ 29 w 466"/>
                <a:gd name="T73" fmla="*/ 392 h 666"/>
                <a:gd name="T74" fmla="*/ 22 w 466"/>
                <a:gd name="T75" fmla="*/ 522 h 666"/>
                <a:gd name="T76" fmla="*/ 6 w 466"/>
                <a:gd name="T77" fmla="*/ 589 h 666"/>
                <a:gd name="T78" fmla="*/ 0 w 466"/>
                <a:gd name="T79" fmla="*/ 628 h 666"/>
                <a:gd name="T80" fmla="*/ 387 w 466"/>
                <a:gd name="T81" fmla="*/ 666 h 666"/>
                <a:gd name="T82" fmla="*/ 438 w 466"/>
                <a:gd name="T83" fmla="*/ 526 h 666"/>
                <a:gd name="T84" fmla="*/ 466 w 466"/>
                <a:gd name="T85" fmla="*/ 447 h 6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6"/>
                <a:gd name="T130" fmla="*/ 0 h 666"/>
                <a:gd name="T131" fmla="*/ 466 w 466"/>
                <a:gd name="T132" fmla="*/ 666 h 6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6" h="666">
                  <a:moveTo>
                    <a:pt x="466" y="447"/>
                  </a:moveTo>
                  <a:lnTo>
                    <a:pt x="466" y="447"/>
                  </a:lnTo>
                  <a:lnTo>
                    <a:pt x="464" y="433"/>
                  </a:lnTo>
                  <a:lnTo>
                    <a:pt x="461" y="416"/>
                  </a:lnTo>
                  <a:lnTo>
                    <a:pt x="353" y="416"/>
                  </a:lnTo>
                  <a:lnTo>
                    <a:pt x="353" y="423"/>
                  </a:lnTo>
                  <a:lnTo>
                    <a:pt x="346" y="450"/>
                  </a:lnTo>
                  <a:lnTo>
                    <a:pt x="341" y="430"/>
                  </a:lnTo>
                  <a:lnTo>
                    <a:pt x="337" y="413"/>
                  </a:lnTo>
                  <a:lnTo>
                    <a:pt x="337" y="394"/>
                  </a:lnTo>
                  <a:lnTo>
                    <a:pt x="339" y="370"/>
                  </a:lnTo>
                  <a:lnTo>
                    <a:pt x="348" y="397"/>
                  </a:lnTo>
                  <a:lnTo>
                    <a:pt x="353" y="416"/>
                  </a:lnTo>
                  <a:lnTo>
                    <a:pt x="461" y="416"/>
                  </a:lnTo>
                  <a:lnTo>
                    <a:pt x="452" y="377"/>
                  </a:lnTo>
                  <a:lnTo>
                    <a:pt x="445" y="339"/>
                  </a:lnTo>
                  <a:lnTo>
                    <a:pt x="435" y="293"/>
                  </a:lnTo>
                  <a:lnTo>
                    <a:pt x="420" y="229"/>
                  </a:lnTo>
                  <a:lnTo>
                    <a:pt x="409" y="181"/>
                  </a:lnTo>
                  <a:lnTo>
                    <a:pt x="402" y="149"/>
                  </a:lnTo>
                  <a:lnTo>
                    <a:pt x="399" y="137"/>
                  </a:lnTo>
                  <a:lnTo>
                    <a:pt x="396" y="128"/>
                  </a:lnTo>
                  <a:lnTo>
                    <a:pt x="389" y="121"/>
                  </a:lnTo>
                  <a:lnTo>
                    <a:pt x="377" y="111"/>
                  </a:lnTo>
                  <a:lnTo>
                    <a:pt x="346" y="85"/>
                  </a:lnTo>
                  <a:lnTo>
                    <a:pt x="303" y="53"/>
                  </a:lnTo>
                  <a:lnTo>
                    <a:pt x="293" y="49"/>
                  </a:lnTo>
                  <a:lnTo>
                    <a:pt x="286" y="44"/>
                  </a:lnTo>
                  <a:lnTo>
                    <a:pt x="282" y="41"/>
                  </a:lnTo>
                  <a:lnTo>
                    <a:pt x="281" y="37"/>
                  </a:lnTo>
                  <a:lnTo>
                    <a:pt x="272" y="24"/>
                  </a:lnTo>
                  <a:lnTo>
                    <a:pt x="264" y="15"/>
                  </a:lnTo>
                  <a:lnTo>
                    <a:pt x="253" y="8"/>
                  </a:lnTo>
                  <a:lnTo>
                    <a:pt x="245" y="3"/>
                  </a:lnTo>
                  <a:lnTo>
                    <a:pt x="236" y="1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31" y="24"/>
                  </a:lnTo>
                  <a:lnTo>
                    <a:pt x="204" y="36"/>
                  </a:lnTo>
                  <a:lnTo>
                    <a:pt x="178" y="44"/>
                  </a:lnTo>
                  <a:lnTo>
                    <a:pt x="156" y="51"/>
                  </a:lnTo>
                  <a:lnTo>
                    <a:pt x="144" y="55"/>
                  </a:lnTo>
                  <a:lnTo>
                    <a:pt x="138" y="60"/>
                  </a:lnTo>
                  <a:lnTo>
                    <a:pt x="132" y="65"/>
                  </a:lnTo>
                  <a:lnTo>
                    <a:pt x="120" y="80"/>
                  </a:lnTo>
                  <a:lnTo>
                    <a:pt x="104" y="101"/>
                  </a:lnTo>
                  <a:lnTo>
                    <a:pt x="70" y="133"/>
                  </a:lnTo>
                  <a:lnTo>
                    <a:pt x="44" y="159"/>
                  </a:lnTo>
                  <a:lnTo>
                    <a:pt x="37" y="169"/>
                  </a:lnTo>
                  <a:lnTo>
                    <a:pt x="34" y="178"/>
                  </a:lnTo>
                  <a:lnTo>
                    <a:pt x="34" y="197"/>
                  </a:lnTo>
                  <a:lnTo>
                    <a:pt x="36" y="224"/>
                  </a:lnTo>
                  <a:lnTo>
                    <a:pt x="39" y="274"/>
                  </a:lnTo>
                  <a:lnTo>
                    <a:pt x="37" y="299"/>
                  </a:lnTo>
                  <a:lnTo>
                    <a:pt x="34" y="337"/>
                  </a:lnTo>
                  <a:lnTo>
                    <a:pt x="29" y="392"/>
                  </a:lnTo>
                  <a:lnTo>
                    <a:pt x="25" y="457"/>
                  </a:lnTo>
                  <a:lnTo>
                    <a:pt x="22" y="522"/>
                  </a:lnTo>
                  <a:lnTo>
                    <a:pt x="6" y="589"/>
                  </a:lnTo>
                  <a:lnTo>
                    <a:pt x="0" y="628"/>
                  </a:lnTo>
                  <a:lnTo>
                    <a:pt x="3" y="666"/>
                  </a:lnTo>
                  <a:lnTo>
                    <a:pt x="387" y="666"/>
                  </a:lnTo>
                  <a:lnTo>
                    <a:pt x="438" y="526"/>
                  </a:lnTo>
                  <a:lnTo>
                    <a:pt x="466" y="447"/>
                  </a:lnTo>
                  <a:close/>
                </a:path>
              </a:pathLst>
            </a:custGeom>
            <a:solidFill>
              <a:srgbClr val="35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5" name="Freeform 53">
              <a:extLst>
                <a:ext uri="{FF2B5EF4-FFF2-40B4-BE49-F238E27FC236}">
                  <a16:creationId xmlns:a16="http://schemas.microsoft.com/office/drawing/2014/main" id="{BDCE3E00-4EA8-E3DA-0CF0-78343995F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777"/>
              <a:ext cx="221" cy="247"/>
            </a:xfrm>
            <a:custGeom>
              <a:avLst/>
              <a:gdLst>
                <a:gd name="T0" fmla="*/ 5 w 221"/>
                <a:gd name="T1" fmla="*/ 41 h 247"/>
                <a:gd name="T2" fmla="*/ 0 w 221"/>
                <a:gd name="T3" fmla="*/ 62 h 247"/>
                <a:gd name="T4" fmla="*/ 0 w 221"/>
                <a:gd name="T5" fmla="*/ 86 h 247"/>
                <a:gd name="T6" fmla="*/ 7 w 221"/>
                <a:gd name="T7" fmla="*/ 110 h 247"/>
                <a:gd name="T8" fmla="*/ 19 w 221"/>
                <a:gd name="T9" fmla="*/ 130 h 247"/>
                <a:gd name="T10" fmla="*/ 29 w 221"/>
                <a:gd name="T11" fmla="*/ 139 h 247"/>
                <a:gd name="T12" fmla="*/ 31 w 221"/>
                <a:gd name="T13" fmla="*/ 153 h 247"/>
                <a:gd name="T14" fmla="*/ 31 w 221"/>
                <a:gd name="T15" fmla="*/ 171 h 247"/>
                <a:gd name="T16" fmla="*/ 29 w 221"/>
                <a:gd name="T17" fmla="*/ 175 h 247"/>
                <a:gd name="T18" fmla="*/ 31 w 221"/>
                <a:gd name="T19" fmla="*/ 180 h 247"/>
                <a:gd name="T20" fmla="*/ 34 w 221"/>
                <a:gd name="T21" fmla="*/ 182 h 247"/>
                <a:gd name="T22" fmla="*/ 50 w 221"/>
                <a:gd name="T23" fmla="*/ 182 h 247"/>
                <a:gd name="T24" fmla="*/ 55 w 221"/>
                <a:gd name="T25" fmla="*/ 187 h 247"/>
                <a:gd name="T26" fmla="*/ 55 w 221"/>
                <a:gd name="T27" fmla="*/ 190 h 247"/>
                <a:gd name="T28" fmla="*/ 55 w 221"/>
                <a:gd name="T29" fmla="*/ 195 h 247"/>
                <a:gd name="T30" fmla="*/ 64 w 221"/>
                <a:gd name="T31" fmla="*/ 197 h 247"/>
                <a:gd name="T32" fmla="*/ 70 w 221"/>
                <a:gd name="T33" fmla="*/ 197 h 247"/>
                <a:gd name="T34" fmla="*/ 69 w 221"/>
                <a:gd name="T35" fmla="*/ 199 h 247"/>
                <a:gd name="T36" fmla="*/ 69 w 221"/>
                <a:gd name="T37" fmla="*/ 206 h 247"/>
                <a:gd name="T38" fmla="*/ 77 w 221"/>
                <a:gd name="T39" fmla="*/ 209 h 247"/>
                <a:gd name="T40" fmla="*/ 77 w 221"/>
                <a:gd name="T41" fmla="*/ 221 h 247"/>
                <a:gd name="T42" fmla="*/ 86 w 221"/>
                <a:gd name="T43" fmla="*/ 230 h 247"/>
                <a:gd name="T44" fmla="*/ 94 w 221"/>
                <a:gd name="T45" fmla="*/ 230 h 247"/>
                <a:gd name="T46" fmla="*/ 103 w 221"/>
                <a:gd name="T47" fmla="*/ 226 h 247"/>
                <a:gd name="T48" fmla="*/ 112 w 221"/>
                <a:gd name="T49" fmla="*/ 223 h 247"/>
                <a:gd name="T50" fmla="*/ 118 w 221"/>
                <a:gd name="T51" fmla="*/ 223 h 247"/>
                <a:gd name="T52" fmla="*/ 124 w 221"/>
                <a:gd name="T53" fmla="*/ 243 h 247"/>
                <a:gd name="T54" fmla="*/ 136 w 221"/>
                <a:gd name="T55" fmla="*/ 247 h 247"/>
                <a:gd name="T56" fmla="*/ 146 w 221"/>
                <a:gd name="T57" fmla="*/ 247 h 247"/>
                <a:gd name="T58" fmla="*/ 161 w 221"/>
                <a:gd name="T59" fmla="*/ 242 h 247"/>
                <a:gd name="T60" fmla="*/ 170 w 221"/>
                <a:gd name="T61" fmla="*/ 238 h 247"/>
                <a:gd name="T62" fmla="*/ 201 w 221"/>
                <a:gd name="T63" fmla="*/ 207 h 247"/>
                <a:gd name="T64" fmla="*/ 221 w 221"/>
                <a:gd name="T65" fmla="*/ 180 h 247"/>
                <a:gd name="T66" fmla="*/ 218 w 221"/>
                <a:gd name="T67" fmla="*/ 177 h 247"/>
                <a:gd name="T68" fmla="*/ 199 w 221"/>
                <a:gd name="T69" fmla="*/ 147 h 247"/>
                <a:gd name="T70" fmla="*/ 192 w 221"/>
                <a:gd name="T71" fmla="*/ 129 h 247"/>
                <a:gd name="T72" fmla="*/ 190 w 221"/>
                <a:gd name="T73" fmla="*/ 110 h 247"/>
                <a:gd name="T74" fmla="*/ 187 w 221"/>
                <a:gd name="T75" fmla="*/ 75 h 247"/>
                <a:gd name="T76" fmla="*/ 177 w 221"/>
                <a:gd name="T77" fmla="*/ 48 h 247"/>
                <a:gd name="T78" fmla="*/ 163 w 221"/>
                <a:gd name="T79" fmla="*/ 31 h 247"/>
                <a:gd name="T80" fmla="*/ 146 w 221"/>
                <a:gd name="T81" fmla="*/ 16 h 247"/>
                <a:gd name="T82" fmla="*/ 134 w 221"/>
                <a:gd name="T83" fmla="*/ 10 h 247"/>
                <a:gd name="T84" fmla="*/ 110 w 221"/>
                <a:gd name="T85" fmla="*/ 4 h 247"/>
                <a:gd name="T86" fmla="*/ 88 w 221"/>
                <a:gd name="T87" fmla="*/ 0 h 247"/>
                <a:gd name="T88" fmla="*/ 48 w 221"/>
                <a:gd name="T89" fmla="*/ 9 h 247"/>
                <a:gd name="T90" fmla="*/ 19 w 221"/>
                <a:gd name="T91" fmla="*/ 24 h 247"/>
                <a:gd name="T92" fmla="*/ 5 w 221"/>
                <a:gd name="T93" fmla="*/ 41 h 2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1"/>
                <a:gd name="T142" fmla="*/ 0 h 247"/>
                <a:gd name="T143" fmla="*/ 221 w 221"/>
                <a:gd name="T144" fmla="*/ 247 h 2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1" h="247">
                  <a:moveTo>
                    <a:pt x="5" y="41"/>
                  </a:moveTo>
                  <a:lnTo>
                    <a:pt x="5" y="41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4" y="98"/>
                  </a:lnTo>
                  <a:lnTo>
                    <a:pt x="7" y="110"/>
                  </a:lnTo>
                  <a:lnTo>
                    <a:pt x="12" y="120"/>
                  </a:lnTo>
                  <a:lnTo>
                    <a:pt x="19" y="130"/>
                  </a:lnTo>
                  <a:lnTo>
                    <a:pt x="29" y="139"/>
                  </a:lnTo>
                  <a:lnTo>
                    <a:pt x="31" y="153"/>
                  </a:lnTo>
                  <a:lnTo>
                    <a:pt x="31" y="163"/>
                  </a:lnTo>
                  <a:lnTo>
                    <a:pt x="31" y="171"/>
                  </a:lnTo>
                  <a:lnTo>
                    <a:pt x="29" y="175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50" y="182"/>
                  </a:lnTo>
                  <a:lnTo>
                    <a:pt x="53" y="185"/>
                  </a:lnTo>
                  <a:lnTo>
                    <a:pt x="55" y="187"/>
                  </a:lnTo>
                  <a:lnTo>
                    <a:pt x="55" y="19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4" y="197"/>
                  </a:lnTo>
                  <a:lnTo>
                    <a:pt x="70" y="197"/>
                  </a:lnTo>
                  <a:lnTo>
                    <a:pt x="69" y="199"/>
                  </a:lnTo>
                  <a:lnTo>
                    <a:pt x="67" y="202"/>
                  </a:lnTo>
                  <a:lnTo>
                    <a:pt x="69" y="206"/>
                  </a:lnTo>
                  <a:lnTo>
                    <a:pt x="77" y="209"/>
                  </a:lnTo>
                  <a:lnTo>
                    <a:pt x="77" y="221"/>
                  </a:lnTo>
                  <a:lnTo>
                    <a:pt x="81" y="226"/>
                  </a:lnTo>
                  <a:lnTo>
                    <a:pt x="86" y="230"/>
                  </a:lnTo>
                  <a:lnTo>
                    <a:pt x="89" y="230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103" y="226"/>
                  </a:lnTo>
                  <a:lnTo>
                    <a:pt x="112" y="223"/>
                  </a:lnTo>
                  <a:lnTo>
                    <a:pt x="117" y="221"/>
                  </a:lnTo>
                  <a:lnTo>
                    <a:pt x="118" y="223"/>
                  </a:lnTo>
                  <a:lnTo>
                    <a:pt x="118" y="224"/>
                  </a:lnTo>
                  <a:lnTo>
                    <a:pt x="124" y="243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6" y="247"/>
                  </a:lnTo>
                  <a:lnTo>
                    <a:pt x="161" y="242"/>
                  </a:lnTo>
                  <a:lnTo>
                    <a:pt x="170" y="238"/>
                  </a:lnTo>
                  <a:lnTo>
                    <a:pt x="201" y="207"/>
                  </a:lnTo>
                  <a:lnTo>
                    <a:pt x="213" y="194"/>
                  </a:lnTo>
                  <a:lnTo>
                    <a:pt x="221" y="180"/>
                  </a:lnTo>
                  <a:lnTo>
                    <a:pt x="218" y="177"/>
                  </a:lnTo>
                  <a:lnTo>
                    <a:pt x="209" y="165"/>
                  </a:lnTo>
                  <a:lnTo>
                    <a:pt x="199" y="147"/>
                  </a:lnTo>
                  <a:lnTo>
                    <a:pt x="196" y="139"/>
                  </a:lnTo>
                  <a:lnTo>
                    <a:pt x="192" y="129"/>
                  </a:lnTo>
                  <a:lnTo>
                    <a:pt x="190" y="110"/>
                  </a:lnTo>
                  <a:lnTo>
                    <a:pt x="190" y="94"/>
                  </a:lnTo>
                  <a:lnTo>
                    <a:pt x="187" y="75"/>
                  </a:lnTo>
                  <a:lnTo>
                    <a:pt x="180" y="57"/>
                  </a:lnTo>
                  <a:lnTo>
                    <a:pt x="177" y="48"/>
                  </a:lnTo>
                  <a:lnTo>
                    <a:pt x="172" y="40"/>
                  </a:lnTo>
                  <a:lnTo>
                    <a:pt x="163" y="31"/>
                  </a:lnTo>
                  <a:lnTo>
                    <a:pt x="156" y="22"/>
                  </a:lnTo>
                  <a:lnTo>
                    <a:pt x="146" y="16"/>
                  </a:lnTo>
                  <a:lnTo>
                    <a:pt x="134" y="10"/>
                  </a:lnTo>
                  <a:lnTo>
                    <a:pt x="122" y="5"/>
                  </a:lnTo>
                  <a:lnTo>
                    <a:pt x="110" y="4"/>
                  </a:lnTo>
                  <a:lnTo>
                    <a:pt x="100" y="2"/>
                  </a:lnTo>
                  <a:lnTo>
                    <a:pt x="88" y="0"/>
                  </a:lnTo>
                  <a:lnTo>
                    <a:pt x="67" y="4"/>
                  </a:lnTo>
                  <a:lnTo>
                    <a:pt x="48" y="9"/>
                  </a:lnTo>
                  <a:lnTo>
                    <a:pt x="33" y="16"/>
                  </a:lnTo>
                  <a:lnTo>
                    <a:pt x="19" y="24"/>
                  </a:lnTo>
                  <a:lnTo>
                    <a:pt x="10" y="33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6" name="Freeform 54">
              <a:extLst>
                <a:ext uri="{FF2B5EF4-FFF2-40B4-BE49-F238E27FC236}">
                  <a16:creationId xmlns:a16="http://schemas.microsoft.com/office/drawing/2014/main" id="{A71DBAB3-89D7-42ED-70A4-225DEAA6C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945"/>
              <a:ext cx="89" cy="218"/>
            </a:xfrm>
            <a:custGeom>
              <a:avLst/>
              <a:gdLst>
                <a:gd name="T0" fmla="*/ 75 w 89"/>
                <a:gd name="T1" fmla="*/ 0 h 218"/>
                <a:gd name="T2" fmla="*/ 75 w 89"/>
                <a:gd name="T3" fmla="*/ 0 h 218"/>
                <a:gd name="T4" fmla="*/ 87 w 89"/>
                <a:gd name="T5" fmla="*/ 7 h 218"/>
                <a:gd name="T6" fmla="*/ 87 w 89"/>
                <a:gd name="T7" fmla="*/ 7 h 218"/>
                <a:gd name="T8" fmla="*/ 89 w 89"/>
                <a:gd name="T9" fmla="*/ 9 h 218"/>
                <a:gd name="T10" fmla="*/ 87 w 89"/>
                <a:gd name="T11" fmla="*/ 12 h 218"/>
                <a:gd name="T12" fmla="*/ 84 w 89"/>
                <a:gd name="T13" fmla="*/ 22 h 218"/>
                <a:gd name="T14" fmla="*/ 67 w 89"/>
                <a:gd name="T15" fmla="*/ 53 h 218"/>
                <a:gd name="T16" fmla="*/ 39 w 89"/>
                <a:gd name="T17" fmla="*/ 96 h 218"/>
                <a:gd name="T18" fmla="*/ 39 w 89"/>
                <a:gd name="T19" fmla="*/ 96 h 218"/>
                <a:gd name="T20" fmla="*/ 36 w 89"/>
                <a:gd name="T21" fmla="*/ 104 h 218"/>
                <a:gd name="T22" fmla="*/ 31 w 89"/>
                <a:gd name="T23" fmla="*/ 115 h 218"/>
                <a:gd name="T24" fmla="*/ 31 w 89"/>
                <a:gd name="T25" fmla="*/ 115 h 218"/>
                <a:gd name="T26" fmla="*/ 15 w 89"/>
                <a:gd name="T27" fmla="*/ 168 h 218"/>
                <a:gd name="T28" fmla="*/ 2 w 89"/>
                <a:gd name="T29" fmla="*/ 218 h 218"/>
                <a:gd name="T30" fmla="*/ 2 w 89"/>
                <a:gd name="T31" fmla="*/ 218 h 218"/>
                <a:gd name="T32" fmla="*/ 2 w 89"/>
                <a:gd name="T33" fmla="*/ 202 h 218"/>
                <a:gd name="T34" fmla="*/ 2 w 89"/>
                <a:gd name="T35" fmla="*/ 168 h 218"/>
                <a:gd name="T36" fmla="*/ 2 w 89"/>
                <a:gd name="T37" fmla="*/ 168 h 218"/>
                <a:gd name="T38" fmla="*/ 0 w 89"/>
                <a:gd name="T39" fmla="*/ 132 h 218"/>
                <a:gd name="T40" fmla="*/ 0 w 89"/>
                <a:gd name="T41" fmla="*/ 115 h 218"/>
                <a:gd name="T42" fmla="*/ 0 w 89"/>
                <a:gd name="T43" fmla="*/ 115 h 218"/>
                <a:gd name="T44" fmla="*/ 10 w 89"/>
                <a:gd name="T45" fmla="*/ 80 h 218"/>
                <a:gd name="T46" fmla="*/ 9 w 89"/>
                <a:gd name="T47" fmla="*/ 79 h 218"/>
                <a:gd name="T48" fmla="*/ 21 w 89"/>
                <a:gd name="T49" fmla="*/ 70 h 218"/>
                <a:gd name="T50" fmla="*/ 21 w 89"/>
                <a:gd name="T51" fmla="*/ 70 h 218"/>
                <a:gd name="T52" fmla="*/ 27 w 89"/>
                <a:gd name="T53" fmla="*/ 63 h 218"/>
                <a:gd name="T54" fmla="*/ 45 w 89"/>
                <a:gd name="T55" fmla="*/ 50 h 218"/>
                <a:gd name="T56" fmla="*/ 55 w 89"/>
                <a:gd name="T57" fmla="*/ 39 h 218"/>
                <a:gd name="T58" fmla="*/ 63 w 89"/>
                <a:gd name="T59" fmla="*/ 27 h 218"/>
                <a:gd name="T60" fmla="*/ 70 w 89"/>
                <a:gd name="T61" fmla="*/ 14 h 218"/>
                <a:gd name="T62" fmla="*/ 75 w 89"/>
                <a:gd name="T63" fmla="*/ 0 h 218"/>
                <a:gd name="T64" fmla="*/ 75 w 89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218"/>
                <a:gd name="T101" fmla="*/ 89 w 89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218">
                  <a:moveTo>
                    <a:pt x="75" y="0"/>
                  </a:moveTo>
                  <a:lnTo>
                    <a:pt x="75" y="0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87" y="12"/>
                  </a:lnTo>
                  <a:lnTo>
                    <a:pt x="84" y="22"/>
                  </a:lnTo>
                  <a:lnTo>
                    <a:pt x="67" y="53"/>
                  </a:lnTo>
                  <a:lnTo>
                    <a:pt x="39" y="96"/>
                  </a:lnTo>
                  <a:lnTo>
                    <a:pt x="36" y="104"/>
                  </a:lnTo>
                  <a:lnTo>
                    <a:pt x="31" y="115"/>
                  </a:lnTo>
                  <a:lnTo>
                    <a:pt x="15" y="168"/>
                  </a:lnTo>
                  <a:lnTo>
                    <a:pt x="2" y="218"/>
                  </a:lnTo>
                  <a:lnTo>
                    <a:pt x="2" y="202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0" y="115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21" y="70"/>
                  </a:lnTo>
                  <a:lnTo>
                    <a:pt x="27" y="63"/>
                  </a:lnTo>
                  <a:lnTo>
                    <a:pt x="45" y="50"/>
                  </a:lnTo>
                  <a:lnTo>
                    <a:pt x="55" y="39"/>
                  </a:lnTo>
                  <a:lnTo>
                    <a:pt x="63" y="27"/>
                  </a:lnTo>
                  <a:lnTo>
                    <a:pt x="70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3A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7" name="Freeform 55">
              <a:extLst>
                <a:ext uri="{FF2B5EF4-FFF2-40B4-BE49-F238E27FC236}">
                  <a16:creationId xmlns:a16="http://schemas.microsoft.com/office/drawing/2014/main" id="{17D99034-8433-F3B2-949F-41B51945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3001"/>
              <a:ext cx="21" cy="136"/>
            </a:xfrm>
            <a:custGeom>
              <a:avLst/>
              <a:gdLst>
                <a:gd name="T0" fmla="*/ 18 w 21"/>
                <a:gd name="T1" fmla="*/ 19 h 136"/>
                <a:gd name="T2" fmla="*/ 14 w 21"/>
                <a:gd name="T3" fmla="*/ 26 h 136"/>
                <a:gd name="T4" fmla="*/ 21 w 21"/>
                <a:gd name="T5" fmla="*/ 55 h 136"/>
                <a:gd name="T6" fmla="*/ 21 w 21"/>
                <a:gd name="T7" fmla="*/ 55 h 136"/>
                <a:gd name="T8" fmla="*/ 16 w 21"/>
                <a:gd name="T9" fmla="*/ 90 h 136"/>
                <a:gd name="T10" fmla="*/ 14 w 21"/>
                <a:gd name="T11" fmla="*/ 117 h 136"/>
                <a:gd name="T12" fmla="*/ 14 w 21"/>
                <a:gd name="T13" fmla="*/ 136 h 136"/>
                <a:gd name="T14" fmla="*/ 14 w 21"/>
                <a:gd name="T15" fmla="*/ 136 h 136"/>
                <a:gd name="T16" fmla="*/ 12 w 21"/>
                <a:gd name="T17" fmla="*/ 134 h 136"/>
                <a:gd name="T18" fmla="*/ 9 w 21"/>
                <a:gd name="T19" fmla="*/ 127 h 136"/>
                <a:gd name="T20" fmla="*/ 6 w 21"/>
                <a:gd name="T21" fmla="*/ 110 h 136"/>
                <a:gd name="T22" fmla="*/ 4 w 21"/>
                <a:gd name="T23" fmla="*/ 100 h 136"/>
                <a:gd name="T24" fmla="*/ 6 w 21"/>
                <a:gd name="T25" fmla="*/ 84 h 136"/>
                <a:gd name="T26" fmla="*/ 6 w 21"/>
                <a:gd name="T27" fmla="*/ 84 h 136"/>
                <a:gd name="T28" fmla="*/ 9 w 21"/>
                <a:gd name="T29" fmla="*/ 40 h 136"/>
                <a:gd name="T30" fmla="*/ 9 w 21"/>
                <a:gd name="T31" fmla="*/ 40 h 136"/>
                <a:gd name="T32" fmla="*/ 4 w 21"/>
                <a:gd name="T33" fmla="*/ 31 h 136"/>
                <a:gd name="T34" fmla="*/ 0 w 21"/>
                <a:gd name="T35" fmla="*/ 24 h 136"/>
                <a:gd name="T36" fmla="*/ 0 w 21"/>
                <a:gd name="T37" fmla="*/ 21 h 136"/>
                <a:gd name="T38" fmla="*/ 2 w 21"/>
                <a:gd name="T39" fmla="*/ 19 h 136"/>
                <a:gd name="T40" fmla="*/ 2 w 21"/>
                <a:gd name="T41" fmla="*/ 19 h 136"/>
                <a:gd name="T42" fmla="*/ 12 w 21"/>
                <a:gd name="T43" fmla="*/ 0 h 136"/>
                <a:gd name="T44" fmla="*/ 18 w 21"/>
                <a:gd name="T45" fmla="*/ 19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136"/>
                <a:gd name="T71" fmla="*/ 21 w 21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136">
                  <a:moveTo>
                    <a:pt x="18" y="19"/>
                  </a:moveTo>
                  <a:lnTo>
                    <a:pt x="14" y="26"/>
                  </a:lnTo>
                  <a:lnTo>
                    <a:pt x="21" y="55"/>
                  </a:lnTo>
                  <a:lnTo>
                    <a:pt x="16" y="90"/>
                  </a:lnTo>
                  <a:lnTo>
                    <a:pt x="14" y="117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9" y="127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6" y="84"/>
                  </a:lnTo>
                  <a:lnTo>
                    <a:pt x="9" y="40"/>
                  </a:lnTo>
                  <a:lnTo>
                    <a:pt x="4" y="31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12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B3A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8" name="Freeform 56">
              <a:extLst>
                <a:ext uri="{FF2B5EF4-FFF2-40B4-BE49-F238E27FC236}">
                  <a16:creationId xmlns:a16="http://schemas.microsoft.com/office/drawing/2014/main" id="{00BD4BCE-3E70-9F90-1858-54B066AC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020"/>
              <a:ext cx="63" cy="161"/>
            </a:xfrm>
            <a:custGeom>
              <a:avLst/>
              <a:gdLst>
                <a:gd name="T0" fmla="*/ 24 w 63"/>
                <a:gd name="T1" fmla="*/ 0 h 161"/>
                <a:gd name="T2" fmla="*/ 20 w 63"/>
                <a:gd name="T3" fmla="*/ 7 h 161"/>
                <a:gd name="T4" fmla="*/ 27 w 63"/>
                <a:gd name="T5" fmla="*/ 36 h 161"/>
                <a:gd name="T6" fmla="*/ 27 w 63"/>
                <a:gd name="T7" fmla="*/ 36 h 161"/>
                <a:gd name="T8" fmla="*/ 13 w 63"/>
                <a:gd name="T9" fmla="*/ 79 h 161"/>
                <a:gd name="T10" fmla="*/ 5 w 63"/>
                <a:gd name="T11" fmla="*/ 113 h 161"/>
                <a:gd name="T12" fmla="*/ 1 w 63"/>
                <a:gd name="T13" fmla="*/ 125 h 161"/>
                <a:gd name="T14" fmla="*/ 0 w 63"/>
                <a:gd name="T15" fmla="*/ 134 h 161"/>
                <a:gd name="T16" fmla="*/ 27 w 63"/>
                <a:gd name="T17" fmla="*/ 161 h 161"/>
                <a:gd name="T18" fmla="*/ 27 w 63"/>
                <a:gd name="T19" fmla="*/ 161 h 161"/>
                <a:gd name="T20" fmla="*/ 32 w 63"/>
                <a:gd name="T21" fmla="*/ 160 h 161"/>
                <a:gd name="T22" fmla="*/ 44 w 63"/>
                <a:gd name="T23" fmla="*/ 156 h 161"/>
                <a:gd name="T24" fmla="*/ 54 w 63"/>
                <a:gd name="T25" fmla="*/ 148 h 161"/>
                <a:gd name="T26" fmla="*/ 60 w 63"/>
                <a:gd name="T27" fmla="*/ 143 h 161"/>
                <a:gd name="T28" fmla="*/ 63 w 63"/>
                <a:gd name="T29" fmla="*/ 136 h 161"/>
                <a:gd name="T30" fmla="*/ 63 w 63"/>
                <a:gd name="T31" fmla="*/ 136 h 161"/>
                <a:gd name="T32" fmla="*/ 51 w 63"/>
                <a:gd name="T33" fmla="*/ 91 h 161"/>
                <a:gd name="T34" fmla="*/ 42 w 63"/>
                <a:gd name="T35" fmla="*/ 59 h 161"/>
                <a:gd name="T36" fmla="*/ 39 w 63"/>
                <a:gd name="T37" fmla="*/ 47 h 161"/>
                <a:gd name="T38" fmla="*/ 39 w 63"/>
                <a:gd name="T39" fmla="*/ 40 h 161"/>
                <a:gd name="T40" fmla="*/ 49 w 63"/>
                <a:gd name="T41" fmla="*/ 11 h 161"/>
                <a:gd name="T42" fmla="*/ 49 w 63"/>
                <a:gd name="T43" fmla="*/ 11 h 161"/>
                <a:gd name="T44" fmla="*/ 49 w 63"/>
                <a:gd name="T45" fmla="*/ 5 h 161"/>
                <a:gd name="T46" fmla="*/ 48 w 63"/>
                <a:gd name="T47" fmla="*/ 4 h 161"/>
                <a:gd name="T48" fmla="*/ 44 w 63"/>
                <a:gd name="T49" fmla="*/ 2 h 161"/>
                <a:gd name="T50" fmla="*/ 24 w 63"/>
                <a:gd name="T51" fmla="*/ 0 h 1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161"/>
                <a:gd name="T80" fmla="*/ 63 w 63"/>
                <a:gd name="T81" fmla="*/ 161 h 1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161">
                  <a:moveTo>
                    <a:pt x="24" y="0"/>
                  </a:moveTo>
                  <a:lnTo>
                    <a:pt x="20" y="7"/>
                  </a:lnTo>
                  <a:lnTo>
                    <a:pt x="27" y="36"/>
                  </a:lnTo>
                  <a:lnTo>
                    <a:pt x="13" y="79"/>
                  </a:lnTo>
                  <a:lnTo>
                    <a:pt x="5" y="113"/>
                  </a:lnTo>
                  <a:lnTo>
                    <a:pt x="1" y="125"/>
                  </a:lnTo>
                  <a:lnTo>
                    <a:pt x="0" y="134"/>
                  </a:lnTo>
                  <a:lnTo>
                    <a:pt x="27" y="161"/>
                  </a:lnTo>
                  <a:lnTo>
                    <a:pt x="32" y="160"/>
                  </a:lnTo>
                  <a:lnTo>
                    <a:pt x="44" y="156"/>
                  </a:lnTo>
                  <a:lnTo>
                    <a:pt x="54" y="148"/>
                  </a:lnTo>
                  <a:lnTo>
                    <a:pt x="60" y="143"/>
                  </a:lnTo>
                  <a:lnTo>
                    <a:pt x="63" y="136"/>
                  </a:lnTo>
                  <a:lnTo>
                    <a:pt x="51" y="91"/>
                  </a:lnTo>
                  <a:lnTo>
                    <a:pt x="42" y="59"/>
                  </a:lnTo>
                  <a:lnTo>
                    <a:pt x="39" y="47"/>
                  </a:lnTo>
                  <a:lnTo>
                    <a:pt x="39" y="40"/>
                  </a:lnTo>
                  <a:lnTo>
                    <a:pt x="49" y="11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2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19" name="Freeform 57">
              <a:extLst>
                <a:ext uri="{FF2B5EF4-FFF2-40B4-BE49-F238E27FC236}">
                  <a16:creationId xmlns:a16="http://schemas.microsoft.com/office/drawing/2014/main" id="{386A94AA-4B3A-60B6-3B81-473AC0B8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267"/>
              <a:ext cx="96" cy="31"/>
            </a:xfrm>
            <a:custGeom>
              <a:avLst/>
              <a:gdLst>
                <a:gd name="T0" fmla="*/ 7 w 96"/>
                <a:gd name="T1" fmla="*/ 29 h 31"/>
                <a:gd name="T2" fmla="*/ 0 w 96"/>
                <a:gd name="T3" fmla="*/ 17 h 31"/>
                <a:gd name="T4" fmla="*/ 0 w 96"/>
                <a:gd name="T5" fmla="*/ 17 h 31"/>
                <a:gd name="T6" fmla="*/ 0 w 96"/>
                <a:gd name="T7" fmla="*/ 15 h 31"/>
                <a:gd name="T8" fmla="*/ 5 w 96"/>
                <a:gd name="T9" fmla="*/ 12 h 31"/>
                <a:gd name="T10" fmla="*/ 12 w 96"/>
                <a:gd name="T11" fmla="*/ 10 h 31"/>
                <a:gd name="T12" fmla="*/ 17 w 96"/>
                <a:gd name="T13" fmla="*/ 10 h 31"/>
                <a:gd name="T14" fmla="*/ 22 w 96"/>
                <a:gd name="T15" fmla="*/ 12 h 31"/>
                <a:gd name="T16" fmla="*/ 22 w 96"/>
                <a:gd name="T17" fmla="*/ 12 h 31"/>
                <a:gd name="T18" fmla="*/ 28 w 96"/>
                <a:gd name="T19" fmla="*/ 10 h 31"/>
                <a:gd name="T20" fmla="*/ 33 w 96"/>
                <a:gd name="T21" fmla="*/ 9 h 31"/>
                <a:gd name="T22" fmla="*/ 36 w 96"/>
                <a:gd name="T23" fmla="*/ 7 h 31"/>
                <a:gd name="T24" fmla="*/ 36 w 96"/>
                <a:gd name="T25" fmla="*/ 7 h 31"/>
                <a:gd name="T26" fmla="*/ 40 w 96"/>
                <a:gd name="T27" fmla="*/ 3 h 31"/>
                <a:gd name="T28" fmla="*/ 46 w 96"/>
                <a:gd name="T29" fmla="*/ 0 h 31"/>
                <a:gd name="T30" fmla="*/ 53 w 96"/>
                <a:gd name="T31" fmla="*/ 2 h 31"/>
                <a:gd name="T32" fmla="*/ 55 w 96"/>
                <a:gd name="T33" fmla="*/ 3 h 31"/>
                <a:gd name="T34" fmla="*/ 58 w 96"/>
                <a:gd name="T35" fmla="*/ 7 h 31"/>
                <a:gd name="T36" fmla="*/ 58 w 96"/>
                <a:gd name="T37" fmla="*/ 7 h 31"/>
                <a:gd name="T38" fmla="*/ 62 w 96"/>
                <a:gd name="T39" fmla="*/ 9 h 31"/>
                <a:gd name="T40" fmla="*/ 65 w 96"/>
                <a:gd name="T41" fmla="*/ 10 h 31"/>
                <a:gd name="T42" fmla="*/ 72 w 96"/>
                <a:gd name="T43" fmla="*/ 10 h 31"/>
                <a:gd name="T44" fmla="*/ 79 w 96"/>
                <a:gd name="T45" fmla="*/ 10 h 31"/>
                <a:gd name="T46" fmla="*/ 84 w 96"/>
                <a:gd name="T47" fmla="*/ 9 h 31"/>
                <a:gd name="T48" fmla="*/ 84 w 96"/>
                <a:gd name="T49" fmla="*/ 9 h 31"/>
                <a:gd name="T50" fmla="*/ 88 w 96"/>
                <a:gd name="T51" fmla="*/ 9 h 31"/>
                <a:gd name="T52" fmla="*/ 93 w 96"/>
                <a:gd name="T53" fmla="*/ 10 h 31"/>
                <a:gd name="T54" fmla="*/ 94 w 96"/>
                <a:gd name="T55" fmla="*/ 14 h 31"/>
                <a:gd name="T56" fmla="*/ 96 w 96"/>
                <a:gd name="T57" fmla="*/ 19 h 31"/>
                <a:gd name="T58" fmla="*/ 89 w 96"/>
                <a:gd name="T59" fmla="*/ 31 h 31"/>
                <a:gd name="T60" fmla="*/ 7 w 96"/>
                <a:gd name="T61" fmla="*/ 29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31"/>
                <a:gd name="T95" fmla="*/ 96 w 96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31">
                  <a:moveTo>
                    <a:pt x="7" y="29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5" y="12"/>
                  </a:lnTo>
                  <a:lnTo>
                    <a:pt x="12" y="10"/>
                  </a:lnTo>
                  <a:lnTo>
                    <a:pt x="17" y="10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5" y="3"/>
                  </a:lnTo>
                  <a:lnTo>
                    <a:pt x="58" y="7"/>
                  </a:lnTo>
                  <a:lnTo>
                    <a:pt x="62" y="9"/>
                  </a:lnTo>
                  <a:lnTo>
                    <a:pt x="65" y="10"/>
                  </a:lnTo>
                  <a:lnTo>
                    <a:pt x="72" y="10"/>
                  </a:lnTo>
                  <a:lnTo>
                    <a:pt x="79" y="10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4" y="14"/>
                  </a:lnTo>
                  <a:lnTo>
                    <a:pt x="96" y="19"/>
                  </a:lnTo>
                  <a:lnTo>
                    <a:pt x="89" y="3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20" name="Freeform 58">
              <a:extLst>
                <a:ext uri="{FF2B5EF4-FFF2-40B4-BE49-F238E27FC236}">
                  <a16:creationId xmlns:a16="http://schemas.microsoft.com/office/drawing/2014/main" id="{34B43DE8-6E10-ADF7-B559-CE18CA6A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3296"/>
              <a:ext cx="253" cy="129"/>
            </a:xfrm>
            <a:custGeom>
              <a:avLst/>
              <a:gdLst>
                <a:gd name="T0" fmla="*/ 3 w 253"/>
                <a:gd name="T1" fmla="*/ 21 h 129"/>
                <a:gd name="T2" fmla="*/ 3 w 253"/>
                <a:gd name="T3" fmla="*/ 21 h 129"/>
                <a:gd name="T4" fmla="*/ 1 w 253"/>
                <a:gd name="T5" fmla="*/ 19 h 129"/>
                <a:gd name="T6" fmla="*/ 0 w 253"/>
                <a:gd name="T7" fmla="*/ 14 h 129"/>
                <a:gd name="T8" fmla="*/ 0 w 253"/>
                <a:gd name="T9" fmla="*/ 10 h 129"/>
                <a:gd name="T10" fmla="*/ 1 w 253"/>
                <a:gd name="T11" fmla="*/ 9 h 129"/>
                <a:gd name="T12" fmla="*/ 3 w 253"/>
                <a:gd name="T13" fmla="*/ 5 h 129"/>
                <a:gd name="T14" fmla="*/ 8 w 253"/>
                <a:gd name="T15" fmla="*/ 2 h 129"/>
                <a:gd name="T16" fmla="*/ 209 w 253"/>
                <a:gd name="T17" fmla="*/ 0 h 129"/>
                <a:gd name="T18" fmla="*/ 209 w 253"/>
                <a:gd name="T19" fmla="*/ 0 h 129"/>
                <a:gd name="T20" fmla="*/ 214 w 253"/>
                <a:gd name="T21" fmla="*/ 2 h 129"/>
                <a:gd name="T22" fmla="*/ 219 w 253"/>
                <a:gd name="T23" fmla="*/ 5 h 129"/>
                <a:gd name="T24" fmla="*/ 222 w 253"/>
                <a:gd name="T25" fmla="*/ 10 h 129"/>
                <a:gd name="T26" fmla="*/ 222 w 253"/>
                <a:gd name="T27" fmla="*/ 10 h 129"/>
                <a:gd name="T28" fmla="*/ 240 w 253"/>
                <a:gd name="T29" fmla="*/ 62 h 129"/>
                <a:gd name="T30" fmla="*/ 253 w 253"/>
                <a:gd name="T31" fmla="*/ 108 h 129"/>
                <a:gd name="T32" fmla="*/ 253 w 253"/>
                <a:gd name="T33" fmla="*/ 108 h 129"/>
                <a:gd name="T34" fmla="*/ 253 w 253"/>
                <a:gd name="T35" fmla="*/ 110 h 129"/>
                <a:gd name="T36" fmla="*/ 252 w 253"/>
                <a:gd name="T37" fmla="*/ 117 h 129"/>
                <a:gd name="T38" fmla="*/ 248 w 253"/>
                <a:gd name="T39" fmla="*/ 123 h 129"/>
                <a:gd name="T40" fmla="*/ 245 w 253"/>
                <a:gd name="T41" fmla="*/ 127 h 129"/>
                <a:gd name="T42" fmla="*/ 240 w 253"/>
                <a:gd name="T43" fmla="*/ 129 h 129"/>
                <a:gd name="T44" fmla="*/ 84 w 253"/>
                <a:gd name="T45" fmla="*/ 129 h 129"/>
                <a:gd name="T46" fmla="*/ 84 w 253"/>
                <a:gd name="T47" fmla="*/ 129 h 129"/>
                <a:gd name="T48" fmla="*/ 82 w 253"/>
                <a:gd name="T49" fmla="*/ 129 h 129"/>
                <a:gd name="T50" fmla="*/ 75 w 253"/>
                <a:gd name="T51" fmla="*/ 129 h 129"/>
                <a:gd name="T52" fmla="*/ 66 w 253"/>
                <a:gd name="T53" fmla="*/ 123 h 129"/>
                <a:gd name="T54" fmla="*/ 61 w 253"/>
                <a:gd name="T55" fmla="*/ 118 h 129"/>
                <a:gd name="T56" fmla="*/ 56 w 253"/>
                <a:gd name="T57" fmla="*/ 113 h 129"/>
                <a:gd name="T58" fmla="*/ 56 w 253"/>
                <a:gd name="T59" fmla="*/ 113 h 129"/>
                <a:gd name="T60" fmla="*/ 42 w 253"/>
                <a:gd name="T61" fmla="*/ 93 h 129"/>
                <a:gd name="T62" fmla="*/ 25 w 253"/>
                <a:gd name="T63" fmla="*/ 62 h 129"/>
                <a:gd name="T64" fmla="*/ 3 w 253"/>
                <a:gd name="T65" fmla="*/ 21 h 129"/>
                <a:gd name="T66" fmla="*/ 3 w 253"/>
                <a:gd name="T67" fmla="*/ 21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129"/>
                <a:gd name="T104" fmla="*/ 253 w 253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129">
                  <a:moveTo>
                    <a:pt x="3" y="21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209" y="0"/>
                  </a:lnTo>
                  <a:lnTo>
                    <a:pt x="214" y="2"/>
                  </a:lnTo>
                  <a:lnTo>
                    <a:pt x="219" y="5"/>
                  </a:lnTo>
                  <a:lnTo>
                    <a:pt x="222" y="10"/>
                  </a:lnTo>
                  <a:lnTo>
                    <a:pt x="240" y="62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2" y="117"/>
                  </a:lnTo>
                  <a:lnTo>
                    <a:pt x="248" y="123"/>
                  </a:lnTo>
                  <a:lnTo>
                    <a:pt x="245" y="127"/>
                  </a:lnTo>
                  <a:lnTo>
                    <a:pt x="240" y="129"/>
                  </a:lnTo>
                  <a:lnTo>
                    <a:pt x="84" y="129"/>
                  </a:lnTo>
                  <a:lnTo>
                    <a:pt x="82" y="129"/>
                  </a:lnTo>
                  <a:lnTo>
                    <a:pt x="75" y="129"/>
                  </a:lnTo>
                  <a:lnTo>
                    <a:pt x="66" y="123"/>
                  </a:lnTo>
                  <a:lnTo>
                    <a:pt x="61" y="118"/>
                  </a:lnTo>
                  <a:lnTo>
                    <a:pt x="56" y="113"/>
                  </a:lnTo>
                  <a:lnTo>
                    <a:pt x="42" y="93"/>
                  </a:lnTo>
                  <a:lnTo>
                    <a:pt x="25" y="62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88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21" name="Freeform 59">
              <a:extLst>
                <a:ext uri="{FF2B5EF4-FFF2-40B4-BE49-F238E27FC236}">
                  <a16:creationId xmlns:a16="http://schemas.microsoft.com/office/drawing/2014/main" id="{39969753-A436-3BFB-51AD-9C8A79E3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342"/>
              <a:ext cx="180" cy="86"/>
            </a:xfrm>
            <a:custGeom>
              <a:avLst/>
              <a:gdLst>
                <a:gd name="T0" fmla="*/ 159 w 180"/>
                <a:gd name="T1" fmla="*/ 71 h 86"/>
                <a:gd name="T2" fmla="*/ 161 w 180"/>
                <a:gd name="T3" fmla="*/ 67 h 86"/>
                <a:gd name="T4" fmla="*/ 166 w 180"/>
                <a:gd name="T5" fmla="*/ 62 h 86"/>
                <a:gd name="T6" fmla="*/ 171 w 180"/>
                <a:gd name="T7" fmla="*/ 57 h 86"/>
                <a:gd name="T8" fmla="*/ 171 w 180"/>
                <a:gd name="T9" fmla="*/ 48 h 86"/>
                <a:gd name="T10" fmla="*/ 171 w 180"/>
                <a:gd name="T11" fmla="*/ 48 h 86"/>
                <a:gd name="T12" fmla="*/ 178 w 180"/>
                <a:gd name="T13" fmla="*/ 41 h 86"/>
                <a:gd name="T14" fmla="*/ 180 w 180"/>
                <a:gd name="T15" fmla="*/ 38 h 86"/>
                <a:gd name="T16" fmla="*/ 173 w 180"/>
                <a:gd name="T17" fmla="*/ 31 h 86"/>
                <a:gd name="T18" fmla="*/ 164 w 180"/>
                <a:gd name="T19" fmla="*/ 31 h 86"/>
                <a:gd name="T20" fmla="*/ 152 w 180"/>
                <a:gd name="T21" fmla="*/ 31 h 86"/>
                <a:gd name="T22" fmla="*/ 114 w 180"/>
                <a:gd name="T23" fmla="*/ 31 h 86"/>
                <a:gd name="T24" fmla="*/ 125 w 180"/>
                <a:gd name="T25" fmla="*/ 29 h 86"/>
                <a:gd name="T26" fmla="*/ 140 w 180"/>
                <a:gd name="T27" fmla="*/ 28 h 86"/>
                <a:gd name="T28" fmla="*/ 164 w 180"/>
                <a:gd name="T29" fmla="*/ 21 h 86"/>
                <a:gd name="T30" fmla="*/ 166 w 180"/>
                <a:gd name="T31" fmla="*/ 17 h 86"/>
                <a:gd name="T32" fmla="*/ 166 w 180"/>
                <a:gd name="T33" fmla="*/ 12 h 86"/>
                <a:gd name="T34" fmla="*/ 159 w 180"/>
                <a:gd name="T35" fmla="*/ 9 h 86"/>
                <a:gd name="T36" fmla="*/ 135 w 180"/>
                <a:gd name="T37" fmla="*/ 12 h 86"/>
                <a:gd name="T38" fmla="*/ 111 w 180"/>
                <a:gd name="T39" fmla="*/ 14 h 86"/>
                <a:gd name="T40" fmla="*/ 94 w 180"/>
                <a:gd name="T41" fmla="*/ 14 h 86"/>
                <a:gd name="T42" fmla="*/ 61 w 180"/>
                <a:gd name="T43" fmla="*/ 14 h 86"/>
                <a:gd name="T44" fmla="*/ 54 w 180"/>
                <a:gd name="T45" fmla="*/ 0 h 86"/>
                <a:gd name="T46" fmla="*/ 24 w 180"/>
                <a:gd name="T47" fmla="*/ 21 h 86"/>
                <a:gd name="T48" fmla="*/ 17 w 180"/>
                <a:gd name="T49" fmla="*/ 29 h 86"/>
                <a:gd name="T50" fmla="*/ 15 w 180"/>
                <a:gd name="T51" fmla="*/ 38 h 86"/>
                <a:gd name="T52" fmla="*/ 0 w 180"/>
                <a:gd name="T53" fmla="*/ 40 h 86"/>
                <a:gd name="T54" fmla="*/ 3 w 180"/>
                <a:gd name="T55" fmla="*/ 65 h 86"/>
                <a:gd name="T56" fmla="*/ 6 w 180"/>
                <a:gd name="T57" fmla="*/ 76 h 86"/>
                <a:gd name="T58" fmla="*/ 10 w 180"/>
                <a:gd name="T59" fmla="*/ 83 h 86"/>
                <a:gd name="T60" fmla="*/ 32 w 180"/>
                <a:gd name="T61" fmla="*/ 83 h 86"/>
                <a:gd name="T62" fmla="*/ 39 w 180"/>
                <a:gd name="T63" fmla="*/ 81 h 86"/>
                <a:gd name="T64" fmla="*/ 56 w 180"/>
                <a:gd name="T65" fmla="*/ 81 h 86"/>
                <a:gd name="T66" fmla="*/ 99 w 180"/>
                <a:gd name="T67" fmla="*/ 86 h 86"/>
                <a:gd name="T68" fmla="*/ 111 w 180"/>
                <a:gd name="T69" fmla="*/ 84 h 86"/>
                <a:gd name="T70" fmla="*/ 133 w 180"/>
                <a:gd name="T71" fmla="*/ 81 h 86"/>
                <a:gd name="T72" fmla="*/ 133 w 180"/>
                <a:gd name="T73" fmla="*/ 79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86"/>
                <a:gd name="T113" fmla="*/ 180 w 180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86">
                  <a:moveTo>
                    <a:pt x="159" y="71"/>
                  </a:moveTo>
                  <a:lnTo>
                    <a:pt x="159" y="71"/>
                  </a:lnTo>
                  <a:lnTo>
                    <a:pt x="161" y="69"/>
                  </a:lnTo>
                  <a:lnTo>
                    <a:pt x="161" y="67"/>
                  </a:lnTo>
                  <a:lnTo>
                    <a:pt x="161" y="64"/>
                  </a:lnTo>
                  <a:lnTo>
                    <a:pt x="166" y="62"/>
                  </a:lnTo>
                  <a:lnTo>
                    <a:pt x="171" y="57"/>
                  </a:lnTo>
                  <a:lnTo>
                    <a:pt x="173" y="52"/>
                  </a:lnTo>
                  <a:lnTo>
                    <a:pt x="171" y="48"/>
                  </a:lnTo>
                  <a:lnTo>
                    <a:pt x="176" y="45"/>
                  </a:lnTo>
                  <a:lnTo>
                    <a:pt x="178" y="41"/>
                  </a:lnTo>
                  <a:lnTo>
                    <a:pt x="180" y="38"/>
                  </a:lnTo>
                  <a:lnTo>
                    <a:pt x="176" y="33"/>
                  </a:lnTo>
                  <a:lnTo>
                    <a:pt x="173" y="31"/>
                  </a:lnTo>
                  <a:lnTo>
                    <a:pt x="169" y="31"/>
                  </a:lnTo>
                  <a:lnTo>
                    <a:pt x="164" y="31"/>
                  </a:lnTo>
                  <a:lnTo>
                    <a:pt x="152" y="31"/>
                  </a:lnTo>
                  <a:lnTo>
                    <a:pt x="138" y="31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40" y="28"/>
                  </a:lnTo>
                  <a:lnTo>
                    <a:pt x="164" y="21"/>
                  </a:lnTo>
                  <a:lnTo>
                    <a:pt x="166" y="21"/>
                  </a:lnTo>
                  <a:lnTo>
                    <a:pt x="166" y="17"/>
                  </a:lnTo>
                  <a:lnTo>
                    <a:pt x="166" y="12"/>
                  </a:lnTo>
                  <a:lnTo>
                    <a:pt x="164" y="11"/>
                  </a:lnTo>
                  <a:lnTo>
                    <a:pt x="159" y="9"/>
                  </a:lnTo>
                  <a:lnTo>
                    <a:pt x="135" y="12"/>
                  </a:lnTo>
                  <a:lnTo>
                    <a:pt x="111" y="14"/>
                  </a:lnTo>
                  <a:lnTo>
                    <a:pt x="94" y="14"/>
                  </a:lnTo>
                  <a:lnTo>
                    <a:pt x="61" y="14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21"/>
                  </a:lnTo>
                  <a:lnTo>
                    <a:pt x="18" y="26"/>
                  </a:lnTo>
                  <a:lnTo>
                    <a:pt x="17" y="29"/>
                  </a:lnTo>
                  <a:lnTo>
                    <a:pt x="15" y="38"/>
                  </a:lnTo>
                  <a:lnTo>
                    <a:pt x="0" y="40"/>
                  </a:lnTo>
                  <a:lnTo>
                    <a:pt x="1" y="53"/>
                  </a:lnTo>
                  <a:lnTo>
                    <a:pt x="3" y="65"/>
                  </a:lnTo>
                  <a:lnTo>
                    <a:pt x="6" y="76"/>
                  </a:lnTo>
                  <a:lnTo>
                    <a:pt x="10" y="83"/>
                  </a:lnTo>
                  <a:lnTo>
                    <a:pt x="22" y="83"/>
                  </a:lnTo>
                  <a:lnTo>
                    <a:pt x="32" y="83"/>
                  </a:lnTo>
                  <a:lnTo>
                    <a:pt x="39" y="81"/>
                  </a:lnTo>
                  <a:lnTo>
                    <a:pt x="46" y="81"/>
                  </a:lnTo>
                  <a:lnTo>
                    <a:pt x="56" y="81"/>
                  </a:lnTo>
                  <a:lnTo>
                    <a:pt x="66" y="83"/>
                  </a:lnTo>
                  <a:lnTo>
                    <a:pt x="99" y="86"/>
                  </a:lnTo>
                  <a:lnTo>
                    <a:pt x="111" y="84"/>
                  </a:lnTo>
                  <a:lnTo>
                    <a:pt x="123" y="83"/>
                  </a:lnTo>
                  <a:lnTo>
                    <a:pt x="133" y="81"/>
                  </a:lnTo>
                  <a:lnTo>
                    <a:pt x="133" y="79"/>
                  </a:lnTo>
                  <a:lnTo>
                    <a:pt x="15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22" name="Freeform 62">
              <a:extLst>
                <a:ext uri="{FF2B5EF4-FFF2-40B4-BE49-F238E27FC236}">
                  <a16:creationId xmlns:a16="http://schemas.microsoft.com/office/drawing/2014/main" id="{DA8AE547-2F55-8327-375E-DB7C6B179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945"/>
              <a:ext cx="101" cy="110"/>
            </a:xfrm>
            <a:custGeom>
              <a:avLst/>
              <a:gdLst>
                <a:gd name="T0" fmla="*/ 7 w 101"/>
                <a:gd name="T1" fmla="*/ 108 h 110"/>
                <a:gd name="T2" fmla="*/ 21 w 101"/>
                <a:gd name="T3" fmla="*/ 80 h 110"/>
                <a:gd name="T4" fmla="*/ 41 w 101"/>
                <a:gd name="T5" fmla="*/ 110 h 110"/>
                <a:gd name="T6" fmla="*/ 86 w 101"/>
                <a:gd name="T7" fmla="*/ 50 h 110"/>
                <a:gd name="T8" fmla="*/ 101 w 101"/>
                <a:gd name="T9" fmla="*/ 22 h 110"/>
                <a:gd name="T10" fmla="*/ 101 w 101"/>
                <a:gd name="T11" fmla="*/ 0 h 110"/>
                <a:gd name="T12" fmla="*/ 101 w 101"/>
                <a:gd name="T13" fmla="*/ 0 h 110"/>
                <a:gd name="T14" fmla="*/ 64 w 101"/>
                <a:gd name="T15" fmla="*/ 38 h 110"/>
                <a:gd name="T16" fmla="*/ 38 w 101"/>
                <a:gd name="T17" fmla="*/ 63 h 110"/>
                <a:gd name="T18" fmla="*/ 26 w 101"/>
                <a:gd name="T19" fmla="*/ 72 h 110"/>
                <a:gd name="T20" fmla="*/ 21 w 101"/>
                <a:gd name="T21" fmla="*/ 77 h 110"/>
                <a:gd name="T22" fmla="*/ 5 w 101"/>
                <a:gd name="T23" fmla="*/ 56 h 110"/>
                <a:gd name="T24" fmla="*/ 0 w 101"/>
                <a:gd name="T25" fmla="*/ 79 h 110"/>
                <a:gd name="T26" fmla="*/ 7 w 101"/>
                <a:gd name="T27" fmla="*/ 108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110"/>
                <a:gd name="T44" fmla="*/ 101 w 101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110">
                  <a:moveTo>
                    <a:pt x="7" y="108"/>
                  </a:moveTo>
                  <a:lnTo>
                    <a:pt x="21" y="80"/>
                  </a:lnTo>
                  <a:lnTo>
                    <a:pt x="41" y="110"/>
                  </a:lnTo>
                  <a:lnTo>
                    <a:pt x="86" y="50"/>
                  </a:lnTo>
                  <a:lnTo>
                    <a:pt x="101" y="22"/>
                  </a:lnTo>
                  <a:lnTo>
                    <a:pt x="101" y="0"/>
                  </a:lnTo>
                  <a:lnTo>
                    <a:pt x="64" y="38"/>
                  </a:lnTo>
                  <a:lnTo>
                    <a:pt x="38" y="63"/>
                  </a:lnTo>
                  <a:lnTo>
                    <a:pt x="26" y="72"/>
                  </a:lnTo>
                  <a:lnTo>
                    <a:pt x="21" y="77"/>
                  </a:lnTo>
                  <a:lnTo>
                    <a:pt x="5" y="56"/>
                  </a:lnTo>
                  <a:lnTo>
                    <a:pt x="0" y="79"/>
                  </a:lnTo>
                  <a:lnTo>
                    <a:pt x="7" y="108"/>
                  </a:lnTo>
                  <a:close/>
                </a:path>
              </a:pathLst>
            </a:custGeom>
            <a:solidFill>
              <a:srgbClr val="B3A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20523" name="Freeform 63">
              <a:extLst>
                <a:ext uri="{FF2B5EF4-FFF2-40B4-BE49-F238E27FC236}">
                  <a16:creationId xmlns:a16="http://schemas.microsoft.com/office/drawing/2014/main" id="{56106092-D2B2-849C-18D2-34CFEE29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762"/>
              <a:ext cx="223" cy="149"/>
            </a:xfrm>
            <a:custGeom>
              <a:avLst/>
              <a:gdLst>
                <a:gd name="T0" fmla="*/ 216 w 223"/>
                <a:gd name="T1" fmla="*/ 120 h 149"/>
                <a:gd name="T2" fmla="*/ 216 w 223"/>
                <a:gd name="T3" fmla="*/ 96 h 149"/>
                <a:gd name="T4" fmla="*/ 216 w 223"/>
                <a:gd name="T5" fmla="*/ 77 h 149"/>
                <a:gd name="T6" fmla="*/ 214 w 223"/>
                <a:gd name="T7" fmla="*/ 72 h 149"/>
                <a:gd name="T8" fmla="*/ 204 w 223"/>
                <a:gd name="T9" fmla="*/ 48 h 149"/>
                <a:gd name="T10" fmla="*/ 189 w 223"/>
                <a:gd name="T11" fmla="*/ 24 h 149"/>
                <a:gd name="T12" fmla="*/ 173 w 223"/>
                <a:gd name="T13" fmla="*/ 10 h 149"/>
                <a:gd name="T14" fmla="*/ 160 w 223"/>
                <a:gd name="T15" fmla="*/ 3 h 149"/>
                <a:gd name="T16" fmla="*/ 153 w 223"/>
                <a:gd name="T17" fmla="*/ 3 h 149"/>
                <a:gd name="T18" fmla="*/ 112 w 223"/>
                <a:gd name="T19" fmla="*/ 0 h 149"/>
                <a:gd name="T20" fmla="*/ 89 w 223"/>
                <a:gd name="T21" fmla="*/ 5 h 149"/>
                <a:gd name="T22" fmla="*/ 72 w 223"/>
                <a:gd name="T23" fmla="*/ 13 h 149"/>
                <a:gd name="T24" fmla="*/ 57 w 223"/>
                <a:gd name="T25" fmla="*/ 20 h 149"/>
                <a:gd name="T26" fmla="*/ 45 w 223"/>
                <a:gd name="T27" fmla="*/ 32 h 149"/>
                <a:gd name="T28" fmla="*/ 38 w 223"/>
                <a:gd name="T29" fmla="*/ 39 h 149"/>
                <a:gd name="T30" fmla="*/ 26 w 223"/>
                <a:gd name="T31" fmla="*/ 56 h 149"/>
                <a:gd name="T32" fmla="*/ 17 w 223"/>
                <a:gd name="T33" fmla="*/ 65 h 149"/>
                <a:gd name="T34" fmla="*/ 14 w 223"/>
                <a:gd name="T35" fmla="*/ 68 h 149"/>
                <a:gd name="T36" fmla="*/ 10 w 223"/>
                <a:gd name="T37" fmla="*/ 72 h 149"/>
                <a:gd name="T38" fmla="*/ 4 w 223"/>
                <a:gd name="T39" fmla="*/ 73 h 149"/>
                <a:gd name="T40" fmla="*/ 12 w 223"/>
                <a:gd name="T41" fmla="*/ 77 h 149"/>
                <a:gd name="T42" fmla="*/ 17 w 223"/>
                <a:gd name="T43" fmla="*/ 77 h 149"/>
                <a:gd name="T44" fmla="*/ 7 w 223"/>
                <a:gd name="T45" fmla="*/ 90 h 149"/>
                <a:gd name="T46" fmla="*/ 0 w 223"/>
                <a:gd name="T47" fmla="*/ 94 h 149"/>
                <a:gd name="T48" fmla="*/ 4 w 223"/>
                <a:gd name="T49" fmla="*/ 94 h 149"/>
                <a:gd name="T50" fmla="*/ 12 w 223"/>
                <a:gd name="T51" fmla="*/ 94 h 149"/>
                <a:gd name="T52" fmla="*/ 17 w 223"/>
                <a:gd name="T53" fmla="*/ 94 h 149"/>
                <a:gd name="T54" fmla="*/ 17 w 223"/>
                <a:gd name="T55" fmla="*/ 94 h 149"/>
                <a:gd name="T56" fmla="*/ 16 w 223"/>
                <a:gd name="T57" fmla="*/ 108 h 149"/>
                <a:gd name="T58" fmla="*/ 14 w 223"/>
                <a:gd name="T59" fmla="*/ 109 h 149"/>
                <a:gd name="T60" fmla="*/ 26 w 223"/>
                <a:gd name="T61" fmla="*/ 108 h 149"/>
                <a:gd name="T62" fmla="*/ 31 w 223"/>
                <a:gd name="T63" fmla="*/ 106 h 149"/>
                <a:gd name="T64" fmla="*/ 41 w 223"/>
                <a:gd name="T65" fmla="*/ 99 h 149"/>
                <a:gd name="T66" fmla="*/ 38 w 223"/>
                <a:gd name="T67" fmla="*/ 104 h 149"/>
                <a:gd name="T68" fmla="*/ 36 w 223"/>
                <a:gd name="T69" fmla="*/ 108 h 149"/>
                <a:gd name="T70" fmla="*/ 45 w 223"/>
                <a:gd name="T71" fmla="*/ 104 h 149"/>
                <a:gd name="T72" fmla="*/ 55 w 223"/>
                <a:gd name="T73" fmla="*/ 101 h 149"/>
                <a:gd name="T74" fmla="*/ 64 w 223"/>
                <a:gd name="T75" fmla="*/ 94 h 149"/>
                <a:gd name="T76" fmla="*/ 64 w 223"/>
                <a:gd name="T77" fmla="*/ 101 h 149"/>
                <a:gd name="T78" fmla="*/ 62 w 223"/>
                <a:gd name="T79" fmla="*/ 104 h 149"/>
                <a:gd name="T80" fmla="*/ 69 w 223"/>
                <a:gd name="T81" fmla="*/ 102 h 149"/>
                <a:gd name="T82" fmla="*/ 72 w 223"/>
                <a:gd name="T83" fmla="*/ 99 h 149"/>
                <a:gd name="T84" fmla="*/ 81 w 223"/>
                <a:gd name="T85" fmla="*/ 94 h 149"/>
                <a:gd name="T86" fmla="*/ 88 w 223"/>
                <a:gd name="T87" fmla="*/ 94 h 149"/>
                <a:gd name="T88" fmla="*/ 98 w 223"/>
                <a:gd name="T89" fmla="*/ 96 h 149"/>
                <a:gd name="T90" fmla="*/ 105 w 223"/>
                <a:gd name="T91" fmla="*/ 101 h 149"/>
                <a:gd name="T92" fmla="*/ 108 w 223"/>
                <a:gd name="T93" fmla="*/ 108 h 149"/>
                <a:gd name="T94" fmla="*/ 122 w 223"/>
                <a:gd name="T95" fmla="*/ 120 h 149"/>
                <a:gd name="T96" fmla="*/ 137 w 223"/>
                <a:gd name="T97" fmla="*/ 132 h 149"/>
                <a:gd name="T98" fmla="*/ 156 w 223"/>
                <a:gd name="T99" fmla="*/ 145 h 149"/>
                <a:gd name="T100" fmla="*/ 151 w 223"/>
                <a:gd name="T101" fmla="*/ 121 h 149"/>
                <a:gd name="T102" fmla="*/ 149 w 223"/>
                <a:gd name="T103" fmla="*/ 116 h 149"/>
                <a:gd name="T104" fmla="*/ 153 w 223"/>
                <a:gd name="T105" fmla="*/ 102 h 149"/>
                <a:gd name="T106" fmla="*/ 160 w 223"/>
                <a:gd name="T107" fmla="*/ 99 h 149"/>
                <a:gd name="T108" fmla="*/ 163 w 223"/>
                <a:gd name="T109" fmla="*/ 97 h 149"/>
                <a:gd name="T110" fmla="*/ 173 w 223"/>
                <a:gd name="T111" fmla="*/ 102 h 149"/>
                <a:gd name="T112" fmla="*/ 180 w 223"/>
                <a:gd name="T113" fmla="*/ 114 h 149"/>
                <a:gd name="T114" fmla="*/ 180 w 223"/>
                <a:gd name="T115" fmla="*/ 123 h 149"/>
                <a:gd name="T116" fmla="*/ 185 w 223"/>
                <a:gd name="T117" fmla="*/ 142 h 149"/>
                <a:gd name="T118" fmla="*/ 218 w 223"/>
                <a:gd name="T119" fmla="*/ 149 h 149"/>
                <a:gd name="T120" fmla="*/ 223 w 223"/>
                <a:gd name="T121" fmla="*/ 142 h 149"/>
                <a:gd name="T122" fmla="*/ 216 w 223"/>
                <a:gd name="T123" fmla="*/ 12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49"/>
                <a:gd name="T188" fmla="*/ 223 w 223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49">
                  <a:moveTo>
                    <a:pt x="216" y="120"/>
                  </a:moveTo>
                  <a:lnTo>
                    <a:pt x="216" y="120"/>
                  </a:lnTo>
                  <a:lnTo>
                    <a:pt x="216" y="109"/>
                  </a:lnTo>
                  <a:lnTo>
                    <a:pt x="216" y="96"/>
                  </a:lnTo>
                  <a:lnTo>
                    <a:pt x="216" y="82"/>
                  </a:lnTo>
                  <a:lnTo>
                    <a:pt x="216" y="77"/>
                  </a:lnTo>
                  <a:lnTo>
                    <a:pt x="214" y="72"/>
                  </a:lnTo>
                  <a:lnTo>
                    <a:pt x="209" y="58"/>
                  </a:lnTo>
                  <a:lnTo>
                    <a:pt x="204" y="48"/>
                  </a:lnTo>
                  <a:lnTo>
                    <a:pt x="197" y="36"/>
                  </a:lnTo>
                  <a:lnTo>
                    <a:pt x="189" y="24"/>
                  </a:lnTo>
                  <a:lnTo>
                    <a:pt x="180" y="13"/>
                  </a:lnTo>
                  <a:lnTo>
                    <a:pt x="173" y="10"/>
                  </a:lnTo>
                  <a:lnTo>
                    <a:pt x="166" y="7"/>
                  </a:lnTo>
                  <a:lnTo>
                    <a:pt x="160" y="3"/>
                  </a:lnTo>
                  <a:lnTo>
                    <a:pt x="153" y="3"/>
                  </a:lnTo>
                  <a:lnTo>
                    <a:pt x="127" y="0"/>
                  </a:lnTo>
                  <a:lnTo>
                    <a:pt x="112" y="0"/>
                  </a:lnTo>
                  <a:lnTo>
                    <a:pt x="101" y="1"/>
                  </a:lnTo>
                  <a:lnTo>
                    <a:pt x="89" y="5"/>
                  </a:lnTo>
                  <a:lnTo>
                    <a:pt x="72" y="13"/>
                  </a:lnTo>
                  <a:lnTo>
                    <a:pt x="57" y="20"/>
                  </a:lnTo>
                  <a:lnTo>
                    <a:pt x="52" y="25"/>
                  </a:lnTo>
                  <a:lnTo>
                    <a:pt x="45" y="32"/>
                  </a:lnTo>
                  <a:lnTo>
                    <a:pt x="38" y="39"/>
                  </a:lnTo>
                  <a:lnTo>
                    <a:pt x="26" y="56"/>
                  </a:lnTo>
                  <a:lnTo>
                    <a:pt x="21" y="63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4" y="73"/>
                  </a:lnTo>
                  <a:lnTo>
                    <a:pt x="7" y="77"/>
                  </a:lnTo>
                  <a:lnTo>
                    <a:pt x="12" y="77"/>
                  </a:lnTo>
                  <a:lnTo>
                    <a:pt x="17" y="77"/>
                  </a:lnTo>
                  <a:lnTo>
                    <a:pt x="12" y="85"/>
                  </a:lnTo>
                  <a:lnTo>
                    <a:pt x="7" y="90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7" y="96"/>
                  </a:lnTo>
                  <a:lnTo>
                    <a:pt x="12" y="94"/>
                  </a:lnTo>
                  <a:lnTo>
                    <a:pt x="17" y="94"/>
                  </a:lnTo>
                  <a:lnTo>
                    <a:pt x="17" y="102"/>
                  </a:lnTo>
                  <a:lnTo>
                    <a:pt x="16" y="108"/>
                  </a:lnTo>
                  <a:lnTo>
                    <a:pt x="14" y="109"/>
                  </a:lnTo>
                  <a:lnTo>
                    <a:pt x="21" y="109"/>
                  </a:lnTo>
                  <a:lnTo>
                    <a:pt x="26" y="108"/>
                  </a:lnTo>
                  <a:lnTo>
                    <a:pt x="31" y="106"/>
                  </a:lnTo>
                  <a:lnTo>
                    <a:pt x="41" y="99"/>
                  </a:lnTo>
                  <a:lnTo>
                    <a:pt x="38" y="104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5" y="104"/>
                  </a:lnTo>
                  <a:lnTo>
                    <a:pt x="55" y="101"/>
                  </a:lnTo>
                  <a:lnTo>
                    <a:pt x="64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2" y="104"/>
                  </a:lnTo>
                  <a:lnTo>
                    <a:pt x="65" y="102"/>
                  </a:lnTo>
                  <a:lnTo>
                    <a:pt x="69" y="102"/>
                  </a:lnTo>
                  <a:lnTo>
                    <a:pt x="72" y="99"/>
                  </a:lnTo>
                  <a:lnTo>
                    <a:pt x="76" y="96"/>
                  </a:lnTo>
                  <a:lnTo>
                    <a:pt x="81" y="94"/>
                  </a:lnTo>
                  <a:lnTo>
                    <a:pt x="88" y="94"/>
                  </a:lnTo>
                  <a:lnTo>
                    <a:pt x="98" y="96"/>
                  </a:lnTo>
                  <a:lnTo>
                    <a:pt x="103" y="99"/>
                  </a:lnTo>
                  <a:lnTo>
                    <a:pt x="105" y="101"/>
                  </a:lnTo>
                  <a:lnTo>
                    <a:pt x="108" y="108"/>
                  </a:lnTo>
                  <a:lnTo>
                    <a:pt x="113" y="113"/>
                  </a:lnTo>
                  <a:lnTo>
                    <a:pt x="122" y="120"/>
                  </a:lnTo>
                  <a:lnTo>
                    <a:pt x="132" y="125"/>
                  </a:lnTo>
                  <a:lnTo>
                    <a:pt x="137" y="132"/>
                  </a:lnTo>
                  <a:lnTo>
                    <a:pt x="148" y="149"/>
                  </a:lnTo>
                  <a:lnTo>
                    <a:pt x="156" y="145"/>
                  </a:lnTo>
                  <a:lnTo>
                    <a:pt x="151" y="121"/>
                  </a:lnTo>
                  <a:lnTo>
                    <a:pt x="149" y="116"/>
                  </a:lnTo>
                  <a:lnTo>
                    <a:pt x="149" y="109"/>
                  </a:lnTo>
                  <a:lnTo>
                    <a:pt x="153" y="102"/>
                  </a:lnTo>
                  <a:lnTo>
                    <a:pt x="154" y="101"/>
                  </a:lnTo>
                  <a:lnTo>
                    <a:pt x="160" y="99"/>
                  </a:lnTo>
                  <a:lnTo>
                    <a:pt x="163" y="97"/>
                  </a:lnTo>
                  <a:lnTo>
                    <a:pt x="166" y="97"/>
                  </a:lnTo>
                  <a:lnTo>
                    <a:pt x="173" y="102"/>
                  </a:lnTo>
                  <a:lnTo>
                    <a:pt x="178" y="108"/>
                  </a:lnTo>
                  <a:lnTo>
                    <a:pt x="180" y="114"/>
                  </a:lnTo>
                  <a:lnTo>
                    <a:pt x="180" y="123"/>
                  </a:lnTo>
                  <a:lnTo>
                    <a:pt x="184" y="132"/>
                  </a:lnTo>
                  <a:lnTo>
                    <a:pt x="185" y="142"/>
                  </a:lnTo>
                  <a:lnTo>
                    <a:pt x="199" y="149"/>
                  </a:lnTo>
                  <a:lnTo>
                    <a:pt x="218" y="149"/>
                  </a:lnTo>
                  <a:lnTo>
                    <a:pt x="223" y="142"/>
                  </a:lnTo>
                  <a:lnTo>
                    <a:pt x="220" y="133"/>
                  </a:lnTo>
                  <a:lnTo>
                    <a:pt x="216" y="120"/>
                  </a:lnTo>
                  <a:close/>
                </a:path>
              </a:pathLst>
            </a:custGeom>
            <a:solidFill>
              <a:srgbClr val="88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sp>
        <p:nvSpPr>
          <p:cNvPr id="20492" name="AutoShape 8">
            <a:extLst>
              <a:ext uri="{FF2B5EF4-FFF2-40B4-BE49-F238E27FC236}">
                <a16:creationId xmlns:a16="http://schemas.microsoft.com/office/drawing/2014/main" id="{5F4CC604-E9E7-4968-F378-D7FE122C4CC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1828800"/>
            <a:ext cx="4572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อุทธรณ์ต่อองค์กรที่ไม่มี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ส่วนได้เสีย</a:t>
            </a:r>
          </a:p>
        </p:txBody>
      </p:sp>
      <p:sp>
        <p:nvSpPr>
          <p:cNvPr id="20493" name="Freeform 66">
            <a:extLst>
              <a:ext uri="{FF2B5EF4-FFF2-40B4-BE49-F238E27FC236}">
                <a16:creationId xmlns:a16="http://schemas.microsoft.com/office/drawing/2014/main" id="{890653F7-1B04-FEE9-58AA-82B3B2AC35A3}"/>
              </a:ext>
            </a:extLst>
          </p:cNvPr>
          <p:cNvSpPr>
            <a:spLocks/>
          </p:cNvSpPr>
          <p:nvPr/>
        </p:nvSpPr>
        <p:spPr bwMode="auto">
          <a:xfrm rot="16200000">
            <a:off x="5496719" y="2483644"/>
            <a:ext cx="436562" cy="914400"/>
          </a:xfrm>
          <a:custGeom>
            <a:avLst/>
            <a:gdLst>
              <a:gd name="T0" fmla="*/ 2147483647 w 111"/>
              <a:gd name="T1" fmla="*/ 0 h 311"/>
              <a:gd name="T2" fmla="*/ 2147483647 w 111"/>
              <a:gd name="T3" fmla="*/ 2147483647 h 311"/>
              <a:gd name="T4" fmla="*/ 0 w 111"/>
              <a:gd name="T5" fmla="*/ 2147483647 h 311"/>
              <a:gd name="T6" fmla="*/ 2147483647 w 111"/>
              <a:gd name="T7" fmla="*/ 2147483647 h 311"/>
              <a:gd name="T8" fmla="*/ 2147483647 w 111"/>
              <a:gd name="T9" fmla="*/ 2147483647 h 311"/>
              <a:gd name="T10" fmla="*/ 2147483647 w 111"/>
              <a:gd name="T11" fmla="*/ 2147483647 h 311"/>
              <a:gd name="T12" fmla="*/ 2147483647 w 11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311"/>
              <a:gd name="T23" fmla="*/ 111 w 11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311">
                <a:moveTo>
                  <a:pt x="59" y="0"/>
                </a:moveTo>
                <a:lnTo>
                  <a:pt x="38" y="228"/>
                </a:lnTo>
                <a:lnTo>
                  <a:pt x="0" y="228"/>
                </a:lnTo>
                <a:lnTo>
                  <a:pt x="55" y="311"/>
                </a:lnTo>
                <a:lnTo>
                  <a:pt x="111" y="228"/>
                </a:lnTo>
                <a:lnTo>
                  <a:pt x="74" y="228"/>
                </a:lnTo>
                <a:lnTo>
                  <a:pt x="59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494" name="AutoShape 8">
            <a:extLst>
              <a:ext uri="{FF2B5EF4-FFF2-40B4-BE49-F238E27FC236}">
                <a16:creationId xmlns:a16="http://schemas.microsoft.com/office/drawing/2014/main" id="{82239CB9-D863-A139-A670-16CA6075B5C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47800" y="2625725"/>
            <a:ext cx="3810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อุทธรณ์ต่อ อ.ก.พ.สามัญ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หรือ ก.พ.</a:t>
            </a:r>
          </a:p>
        </p:txBody>
      </p:sp>
      <p:sp>
        <p:nvSpPr>
          <p:cNvPr id="20495" name="AutoShape 8">
            <a:extLst>
              <a:ext uri="{FF2B5EF4-FFF2-40B4-BE49-F238E27FC236}">
                <a16:creationId xmlns:a16="http://schemas.microsoft.com/office/drawing/2014/main" id="{151E6944-A581-F963-15AC-9C49EA705C5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2625725"/>
            <a:ext cx="4572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อุทธรณ์ต่อ ก.พ.ค.</a:t>
            </a:r>
          </a:p>
        </p:txBody>
      </p:sp>
      <p:sp>
        <p:nvSpPr>
          <p:cNvPr id="20496" name="Freeform 69">
            <a:extLst>
              <a:ext uri="{FF2B5EF4-FFF2-40B4-BE49-F238E27FC236}">
                <a16:creationId xmlns:a16="http://schemas.microsoft.com/office/drawing/2014/main" id="{68EA6AE0-8E4A-FF87-324E-D5EAFE340E0E}"/>
              </a:ext>
            </a:extLst>
          </p:cNvPr>
          <p:cNvSpPr>
            <a:spLocks/>
          </p:cNvSpPr>
          <p:nvPr/>
        </p:nvSpPr>
        <p:spPr bwMode="auto">
          <a:xfrm rot="16200000">
            <a:off x="5496719" y="3398044"/>
            <a:ext cx="436562" cy="914400"/>
          </a:xfrm>
          <a:custGeom>
            <a:avLst/>
            <a:gdLst>
              <a:gd name="T0" fmla="*/ 2147483647 w 111"/>
              <a:gd name="T1" fmla="*/ 0 h 311"/>
              <a:gd name="T2" fmla="*/ 2147483647 w 111"/>
              <a:gd name="T3" fmla="*/ 2147483647 h 311"/>
              <a:gd name="T4" fmla="*/ 0 w 111"/>
              <a:gd name="T5" fmla="*/ 2147483647 h 311"/>
              <a:gd name="T6" fmla="*/ 2147483647 w 111"/>
              <a:gd name="T7" fmla="*/ 2147483647 h 311"/>
              <a:gd name="T8" fmla="*/ 2147483647 w 111"/>
              <a:gd name="T9" fmla="*/ 2147483647 h 311"/>
              <a:gd name="T10" fmla="*/ 2147483647 w 111"/>
              <a:gd name="T11" fmla="*/ 2147483647 h 311"/>
              <a:gd name="T12" fmla="*/ 2147483647 w 11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311"/>
              <a:gd name="T23" fmla="*/ 111 w 11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311">
                <a:moveTo>
                  <a:pt x="59" y="0"/>
                </a:moveTo>
                <a:lnTo>
                  <a:pt x="38" y="228"/>
                </a:lnTo>
                <a:lnTo>
                  <a:pt x="0" y="228"/>
                </a:lnTo>
                <a:lnTo>
                  <a:pt x="55" y="311"/>
                </a:lnTo>
                <a:lnTo>
                  <a:pt x="111" y="228"/>
                </a:lnTo>
                <a:lnTo>
                  <a:pt x="74" y="228"/>
                </a:lnTo>
                <a:lnTo>
                  <a:pt x="59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497" name="AutoShape 8">
            <a:extLst>
              <a:ext uri="{FF2B5EF4-FFF2-40B4-BE49-F238E27FC236}">
                <a16:creationId xmlns:a16="http://schemas.microsoft.com/office/drawing/2014/main" id="{6B6072CB-5A87-F724-B556-030891CBB25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47800" y="3463925"/>
            <a:ext cx="3810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ก.พ.พิจารณาอุทธรณ์แล้ว มีมติ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ประการใดต้องเสนอ นรม.สั่งการ</a:t>
            </a:r>
          </a:p>
        </p:txBody>
      </p:sp>
      <p:sp>
        <p:nvSpPr>
          <p:cNvPr id="20498" name="AutoShape 8">
            <a:extLst>
              <a:ext uri="{FF2B5EF4-FFF2-40B4-BE49-F238E27FC236}">
                <a16:creationId xmlns:a16="http://schemas.microsoft.com/office/drawing/2014/main" id="{06F1EA38-505B-6CA3-D03A-13C2BDD110C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3463925"/>
            <a:ext cx="4572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ก.พ.ค.มีมติประการใด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ส่วนราชการต้องปฏิบัติตาม</a:t>
            </a:r>
          </a:p>
        </p:txBody>
      </p:sp>
      <p:sp>
        <p:nvSpPr>
          <p:cNvPr id="20499" name="Freeform 72">
            <a:extLst>
              <a:ext uri="{FF2B5EF4-FFF2-40B4-BE49-F238E27FC236}">
                <a16:creationId xmlns:a16="http://schemas.microsoft.com/office/drawing/2014/main" id="{DE5B01C8-30AB-ABB6-E00B-F2D22E90D796}"/>
              </a:ext>
            </a:extLst>
          </p:cNvPr>
          <p:cNvSpPr>
            <a:spLocks/>
          </p:cNvSpPr>
          <p:nvPr/>
        </p:nvSpPr>
        <p:spPr bwMode="auto">
          <a:xfrm rot="16200000">
            <a:off x="5496719" y="4312444"/>
            <a:ext cx="436562" cy="914400"/>
          </a:xfrm>
          <a:custGeom>
            <a:avLst/>
            <a:gdLst>
              <a:gd name="T0" fmla="*/ 2147483647 w 111"/>
              <a:gd name="T1" fmla="*/ 0 h 311"/>
              <a:gd name="T2" fmla="*/ 2147483647 w 111"/>
              <a:gd name="T3" fmla="*/ 2147483647 h 311"/>
              <a:gd name="T4" fmla="*/ 0 w 111"/>
              <a:gd name="T5" fmla="*/ 2147483647 h 311"/>
              <a:gd name="T6" fmla="*/ 2147483647 w 111"/>
              <a:gd name="T7" fmla="*/ 2147483647 h 311"/>
              <a:gd name="T8" fmla="*/ 2147483647 w 111"/>
              <a:gd name="T9" fmla="*/ 2147483647 h 311"/>
              <a:gd name="T10" fmla="*/ 2147483647 w 111"/>
              <a:gd name="T11" fmla="*/ 2147483647 h 311"/>
              <a:gd name="T12" fmla="*/ 2147483647 w 11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311"/>
              <a:gd name="T23" fmla="*/ 111 w 11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311">
                <a:moveTo>
                  <a:pt x="59" y="0"/>
                </a:moveTo>
                <a:lnTo>
                  <a:pt x="38" y="228"/>
                </a:lnTo>
                <a:lnTo>
                  <a:pt x="0" y="228"/>
                </a:lnTo>
                <a:lnTo>
                  <a:pt x="55" y="311"/>
                </a:lnTo>
                <a:lnTo>
                  <a:pt x="111" y="228"/>
                </a:lnTo>
                <a:lnTo>
                  <a:pt x="74" y="228"/>
                </a:lnTo>
                <a:lnTo>
                  <a:pt x="59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500" name="AutoShape 8">
            <a:extLst>
              <a:ext uri="{FF2B5EF4-FFF2-40B4-BE49-F238E27FC236}">
                <a16:creationId xmlns:a16="http://schemas.microsoft.com/office/drawing/2014/main" id="{48B9883F-42E8-6D2B-4757-26CD74AF888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47800" y="4302125"/>
            <a:ext cx="3810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ร้องทุกข์ต่อ ผบ. อ.ก.พ.สามัญ </a:t>
            </a:r>
          </a:p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หรือ ก.พ.</a:t>
            </a:r>
          </a:p>
        </p:txBody>
      </p:sp>
      <p:sp>
        <p:nvSpPr>
          <p:cNvPr id="20501" name="AutoShape 8">
            <a:extLst>
              <a:ext uri="{FF2B5EF4-FFF2-40B4-BE49-F238E27FC236}">
                <a16:creationId xmlns:a16="http://schemas.microsoft.com/office/drawing/2014/main" id="{09C731B5-108B-2B35-F2D0-950C3321C5D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4302126"/>
            <a:ext cx="4572000" cy="72707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200" b="1">
                <a:latin typeface="Browallia New" panose="020B0604020202020204" pitchFamily="34" charset="-34"/>
                <a:cs typeface="FreesiaUPC" panose="020B0604020202020204" pitchFamily="34" charset="-34"/>
              </a:rPr>
              <a:t>ร้องทุกข์ต่อ ผบ. เหนือขึ้นไป เว้นแต่ทุกข์ที่เกิดจาก</a:t>
            </a:r>
          </a:p>
          <a:p>
            <a:pPr algn="ctr">
              <a:lnSpc>
                <a:spcPct val="90000"/>
              </a:lnSpc>
            </a:pPr>
            <a:r>
              <a:rPr lang="th-TH" altLang="th-TH" sz="2200" b="1">
                <a:latin typeface="Browallia New" panose="020B0604020202020204" pitchFamily="34" charset="-34"/>
                <a:cs typeface="FreesiaUPC" panose="020B0604020202020204" pitchFamily="34" charset="-34"/>
              </a:rPr>
              <a:t>ปลัดกระทรวง รมต. หรือ นรม.ให้ร้องทุกข์ต่อ ก.พ.ค.</a:t>
            </a:r>
          </a:p>
        </p:txBody>
      </p:sp>
      <p:sp>
        <p:nvSpPr>
          <p:cNvPr id="20502" name="Freeform 75">
            <a:extLst>
              <a:ext uri="{FF2B5EF4-FFF2-40B4-BE49-F238E27FC236}">
                <a16:creationId xmlns:a16="http://schemas.microsoft.com/office/drawing/2014/main" id="{F4E9C21B-6D10-B09A-3104-9DFE99A49B91}"/>
              </a:ext>
            </a:extLst>
          </p:cNvPr>
          <p:cNvSpPr>
            <a:spLocks/>
          </p:cNvSpPr>
          <p:nvPr/>
        </p:nvSpPr>
        <p:spPr bwMode="auto">
          <a:xfrm rot="16200000">
            <a:off x="5496719" y="4985544"/>
            <a:ext cx="436562" cy="914400"/>
          </a:xfrm>
          <a:custGeom>
            <a:avLst/>
            <a:gdLst>
              <a:gd name="T0" fmla="*/ 2147483647 w 111"/>
              <a:gd name="T1" fmla="*/ 0 h 311"/>
              <a:gd name="T2" fmla="*/ 2147483647 w 111"/>
              <a:gd name="T3" fmla="*/ 2147483647 h 311"/>
              <a:gd name="T4" fmla="*/ 0 w 111"/>
              <a:gd name="T5" fmla="*/ 2147483647 h 311"/>
              <a:gd name="T6" fmla="*/ 2147483647 w 111"/>
              <a:gd name="T7" fmla="*/ 2147483647 h 311"/>
              <a:gd name="T8" fmla="*/ 2147483647 w 111"/>
              <a:gd name="T9" fmla="*/ 2147483647 h 311"/>
              <a:gd name="T10" fmla="*/ 2147483647 w 111"/>
              <a:gd name="T11" fmla="*/ 2147483647 h 311"/>
              <a:gd name="T12" fmla="*/ 2147483647 w 11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311"/>
              <a:gd name="T23" fmla="*/ 111 w 11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311">
                <a:moveTo>
                  <a:pt x="59" y="0"/>
                </a:moveTo>
                <a:lnTo>
                  <a:pt x="38" y="228"/>
                </a:lnTo>
                <a:lnTo>
                  <a:pt x="0" y="228"/>
                </a:lnTo>
                <a:lnTo>
                  <a:pt x="55" y="311"/>
                </a:lnTo>
                <a:lnTo>
                  <a:pt x="111" y="228"/>
                </a:lnTo>
                <a:lnTo>
                  <a:pt x="74" y="228"/>
                </a:lnTo>
                <a:lnTo>
                  <a:pt x="59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503" name="AutoShape 8">
            <a:extLst>
              <a:ext uri="{FF2B5EF4-FFF2-40B4-BE49-F238E27FC236}">
                <a16:creationId xmlns:a16="http://schemas.microsoft.com/office/drawing/2014/main" id="{2CC96669-E1BA-0218-ED47-0FA53C3A832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47800" y="5127625"/>
            <a:ext cx="3810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2400" b="1">
                <a:latin typeface="Browallia New" panose="020B0604020202020204" pitchFamily="34" charset="-34"/>
                <a:cs typeface="FreesiaUPC" panose="020B0604020202020204" pitchFamily="34" charset="-34"/>
              </a:rPr>
              <a:t>ถูกสั่งให้ออกจากราชการให้ร้องทุกข์</a:t>
            </a:r>
          </a:p>
        </p:txBody>
      </p:sp>
      <p:sp>
        <p:nvSpPr>
          <p:cNvPr id="20504" name="AutoShape 8">
            <a:extLst>
              <a:ext uri="{FF2B5EF4-FFF2-40B4-BE49-F238E27FC236}">
                <a16:creationId xmlns:a16="http://schemas.microsoft.com/office/drawing/2014/main" id="{A4E3F879-EAAD-41AD-62B2-552769F10E3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5127625"/>
            <a:ext cx="4572000" cy="1066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0B1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000" b="1">
                <a:latin typeface="Browallia New" panose="020B0604020202020204" pitchFamily="34" charset="-34"/>
                <a:cs typeface="FreesiaUPC" panose="020B0604020202020204" pitchFamily="34" charset="-34"/>
              </a:rPr>
              <a:t>บางกรณีให้ร้องทุกข์บางกรณี เช่น เหตุเจ็บป่วย เหตุขาด</a:t>
            </a:r>
          </a:p>
          <a:p>
            <a:pPr algn="ctr">
              <a:lnSpc>
                <a:spcPct val="80000"/>
              </a:lnSpc>
            </a:pPr>
            <a:r>
              <a:rPr lang="th-TH" altLang="th-TH" sz="2000" b="1">
                <a:latin typeface="Browallia New" panose="020B0604020202020204" pitchFamily="34" charset="-34"/>
                <a:cs typeface="FreesiaUPC" panose="020B0604020202020204" pitchFamily="34" charset="-34"/>
              </a:rPr>
              <a:t>คุณสมบัติหรือมีลักษณะต้องห้าม เหตุทำงานไม่มีประสิทธิผล/</a:t>
            </a:r>
          </a:p>
          <a:p>
            <a:pPr algn="ctr">
              <a:lnSpc>
                <a:spcPct val="80000"/>
              </a:lnSpc>
            </a:pPr>
            <a:r>
              <a:rPr lang="th-TH" altLang="th-TH" sz="2000" b="1">
                <a:latin typeface="Browallia New" panose="020B0604020202020204" pitchFamily="34" charset="-34"/>
                <a:cs typeface="FreesiaUPC" panose="020B0604020202020204" pitchFamily="34" charset="-34"/>
              </a:rPr>
              <a:t>ภาพ เหตุบกพร่องในหน้าที่หรือทำตัวไม่เหมาะสมเหตุมลทิน</a:t>
            </a:r>
          </a:p>
          <a:p>
            <a:pPr algn="ctr">
              <a:lnSpc>
                <a:spcPct val="80000"/>
              </a:lnSpc>
            </a:pPr>
            <a:r>
              <a:rPr lang="th-TH" altLang="th-TH" sz="2000" b="1">
                <a:latin typeface="Browallia New" panose="020B0604020202020204" pitchFamily="34" charset="-34"/>
                <a:cs typeface="FreesiaUPC" panose="020B0604020202020204" pitchFamily="34" charset="-34"/>
              </a:rPr>
              <a:t>มัวหมอง ให้อุทธรณ์ต่อ ก.พ.ค.</a:t>
            </a:r>
          </a:p>
        </p:txBody>
      </p:sp>
      <p:pic>
        <p:nvPicPr>
          <p:cNvPr id="20505" name="Picture 78" descr="j0283551">
            <a:extLst>
              <a:ext uri="{FF2B5EF4-FFF2-40B4-BE49-F238E27FC236}">
                <a16:creationId xmlns:a16="http://schemas.microsoft.com/office/drawing/2014/main" id="{C18C212F-2F5C-E104-7AE8-1C02BA3451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63776"/>
            <a:ext cx="68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79" descr="j0283551">
            <a:extLst>
              <a:ext uri="{FF2B5EF4-FFF2-40B4-BE49-F238E27FC236}">
                <a16:creationId xmlns:a16="http://schemas.microsoft.com/office/drawing/2014/main" id="{CDF3E9DA-CF57-9CFA-0094-499548B4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03563"/>
            <a:ext cx="685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80" descr="j0283551">
            <a:extLst>
              <a:ext uri="{FF2B5EF4-FFF2-40B4-BE49-F238E27FC236}">
                <a16:creationId xmlns:a16="http://schemas.microsoft.com/office/drawing/2014/main" id="{01CAAB98-C089-8253-FE72-0B58B6D41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51301"/>
            <a:ext cx="68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81" descr="j0283551">
            <a:extLst>
              <a:ext uri="{FF2B5EF4-FFF2-40B4-BE49-F238E27FC236}">
                <a16:creationId xmlns:a16="http://schemas.microsoft.com/office/drawing/2014/main" id="{EFB379AB-ED4E-92FF-28B9-89B7A8F2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1"/>
            <a:ext cx="68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D7452A02-B5F2-CFEF-88DF-4088EC728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357EEB-3D7C-7847-B5FD-C64B8026622C}" type="slidenum">
              <a:rPr lang="en-US" altLang="th-TH" sz="120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8A7B3017-A0A8-EEE4-DC09-50621AEE99EE}"/>
              </a:ext>
            </a:extLst>
          </p:cNvPr>
          <p:cNvSpPr txBox="1">
            <a:spLocks noGrp="1"/>
          </p:cNvSpPr>
          <p:nvPr/>
        </p:nvSpPr>
        <p:spPr bwMode="white">
          <a:xfrm>
            <a:off x="4362450" y="6477000"/>
            <a:ext cx="231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54A628-0B47-1A41-969C-6F59F8CA5FEE}" type="slidenum">
              <a:rPr lang="en-US" altLang="th-TH" sz="1200">
                <a:solidFill>
                  <a:schemeClr val="bg1"/>
                </a:solidFill>
              </a:rPr>
              <a:pPr algn="r" eaLnBrk="1" hangingPunct="1"/>
              <a:t>28</a:t>
            </a:fld>
            <a:endParaRPr lang="en-US" altLang="th-TH" sz="1200">
              <a:solidFill>
                <a:schemeClr val="bg1"/>
              </a:solidFill>
            </a:endParaRPr>
          </a:p>
        </p:txBody>
      </p:sp>
      <p:sp>
        <p:nvSpPr>
          <p:cNvPr id="21508" name="Title 1">
            <a:extLst>
              <a:ext uri="{FF2B5EF4-FFF2-40B4-BE49-F238E27FC236}">
                <a16:creationId xmlns:a16="http://schemas.microsoft.com/office/drawing/2014/main" id="{0EF3C583-CB24-D3D4-75C1-5BCD63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3600">
                <a:latin typeface="FreesiaUPC" panose="020B0604020202020204" pitchFamily="34" charset="-34"/>
                <a:cs typeface="FreesiaUPC" panose="020B0604020202020204" pitchFamily="34" charset="-34"/>
              </a:rPr>
              <a:t>การปรับปรุงระบบจรรยาและวินัย</a:t>
            </a:r>
          </a:p>
        </p:txBody>
      </p:sp>
      <p:grpSp>
        <p:nvGrpSpPr>
          <p:cNvPr id="21509" name="Group 21">
            <a:extLst>
              <a:ext uri="{FF2B5EF4-FFF2-40B4-BE49-F238E27FC236}">
                <a16:creationId xmlns:a16="http://schemas.microsoft.com/office/drawing/2014/main" id="{59EAEF82-B417-8156-067C-42001F187FC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00201"/>
            <a:ext cx="9067800" cy="4454525"/>
            <a:chOff x="624" y="967"/>
            <a:chExt cx="4416" cy="275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13653CC-1281-BFD9-78E2-526D92D546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496"/>
              <a:ext cx="1056" cy="39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963BC33B-657F-682C-F1EA-FBD52E7B36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B52C2BBC-390F-D6EA-71E7-18E5BE998E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824"/>
              <a:ext cx="1056" cy="39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21515" name="Text Box 6">
              <a:extLst>
                <a:ext uri="{FF2B5EF4-FFF2-40B4-BE49-F238E27FC236}">
                  <a16:creationId xmlns:a16="http://schemas.microsoft.com/office/drawing/2014/main" id="{A75F32A3-D866-C8E9-D8B7-65355A9D4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29" y="1956"/>
              <a:ext cx="38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h-TH" altLang="th-TH" sz="2400" b="1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พัฒนา</a:t>
              </a:r>
            </a:p>
          </p:txBody>
        </p:sp>
        <p:sp>
          <p:nvSpPr>
            <p:cNvPr id="21516" name="Text Box 7">
              <a:extLst>
                <a:ext uri="{FF2B5EF4-FFF2-40B4-BE49-F238E27FC236}">
                  <a16:creationId xmlns:a16="http://schemas.microsoft.com/office/drawing/2014/main" id="{7424F0EA-D0F8-CDE5-5ABD-B3F4DA4FD4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34" y="2292"/>
              <a:ext cx="40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h-TH" altLang="th-TH" sz="2400" b="1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แต่งตั้ง</a:t>
              </a:r>
            </a:p>
          </p:txBody>
        </p:sp>
        <p:sp>
          <p:nvSpPr>
            <p:cNvPr id="21517" name="Text Box 8">
              <a:extLst>
                <a:ext uri="{FF2B5EF4-FFF2-40B4-BE49-F238E27FC236}">
                  <a16:creationId xmlns:a16="http://schemas.microsoft.com/office/drawing/2014/main" id="{BC831C5B-C108-C3E2-DBBC-439646EDC6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79" y="2616"/>
              <a:ext cx="72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h-TH" altLang="th-TH" sz="2400" b="1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เลื่อนเงินเดือน</a:t>
              </a:r>
            </a:p>
          </p:txBody>
        </p:sp>
        <p:sp>
          <p:nvSpPr>
            <p:cNvPr id="21518" name="AutoShape 9">
              <a:extLst>
                <a:ext uri="{FF2B5EF4-FFF2-40B4-BE49-F238E27FC236}">
                  <a16:creationId xmlns:a16="http://schemas.microsoft.com/office/drawing/2014/main" id="{56862AD8-D5AB-376B-70E9-D5BC87B7FA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2">
                    <a:alpha val="12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1519" name="AutoShape 10">
              <a:extLst>
                <a:ext uri="{FF2B5EF4-FFF2-40B4-BE49-F238E27FC236}">
                  <a16:creationId xmlns:a16="http://schemas.microsoft.com/office/drawing/2014/main" id="{B9C6BCE1-C374-F21E-2CD9-12609B79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250"/>
              <a:ext cx="1225" cy="226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th-TH" altLang="th-TH" sz="180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1520" name="Text Box 11">
              <a:extLst>
                <a:ext uri="{FF2B5EF4-FFF2-40B4-BE49-F238E27FC236}">
                  <a16:creationId xmlns:a16="http://schemas.microsoft.com/office/drawing/2014/main" id="{5771F66C-A584-595F-A288-EAFF38E9A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88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Pct val="60000"/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การยืนหยัดยึดหมั่นทำในสิ่งที่ถูกต้อง</a:t>
              </a:r>
            </a:p>
            <a:p>
              <a:pPr>
                <a:buSzPct val="60000"/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ความซื่อสัตย์สุจริตรับผิดชอบ</a:t>
              </a:r>
            </a:p>
            <a:p>
              <a:pPr>
                <a:buSzPct val="60000"/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ความโปร่งใสตรวจสอบได้</a:t>
              </a:r>
            </a:p>
            <a:p>
              <a:pPr>
                <a:buSzPct val="60000"/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การไม่เลือกปฏิบัติ</a:t>
              </a:r>
            </a:p>
            <a:p>
              <a:pPr>
                <a:buSzPct val="60000"/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การมุ่งผลสัมฤทธิ์</a:t>
              </a:r>
            </a:p>
          </p:txBody>
        </p:sp>
        <p:sp>
          <p:nvSpPr>
            <p:cNvPr id="21521" name="AutoShape 12">
              <a:extLst>
                <a:ext uri="{FF2B5EF4-FFF2-40B4-BE49-F238E27FC236}">
                  <a16:creationId xmlns:a16="http://schemas.microsoft.com/office/drawing/2014/main" id="{8170F201-DCD5-3187-D6DD-0AC792D4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1155"/>
              <a:ext cx="1225" cy="23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th-TH" altLang="th-TH" sz="180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1522" name="Text Box 13">
              <a:extLst>
                <a:ext uri="{FF2B5EF4-FFF2-40B4-BE49-F238E27FC236}">
                  <a16:creationId xmlns:a16="http://schemas.microsoft.com/office/drawing/2014/main" id="{EF39F6BB-00D2-ABA9-CC2D-25525A137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1203"/>
              <a:ext cx="1225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6213" indent="-176213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ส่วนใหญ่สิ้นสุดที่ </a:t>
              </a:r>
              <a:b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</a:b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อ.ก.พ.กระทรวง เว้นแต่ผู้ดำรงตำแหน่งประเภทบริหารและผู้ทรงคุณวุฒิ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ตรวจสอบอย่างน้อยหนึ่งชั้น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อ.ก.พ.กรม มีมติ </a:t>
              </a:r>
              <a:b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</a:b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อ.ก.พ.กระทรวงตรวจ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th-TH" altLang="th-TH" sz="2400" b="1">
                  <a:solidFill>
                    <a:srgbClr val="001D3A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อ.ก.พ.กระทรวงมีมติ ก.พ.ตรวจ </a:t>
              </a:r>
            </a:p>
          </p:txBody>
        </p:sp>
        <p:sp>
          <p:nvSpPr>
            <p:cNvPr id="21523" name="AutoShape 14">
              <a:extLst>
                <a:ext uri="{FF2B5EF4-FFF2-40B4-BE49-F238E27FC236}">
                  <a16:creationId xmlns:a16="http://schemas.microsoft.com/office/drawing/2014/main" id="{75AFE2B4-3304-28F9-DB57-CC98BDCD95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alpha val="12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94155E80-B5C4-B145-1BAE-B88468D72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A510033F-C22A-27D2-BB0E-F3813E00E5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3" y="1440"/>
              <a:ext cx="1104" cy="338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24596" name="Text Box 17">
              <a:extLst>
                <a:ext uri="{FF2B5EF4-FFF2-40B4-BE49-F238E27FC236}">
                  <a16:creationId xmlns:a16="http://schemas.microsoft.com/office/drawing/2014/main" id="{B108E072-BDB0-C508-CBB2-E6D9C940000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22" y="1061"/>
              <a:ext cx="31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eesiaUPC" pitchFamily="34" charset="-34"/>
                  <a:cs typeface="FreesiaUPC" pitchFamily="34" charset="-34"/>
                </a:rPr>
                <a:t>วินัย</a:t>
              </a:r>
            </a:p>
          </p:txBody>
        </p:sp>
        <p:sp>
          <p:nvSpPr>
            <p:cNvPr id="21527" name="AutoShape 18">
              <a:extLst>
                <a:ext uri="{FF2B5EF4-FFF2-40B4-BE49-F238E27FC236}">
                  <a16:creationId xmlns:a16="http://schemas.microsoft.com/office/drawing/2014/main" id="{C8BBDEE3-A344-6D83-5FA1-80B09476FC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altLang="th-TH" sz="180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4598" name="Text Box 19">
              <a:extLst>
                <a:ext uri="{FF2B5EF4-FFF2-40B4-BE49-F238E27FC236}">
                  <a16:creationId xmlns:a16="http://schemas.microsoft.com/office/drawing/2014/main" id="{D91D6CAB-576B-593E-0D03-493E762A10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33" y="3399"/>
              <a:ext cx="42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eesiaUPC" pitchFamily="34" charset="-34"/>
                  <a:cs typeface="FreesiaUPC" pitchFamily="34" charset="-34"/>
                </a:rPr>
                <a:t>จรรยา</a:t>
              </a:r>
            </a:p>
          </p:txBody>
        </p:sp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9EDD98E6-AC53-96CC-7A51-57696482C3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accent1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</p:grpSp>
      <p:sp>
        <p:nvSpPr>
          <p:cNvPr id="21510" name="TextBox 25">
            <a:extLst>
              <a:ext uri="{FF2B5EF4-FFF2-40B4-BE49-F238E27FC236}">
                <a16:creationId xmlns:a16="http://schemas.microsoft.com/office/drawing/2014/main" id="{381D683F-E4B4-BFAC-6FD2-12392738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การปฏิบัติหรือไม่ปฏิบัติตามจรรยา</a:t>
            </a:r>
          </a:p>
          <a:p>
            <a:pPr algn="ctr"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จะถูกนำมาประกอบการพิจารณา</a:t>
            </a:r>
          </a:p>
        </p:txBody>
      </p:sp>
      <p:sp>
        <p:nvSpPr>
          <p:cNvPr id="21511" name="TextBox 23">
            <a:extLst>
              <a:ext uri="{FF2B5EF4-FFF2-40B4-BE49-F238E27FC236}">
                <a16:creationId xmlns:a16="http://schemas.microsoft.com/office/drawing/2014/main" id="{98D03CC8-D385-C57B-E473-E6F00318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2263776"/>
            <a:ext cx="1292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ส่วนราชการ</a:t>
            </a:r>
          </a:p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ต้องออก</a:t>
            </a:r>
          </a:p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ข้อบังคับ</a:t>
            </a:r>
          </a:p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ว่าด้วย</a:t>
            </a:r>
          </a:p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จรรยา</a:t>
            </a:r>
          </a:p>
          <a:p>
            <a:pPr eaLnBrk="1" hangingPunct="1"/>
            <a:r>
              <a:rPr lang="th-TH" alt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ของตน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2C9EFCF-0297-B64B-9A4A-5E37385B4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th-TH" sz="6000" b="1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44035" name="Rectangle 3" descr="20%">
            <a:extLst>
              <a:ext uri="{FF2B5EF4-FFF2-40B4-BE49-F238E27FC236}">
                <a16:creationId xmlns:a16="http://schemas.microsoft.com/office/drawing/2014/main" id="{6E2594AC-ECB8-584B-BE24-1F78F70A9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448800" cy="6858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660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	  </a:t>
            </a:r>
            <a:r>
              <a:rPr lang="th-TH" altLang="th-TH" sz="480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altLang="th-TH" sz="4800" b="1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      </a:t>
            </a:r>
            <a:endParaRPr lang="th-TH" altLang="th-TH" sz="6600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44036" name="สี่เหลี่ยมผืนผ้า 4">
            <a:extLst>
              <a:ext uri="{FF2B5EF4-FFF2-40B4-BE49-F238E27FC236}">
                <a16:creationId xmlns:a16="http://schemas.microsoft.com/office/drawing/2014/main" id="{67A17648-4BDA-9047-9858-75D8BAD0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857376"/>
            <a:ext cx="7215188" cy="2500313"/>
          </a:xfrm>
          <a:prstGeom prst="rect">
            <a:avLst/>
          </a:prstGeom>
          <a:solidFill>
            <a:srgbClr val="CC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5400" b="1" dirty="0">
                <a:cs typeface="LilyUPC" panose="020B0604020202020204" pitchFamily="34" charset="-34"/>
              </a:rPr>
              <a:t>    </a:t>
            </a:r>
            <a:r>
              <a:rPr lang="th-TH" altLang="th-TH" sz="4400" b="1" dirty="0">
                <a:cs typeface="LilyUPC" panose="020B0604020202020204" pitchFamily="34" charset="-34"/>
              </a:rPr>
              <a:t>หลัก </a:t>
            </a:r>
            <a:r>
              <a:rPr lang="th-TH" altLang="th-TH" sz="4400" b="1" dirty="0">
                <a:latin typeface="LilyUPC" panose="020B0604020202020204" pitchFamily="34" charset="-34"/>
                <a:cs typeface="LilyUPC" panose="020B0604020202020204" pitchFamily="34" charset="-34"/>
              </a:rPr>
              <a:t>หน่วยงานของรัฐต้องร่วมรับผิด</a:t>
            </a:r>
          </a:p>
          <a:p>
            <a:pPr>
              <a:lnSpc>
                <a:spcPct val="80000"/>
              </a:lnSpc>
            </a:pPr>
            <a:r>
              <a:rPr lang="th-TH" altLang="th-TH" sz="4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กับเจ้าหน้าที่ด้วย</a:t>
            </a:r>
            <a:endParaRPr lang="th-TH" altLang="th-TH" sz="4400" b="1" dirty="0">
              <a:cs typeface="LilyUPC" panose="020B0604020202020204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CAB51F-60E5-94E8-0DA8-86395EF6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endParaRPr lang="th-TH" sz="1900">
              <a:solidFill>
                <a:schemeClr val="accent1"/>
              </a:solidFill>
            </a:endParaRPr>
          </a:p>
        </p:txBody>
      </p:sp>
      <p:pic>
        <p:nvPicPr>
          <p:cNvPr id="5" name="ตัวแทนเนื้อหา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B93217D-C6DF-4D43-3FED-EA50756AE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53" y="643464"/>
            <a:ext cx="3642820" cy="5260391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2A868AE-212B-0A17-A0D8-E78BFCA7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3575CAC-DAFE-2743-8459-1EFCAE6AC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276476"/>
            <a:ext cx="9144000" cy="4581525"/>
          </a:xfr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lvl="2">
              <a:buFontTx/>
              <a:buNone/>
            </a:pPr>
            <a:endParaRPr lang="th-TH" altLang="th-TH" sz="4000" b="1">
              <a:solidFill>
                <a:schemeClr val="bg1"/>
              </a:solidFill>
              <a:cs typeface="KodchiangUPC" panose="02020603050405020304" pitchFamily="18" charset="-34"/>
            </a:endParaRPr>
          </a:p>
          <a:p>
            <a:pPr lvl="2">
              <a:buFontTx/>
              <a:buNone/>
            </a:pPr>
            <a:endParaRPr lang="th-TH" altLang="th-TH" sz="4000" b="1">
              <a:solidFill>
                <a:schemeClr val="bg1"/>
              </a:solidFill>
              <a:cs typeface="KodchiangUPC" panose="02020603050405020304" pitchFamily="18" charset="-34"/>
            </a:endParaRPr>
          </a:p>
          <a:p>
            <a:pPr lvl="2">
              <a:lnSpc>
                <a:spcPct val="70000"/>
              </a:lnSpc>
              <a:buFontTx/>
              <a:buNone/>
            </a:pPr>
            <a:endParaRPr lang="th-TH" altLang="th-TH" sz="4000" b="1">
              <a:solidFill>
                <a:schemeClr val="bg1"/>
              </a:solidFill>
              <a:cs typeface="KodchiangUPC" panose="02020603050405020304" pitchFamily="18" charset="-34"/>
            </a:endParaRPr>
          </a:p>
          <a:p>
            <a:pPr lvl="2">
              <a:buFontTx/>
              <a:buNone/>
            </a:pPr>
            <a:endParaRPr lang="th-TH" altLang="th-TH" sz="4000" b="1">
              <a:solidFill>
                <a:schemeClr val="bg1"/>
              </a:solidFill>
              <a:cs typeface="KodchiangUPC" panose="02020603050405020304" pitchFamily="18" charset="-34"/>
            </a:endParaRPr>
          </a:p>
          <a:p>
            <a:pPr lvl="2">
              <a:buFontTx/>
              <a:buNone/>
            </a:pPr>
            <a:endParaRPr lang="th-TH" altLang="th-TH" sz="4000" b="1">
              <a:solidFill>
                <a:schemeClr val="bg1"/>
              </a:solidFill>
              <a:cs typeface="KodchiangUPC" panose="02020603050405020304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th-TH" sz="3600">
                <a:solidFill>
                  <a:schemeClr val="bg1"/>
                </a:solidFill>
                <a:cs typeface="KodchiangUPC" panose="02020603050405020304" pitchFamily="18" charset="-34"/>
              </a:rPr>
              <a:t>	     </a:t>
            </a:r>
            <a:r>
              <a:rPr lang="en-US" altLang="th-TH" sz="3600" b="1">
                <a:solidFill>
                  <a:schemeClr val="bg1"/>
                </a:solidFill>
                <a:cs typeface="KodchiangUPC" panose="02020603050405020304" pitchFamily="18" charset="-34"/>
              </a:rPr>
              <a:t>   </a:t>
            </a:r>
            <a:r>
              <a:rPr lang="th-TH" altLang="th-TH" sz="3600" b="1">
                <a:solidFill>
                  <a:schemeClr val="bg1"/>
                </a:solidFill>
                <a:cs typeface="KodchiangUPC" panose="02020603050405020304" pitchFamily="18" charset="-34"/>
              </a:rPr>
              <a:t>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cs typeface="KodchiangUPC" panose="02020603050405020304" pitchFamily="18" charset="-34"/>
              </a:rPr>
              <a:t>                          </a:t>
            </a:r>
            <a:r>
              <a:rPr lang="en-US" altLang="th-TH" sz="3600" b="1">
                <a:solidFill>
                  <a:schemeClr val="bg1"/>
                </a:solidFill>
                <a:cs typeface="KodchiangUPC" panose="02020603050405020304" pitchFamily="18" charset="-34"/>
              </a:rPr>
              <a:t>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pic>
        <p:nvPicPr>
          <p:cNvPr id="45059" name="Picture 4" descr="ผ่าตัด">
            <a:extLst>
              <a:ext uri="{FF2B5EF4-FFF2-40B4-BE49-F238E27FC236}">
                <a16:creationId xmlns:a16="http://schemas.microsoft.com/office/drawing/2014/main" id="{FA81D90D-145F-4C4E-A90D-35BB01A8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71751"/>
            <a:ext cx="4498975" cy="33051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สี่เหลี่ยมผืนผ้า 6">
            <a:extLst>
              <a:ext uri="{FF2B5EF4-FFF2-40B4-BE49-F238E27FC236}">
                <a16:creationId xmlns:a16="http://schemas.microsoft.com/office/drawing/2014/main" id="{6368EB1B-EA60-594F-B922-0894C890B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00125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th-TH" altLang="th-TH" sz="40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5. หลัก หน่วยงานของรัฐต้องร่วมรับผิดด้วย</a:t>
            </a:r>
          </a:p>
        </p:txBody>
      </p:sp>
      <p:sp>
        <p:nvSpPr>
          <p:cNvPr id="45061" name="สี่เหลี่ยมผืนผ้า 7">
            <a:extLst>
              <a:ext uri="{FF2B5EF4-FFF2-40B4-BE49-F238E27FC236}">
                <a16:creationId xmlns:a16="http://schemas.microsoft.com/office/drawing/2014/main" id="{2F825010-6BBE-D844-88F9-58BF27E6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8688"/>
            <a:ext cx="9144000" cy="1643062"/>
          </a:xfrm>
          <a:prstGeom prst="rect">
            <a:avLst/>
          </a:prstGeom>
          <a:solidFill>
            <a:srgbClr val="002600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solidFill>
                  <a:schemeClr val="bg1"/>
                </a:solidFill>
                <a:cs typeface="LilyUPC" panose="020B0604020202020204" pitchFamily="34" charset="-34"/>
              </a:rPr>
              <a:t>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1. พ.ร.บ. ความรับผิดทางละเมิดของเจ้าหน้าที่ พ.ศ. 2539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2. ระเบียบสำนักนายกรัฐมนตรีว่าด้วยหลักเกณฑ์การปฏิบัติ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เกี่ยวกับความรับผิดทางละเมิดของเจ้าหน้าที่ พ.ศ. 2539</a:t>
            </a:r>
          </a:p>
        </p:txBody>
      </p:sp>
      <p:pic>
        <p:nvPicPr>
          <p:cNvPr id="45062" name="Picture 6" descr="ภาพนิ่ง11">
            <a:extLst>
              <a:ext uri="{FF2B5EF4-FFF2-40B4-BE49-F238E27FC236}">
                <a16:creationId xmlns:a16="http://schemas.microsoft.com/office/drawing/2014/main" id="{679F6053-66CE-5E4F-9C33-42912F30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571751"/>
            <a:ext cx="4643437" cy="3311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F35DD4A-211A-A944-A472-3D016BC5E9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46083" name="Rectangle 3" descr="ผ้ายีนส์">
            <a:extLst>
              <a:ext uri="{FF2B5EF4-FFF2-40B4-BE49-F238E27FC236}">
                <a16:creationId xmlns:a16="http://schemas.microsoft.com/office/drawing/2014/main" id="{4E06A18A-ACDE-FC4A-9ADA-94D3826375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0"/>
            <a:ext cx="9612313" cy="6858000"/>
          </a:xfrm>
          <a:solidFill>
            <a:schemeClr val="tx1"/>
          </a:solidFill>
          <a:ln>
            <a:solidFill>
              <a:srgbClr val="E5E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cs typeface="KodchiangUPC" panose="02020603050405020304" pitchFamily="18" charset="-34"/>
            </a:endParaRPr>
          </a:p>
        </p:txBody>
      </p:sp>
      <p:sp>
        <p:nvSpPr>
          <p:cNvPr id="46084" name="สี่เหลี่ยมผืนผ้า 6">
            <a:extLst>
              <a:ext uri="{FF2B5EF4-FFF2-40B4-BE49-F238E27FC236}">
                <a16:creationId xmlns:a16="http://schemas.microsoft.com/office/drawing/2014/main" id="{DE452361-9A5A-A040-8B15-0B3E1643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14313"/>
            <a:ext cx="8929688" cy="78581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4400" b="1">
                <a:cs typeface="LilyUPC" panose="020B0604020202020204" pitchFamily="34" charset="-34"/>
              </a:rPr>
              <a:t>              หลักการและเหตุผลของกฎหมาย</a:t>
            </a:r>
          </a:p>
        </p:txBody>
      </p:sp>
      <p:sp>
        <p:nvSpPr>
          <p:cNvPr id="191493" name="สี่เหลี่ยมผืนผ้า 7">
            <a:extLst>
              <a:ext uri="{FF2B5EF4-FFF2-40B4-BE49-F238E27FC236}">
                <a16:creationId xmlns:a16="http://schemas.microsoft.com/office/drawing/2014/main" id="{CAEFFB07-DB71-9D44-96C4-100453E6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000126"/>
            <a:ext cx="8929688" cy="5643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1. เพื่อคุ้มครองเจ้าหน้าที่ ที่ได้กระทำละเมิดในการปฏิบัติหน้าที่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2. เพื่อเยียวยาความเสียหายให้แก่ผู้เสียหาย จากการกระทำ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ละเมิดของเจ้าหน้าที่อย่างเป็นธรรมและรวดเร็ว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3. พระราชบัญญัติความรับผิดทางละเมิดนี้ ยกเว้นประมวล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กฎหมายแพ่งและพาณิชย์</a:t>
            </a:r>
          </a:p>
          <a:p>
            <a:r>
              <a:rPr lang="th-TH" altLang="th-TH" sz="3200" b="1">
                <a:solidFill>
                  <a:schemeClr val="bg1"/>
                </a:solidFill>
                <a:cs typeface="LilyUPC" panose="020B0604020202020204" pitchFamily="34" charset="-34"/>
              </a:rPr>
              <a:t>     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(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ชีวิต</a:t>
            </a:r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ร่างกาย</a:t>
            </a:r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อนามัย เสรีภาพ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ทรัพย์สิน</a:t>
            </a:r>
            <a:r>
              <a:rPr lang="th-TH" altLang="th-TH" b="1">
                <a:solidFill>
                  <a:srgbClr val="00FFFF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หรือสิทธิ) </a:t>
            </a:r>
          </a:p>
        </p:txBody>
      </p:sp>
      <p:sp>
        <p:nvSpPr>
          <p:cNvPr id="191494" name="สี่เหลี่ยมผืนผ้า 9">
            <a:extLst>
              <a:ext uri="{FF2B5EF4-FFF2-40B4-BE49-F238E27FC236}">
                <a16:creationId xmlns:a16="http://schemas.microsoft.com/office/drawing/2014/main" id="{C22854A7-E58A-7445-B7B9-5F1C4204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4500564"/>
            <a:ext cx="7429500" cy="150018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คำว่า “ทรัพย์สิน” ตามพ.ร.บ.ความรับผิดทางละเมิด</a:t>
            </a: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          1. ทรัพย์สินของทางราชการ</a:t>
            </a: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          2. ทรัพย์สินของบุคคลภายนอก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สี่เหลี่ยมผืนผ้า 3">
            <a:extLst>
              <a:ext uri="{FF2B5EF4-FFF2-40B4-BE49-F238E27FC236}">
                <a16:creationId xmlns:a16="http://schemas.microsoft.com/office/drawing/2014/main" id="{00548686-270D-794E-A88D-B8728190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7347" name="สี่เหลี่ยมผืนผ้า 7">
            <a:extLst>
              <a:ext uri="{FF2B5EF4-FFF2-40B4-BE49-F238E27FC236}">
                <a16:creationId xmlns:a16="http://schemas.microsoft.com/office/drawing/2014/main" id="{B21FA484-BE78-BA4B-B721-7F611478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1. เมื่อเกิดความเสียหายแก่หน่วยงานของรัฐ หรือ          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บุคคลภายนอก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  </a:t>
            </a:r>
            <a:r>
              <a:rPr lang="th-TH" altLang="th-TH" sz="2000" b="1">
                <a:solidFill>
                  <a:schemeClr val="bg1"/>
                </a:solidFill>
                <a:latin typeface="P5 LilyUPC" pitchFamily="18" charset="0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3200" b="1">
                <a:solidFill>
                  <a:schemeClr val="bg1"/>
                </a:solidFill>
                <a:latin typeface="P5 LilyUPC" pitchFamily="18" charset="0"/>
                <a:cs typeface="LilyUPC" panose="020B0604020202020204" pitchFamily="34" charset="-34"/>
                <a:sym typeface="Webdings" pitchFamily="2" charset="2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หน่วยงานของรัฐเสียหาย คือ...ทรัพย์สินเสียหาย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  </a:t>
            </a:r>
            <a:r>
              <a:rPr lang="th-TH" altLang="th-TH" sz="2000" b="1">
                <a:solidFill>
                  <a:schemeClr val="bg1"/>
                </a:solidFill>
                <a:latin typeface="P5 LilyUPC" pitchFamily="18" charset="0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3200" b="1">
                <a:solidFill>
                  <a:srgbClr val="FFFFCC"/>
                </a:solidFill>
                <a:latin typeface="P5 LilyUPC" pitchFamily="18" charset="0"/>
                <a:cs typeface="LilyUPC" panose="020B0604020202020204" pitchFamily="34" charset="-34"/>
                <a:sym typeface="Webdings" pitchFamily="2" charset="2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บุคคลภายนอกเสียหาย คือ...</a:t>
            </a:r>
          </a:p>
          <a:p>
            <a:endParaRPr lang="th-TH" altLang="th-TH" sz="35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endParaRPr lang="th-TH" altLang="th-TH" sz="35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2. ความเสียหายเกิดจากการกระทำละเมิดของเจ้าหน้าที่</a:t>
            </a:r>
          </a:p>
          <a:p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“ </a:t>
            </a:r>
            <a:r>
              <a:rPr lang="th-TH" altLang="th-TH" sz="3500" b="1" u="sng">
                <a:solidFill>
                  <a:schemeClr val="bg1"/>
                </a:solidFill>
                <a:cs typeface="LilyUPC" panose="020B0604020202020204" pitchFamily="34" charset="-34"/>
              </a:rPr>
              <a:t>ในการปฏิบัติหน้าที่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”</a:t>
            </a:r>
          </a:p>
          <a:p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</a:t>
            </a:r>
          </a:p>
        </p:txBody>
      </p:sp>
      <p:sp>
        <p:nvSpPr>
          <p:cNvPr id="47108" name="สี่เหลี่ยมผืนผ้า 4">
            <a:extLst>
              <a:ext uri="{FF2B5EF4-FFF2-40B4-BE49-F238E27FC236}">
                <a16:creationId xmlns:a16="http://schemas.microsoft.com/office/drawing/2014/main" id="{BCAE0B90-97DF-6442-88C0-05846AF2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643937" cy="121443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           </a:t>
            </a:r>
            <a:r>
              <a:rPr lang="th-TH" altLang="th-TH" sz="4000" b="1">
                <a:cs typeface="LilyUPC" panose="020B0604020202020204" pitchFamily="34" charset="-34"/>
              </a:rPr>
              <a:t>สาระสำคัญของพระราชบัญญัติ</a:t>
            </a:r>
          </a:p>
          <a:p>
            <a:pPr>
              <a:lnSpc>
                <a:spcPct val="80000"/>
              </a:lnSpc>
            </a:pPr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b="1">
                <a:cs typeface="LilyUPC" panose="020B0604020202020204" pitchFamily="34" charset="-34"/>
              </a:rPr>
              <a:t>ความรับผิดทางละเมิดของเจ้าหน้าที่ พ.ศ. 2539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BE6BF37-4B1B-B441-BF64-F6F54937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500438"/>
            <a:ext cx="1428750" cy="500062"/>
          </a:xfrm>
          <a:prstGeom prst="rect">
            <a:avLst/>
          </a:prstGeom>
          <a:solidFill>
            <a:srgbClr val="00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1) ตาย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C521101-FBA1-3D47-AFD1-953071C1B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1" y="3500438"/>
            <a:ext cx="1928813" cy="500062"/>
          </a:xfrm>
          <a:prstGeom prst="rect">
            <a:avLst/>
          </a:prstGeom>
          <a:solidFill>
            <a:srgbClr val="00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2) บาดเจ็บ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AEC6AE4-8947-4C4B-9248-A9CA5630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000501"/>
            <a:ext cx="3143250" cy="500063"/>
          </a:xfrm>
          <a:prstGeom prst="rect">
            <a:avLst/>
          </a:prstGeom>
          <a:solidFill>
            <a:srgbClr val="00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2) ทรัพย์สินเสียหาย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สี่เหลี่ยมผืนผ้า 3">
            <a:extLst>
              <a:ext uri="{FF2B5EF4-FFF2-40B4-BE49-F238E27FC236}">
                <a16:creationId xmlns:a16="http://schemas.microsoft.com/office/drawing/2014/main" id="{88CFA82F-0E76-824C-86E0-44E4CAC3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9395" name="สี่เหลี่ยมผืนผ้า 7">
            <a:extLst>
              <a:ext uri="{FF2B5EF4-FFF2-40B4-BE49-F238E27FC236}">
                <a16:creationId xmlns:a16="http://schemas.microsoft.com/office/drawing/2014/main" id="{D1DBB9F1-5F08-8549-9A14-A13B0796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14314"/>
            <a:ext cx="8572500" cy="6429375"/>
          </a:xfrm>
          <a:prstGeom prst="rect">
            <a:avLst/>
          </a:prstGeom>
          <a:solidFill>
            <a:srgbClr val="00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 sz="4000" b="1">
              <a:cs typeface="LilyUPC" panose="020B0604020202020204" pitchFamily="34" charset="-34"/>
            </a:endParaRPr>
          </a:p>
          <a:p>
            <a:r>
              <a:rPr lang="th-TH" altLang="th-TH" sz="4000" b="1">
                <a:cs typeface="LilyUPC" panose="020B0604020202020204" pitchFamily="34" charset="-34"/>
              </a:rPr>
              <a:t>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3. กรณีเจ้าหน้าที่กระทำละเมิดต่อหน่วยงานของรัฐ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คือ ทำให้ทรัพย์สินของทางราชการเสียหาย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3.1 กรณี </a:t>
            </a:r>
            <a:r>
              <a:rPr lang="th-TH" altLang="th-TH" b="1" u="sng">
                <a:solidFill>
                  <a:srgbClr val="FFFF99"/>
                </a:solidFill>
                <a:cs typeface="LilyUPC" panose="020B0604020202020204" pitchFamily="34" charset="-34"/>
              </a:rPr>
              <a:t>จงใจ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หรือ </a:t>
            </a:r>
            <a:r>
              <a:rPr lang="th-TH" altLang="th-TH" b="1" u="sng">
                <a:solidFill>
                  <a:srgbClr val="FFFF99"/>
                </a:solidFill>
                <a:cs typeface="LilyUPC" panose="020B0604020202020204" pitchFamily="34" charset="-34"/>
              </a:rPr>
              <a:t>ประมาทเลินเล่ออย่างร้ายแรง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เจ้าหน้าที่ต้องรับผิด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3.2 กรณี ประมาทเลินเล่อไม่ร้ายแรง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เจ้าหน้าที่ไม่ต้องรับผิด</a:t>
            </a:r>
          </a:p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สี่เหลี่ยมผืนผ้า 3">
            <a:extLst>
              <a:ext uri="{FF2B5EF4-FFF2-40B4-BE49-F238E27FC236}">
                <a16:creationId xmlns:a16="http://schemas.microsoft.com/office/drawing/2014/main" id="{F1F749F5-DDEE-B641-B9FC-E5FF1E5B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9395" name="สี่เหลี่ยมผืนผ้า 7">
            <a:extLst>
              <a:ext uri="{FF2B5EF4-FFF2-40B4-BE49-F238E27FC236}">
                <a16:creationId xmlns:a16="http://schemas.microsoft.com/office/drawing/2014/main" id="{7D10D27E-11D6-8F44-9CE1-6AAD97AA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14314"/>
            <a:ext cx="8572500" cy="6429375"/>
          </a:xfrm>
          <a:prstGeom prst="rect">
            <a:avLst/>
          </a:prstGeom>
          <a:solidFill>
            <a:srgbClr val="00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</a:rPr>
              <a:t>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4. กรณีเจ้าหน้าที่กระทำละเมิดต่อบุคคลภายนอก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</a:rPr>
              <a:t>    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4.1 ถ้าเจ้าหน้าที่ จงใจหรือประมาทเลินเล่ออย่าง                   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ร้ายแรง หรือ ไม่ร้ายแรงก็ตาม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ให้หน่วยงาน                                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รับผิดต่อบุคคลภายนอกไปก่อน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4.2 เมื่อหน่วยงาน ชดใช้ค่าสินไหมทดแทนไปแล้ว</a:t>
            </a:r>
            <a:endParaRPr lang="th-TH" altLang="th-TH" b="1" u="sng">
              <a:solidFill>
                <a:srgbClr val="FFC58B"/>
              </a:solidFill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หน่วยงานมีสิทธิไล่เบี้ยแก่เจ้าหน้าที่ได้ ถ้าเจ้า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หน้าที่ </a:t>
            </a:r>
            <a:r>
              <a:rPr lang="th-TH" altLang="th-TH" b="1" u="sng">
                <a:solidFill>
                  <a:srgbClr val="FFFF71"/>
                </a:solidFill>
                <a:cs typeface="LilyUPC" panose="020B0604020202020204" pitchFamily="34" charset="-34"/>
              </a:rPr>
              <a:t>จงใจหรือประมาทเลินเล่ออย่างร้ายแรง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4.3 บุคคลภายนอกมีสิทธิยื่นคำขอค่าเสียหาย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ต่อ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 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หน่วยงาน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หรือ</a:t>
            </a:r>
            <a:r>
              <a:rPr lang="th-TH" altLang="th-TH" b="1" u="sng">
                <a:solidFill>
                  <a:srgbClr val="FFFF00"/>
                </a:solidFill>
                <a:cs typeface="LilyUPC" panose="020B0604020202020204" pitchFamily="34" charset="-34"/>
              </a:rPr>
              <a:t>ยื่นฟ้องต่อศาล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การฟ้องศาล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    ต้องฟ้องหน่วยงาน จะฟ้องเจ้าหน้าที่ไม่ได้</a:t>
            </a:r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สี่เหลี่ยมผืนผ้า 3">
            <a:extLst>
              <a:ext uri="{FF2B5EF4-FFF2-40B4-BE49-F238E27FC236}">
                <a16:creationId xmlns:a16="http://schemas.microsoft.com/office/drawing/2014/main" id="{57ED5548-A073-1044-9CDB-BB0ECB16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92BA091-5FA4-1E4B-B9F7-876790B3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9" y="1071563"/>
            <a:ext cx="2357437" cy="78581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 ต้องรับผิด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89EE980-5891-EE4E-B8B0-AFA2C8C38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9" y="3643313"/>
            <a:ext cx="2357437" cy="7858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ไม่ต้องรับผิด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AA7BBE2-4132-414F-A130-02882557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643438"/>
            <a:ext cx="2428875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 เหตุสุดวิสัย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BC58FF0-6F6A-254D-BB4F-082D0371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1500189"/>
            <a:ext cx="2357438" cy="64293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ประมาทร้ายแรง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44254E2-DEC9-AC44-8F72-EC25CDF5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714375"/>
            <a:ext cx="2357438" cy="642938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      จงใจ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077346A-530C-5B4B-88AE-20E0BE31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3500438"/>
            <a:ext cx="2428875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ประมาทไม่ร้ายแรง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ABFBC77-FA7B-374A-B4B8-4BAA26C0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2928938"/>
            <a:ext cx="2419350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  ไม่ประมาท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284A691D-19C1-E842-A887-059BAD162049}"/>
              </a:ext>
            </a:extLst>
          </p:cNvPr>
          <p:cNvSpPr>
            <a:spLocks/>
          </p:cNvSpPr>
          <p:nvPr/>
        </p:nvSpPr>
        <p:spPr bwMode="auto">
          <a:xfrm rot="10800000">
            <a:off x="6453188" y="642938"/>
            <a:ext cx="360362" cy="1643062"/>
          </a:xfrm>
          <a:prstGeom prst="rightBrace">
            <a:avLst>
              <a:gd name="adj1" fmla="val 33331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5AB71AF6-E10A-834F-A530-EAF0B45D180B}"/>
              </a:ext>
            </a:extLst>
          </p:cNvPr>
          <p:cNvSpPr>
            <a:spLocks/>
          </p:cNvSpPr>
          <p:nvPr/>
        </p:nvSpPr>
        <p:spPr bwMode="auto">
          <a:xfrm rot="10800000">
            <a:off x="6524626" y="2786063"/>
            <a:ext cx="360363" cy="2500312"/>
          </a:xfrm>
          <a:prstGeom prst="rightBrace">
            <a:avLst>
              <a:gd name="adj1" fmla="val 33342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C66BC8E-113C-C04E-87BA-ECB738C9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071938"/>
            <a:ext cx="2428875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เหมาะสมแก่กรณี</a:t>
            </a:r>
          </a:p>
        </p:txBody>
      </p:sp>
      <p:sp>
        <p:nvSpPr>
          <p:cNvPr id="50189" name="สี่เหลี่ยมผืนผ้า 3">
            <a:extLst>
              <a:ext uri="{FF2B5EF4-FFF2-40B4-BE49-F238E27FC236}">
                <a16:creationId xmlns:a16="http://schemas.microsoft.com/office/drawing/2014/main" id="{34EF7409-0F9E-414D-992D-7778C474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71500"/>
            <a:ext cx="2214562" cy="4643438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</a:t>
            </a:r>
            <a:r>
              <a:rPr lang="th-TH" altLang="th-TH" sz="4000" b="1">
                <a:cs typeface="LilyUPC" panose="020B0604020202020204" pitchFamily="34" charset="-34"/>
              </a:rPr>
              <a:t>ความรับผิด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cs typeface="LilyUPC" panose="020B0604020202020204" pitchFamily="34" charset="-34"/>
              </a:rPr>
              <a:t>  ทางละเมิด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cs typeface="LilyUPC" panose="020B0604020202020204" pitchFamily="34" charset="-34"/>
              </a:rPr>
              <a:t>       ของ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cs typeface="LilyUPC" panose="020B0604020202020204" pitchFamily="34" charset="-34"/>
              </a:rPr>
              <a:t> ผู้ปฏิบัติงาน</a:t>
            </a:r>
          </a:p>
        </p:txBody>
      </p:sp>
      <p:sp>
        <p:nvSpPr>
          <p:cNvPr id="21" name="ลูกศรขวา 20">
            <a:extLst>
              <a:ext uri="{FF2B5EF4-FFF2-40B4-BE49-F238E27FC236}">
                <a16:creationId xmlns:a16="http://schemas.microsoft.com/office/drawing/2014/main" id="{553A553B-8F22-6540-8505-10D4833A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1214439"/>
            <a:ext cx="500063" cy="35718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2" name="ลูกศรขวา 21">
            <a:extLst>
              <a:ext uri="{FF2B5EF4-FFF2-40B4-BE49-F238E27FC236}">
                <a16:creationId xmlns:a16="http://schemas.microsoft.com/office/drawing/2014/main" id="{5EA3BA48-DD47-F74B-A920-EA4EC16A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3857625"/>
            <a:ext cx="500063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สี่เหลี่ยมผืนผ้า 3">
            <a:extLst>
              <a:ext uri="{FF2B5EF4-FFF2-40B4-BE49-F238E27FC236}">
                <a16:creationId xmlns:a16="http://schemas.microsoft.com/office/drawing/2014/main" id="{983B119F-9B44-994C-A077-FF8D0FD7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1203" name="สี่เหลี่ยมผืนผ้า 7">
            <a:extLst>
              <a:ext uri="{FF2B5EF4-FFF2-40B4-BE49-F238E27FC236}">
                <a16:creationId xmlns:a16="http://schemas.microsoft.com/office/drawing/2014/main" id="{D3FC75DD-27CC-C340-AB39-C55484E27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5124" name="สี่เหลี่ยมผืนผ้า 4">
            <a:extLst>
              <a:ext uri="{FF2B5EF4-FFF2-40B4-BE49-F238E27FC236}">
                <a16:creationId xmlns:a16="http://schemas.microsoft.com/office/drawing/2014/main" id="{B7A62F76-D814-B749-B5E6-000E5098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715375" cy="6429375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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คำว่า</a:t>
            </a:r>
            <a:r>
              <a:rPr lang="th-TH" sz="32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“ </a:t>
            </a:r>
            <a:r>
              <a:rPr lang="th-TH" sz="3400" b="1" u="sng" dirty="0">
                <a:solidFill>
                  <a:schemeClr val="bg1"/>
                </a:solidFill>
                <a:cs typeface="LilyUPC" pitchFamily="34" charset="-34"/>
              </a:rPr>
              <a:t>ประมาท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” และ “</a:t>
            </a:r>
            <a:r>
              <a:rPr lang="th-TH" sz="3400" b="1" u="sng" dirty="0">
                <a:solidFill>
                  <a:schemeClr val="bg1"/>
                </a:solidFill>
                <a:cs typeface="LilyUPC" pitchFamily="34" charset="-34"/>
              </a:rPr>
              <a:t>ประมาทเลินเล่อ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”</a:t>
            </a:r>
            <a:endParaRPr lang="th-TH" sz="3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   </a:t>
            </a:r>
            <a:r>
              <a:rPr lang="th-TH" sz="3200" b="1" dirty="0">
                <a:solidFill>
                  <a:srgbClr val="FFFF66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“ ประมาท ”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เป็นคำในกฎหมายอาญา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    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“ ประมาทเลินเล่อ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”  เป็นคำในกฎหมายอื่น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</a:t>
            </a:r>
            <a:r>
              <a:rPr lang="th-TH" sz="32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เราต้องเข้าใจคำว่า 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ประมาท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, 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ประมาทเลินเล่อไม่ร้ายแรง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,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ประมาทเลินเล่ออย่างร้ายแรง</a:t>
            </a: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,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จงใจ</a:t>
            </a: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,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เหตุสุดวิสัย,</a:t>
            </a: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และคำว่า            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5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การกระทำ</a:t>
            </a:r>
            <a:r>
              <a:rPr lang="th-TH" sz="3500" b="1" u="sng" dirty="0">
                <a:solidFill>
                  <a:srgbClr val="FFFF66"/>
                </a:solidFill>
                <a:latin typeface="KodchiangUPC" pitchFamily="18" charset="-34"/>
                <a:cs typeface="LilyUPC" pitchFamily="34" charset="-34"/>
              </a:rPr>
              <a:t>ในสถานการณ์นั้นๆ ภายใต้ความสามารถและข้อ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rgbClr val="FFFF66"/>
                </a:solidFill>
                <a:latin typeface="KodchiangUPC" pitchFamily="18" charset="-34"/>
                <a:cs typeface="LilyUPC" pitchFamily="34" charset="-34"/>
              </a:rPr>
              <a:t>       </a:t>
            </a:r>
            <a:r>
              <a:rPr lang="th-TH" sz="3500" b="1" u="sng" dirty="0">
                <a:solidFill>
                  <a:srgbClr val="FFFF66"/>
                </a:solidFill>
                <a:latin typeface="KodchiangUPC" pitchFamily="18" charset="-34"/>
                <a:cs typeface="LilyUPC" pitchFamily="34" charset="-34"/>
              </a:rPr>
              <a:t>ข้อจำกัดตามภาวะวิสัยและพฤติการณ์ที่มีอยู่</a:t>
            </a:r>
            <a:endParaRPr lang="th-TH" sz="3500" b="1" dirty="0">
              <a:solidFill>
                <a:srgbClr val="FFFF99"/>
              </a:solidFill>
              <a:latin typeface="LilyUPC" pitchFamily="34" charset="-34"/>
              <a:cs typeface="LilyUPC" pitchFamily="34" charset="-34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(1) ความหมาย “ ประมาท ” ตามกฎหมายอาญา ม. 59 ว.4</a:t>
            </a:r>
          </a:p>
          <a:p>
            <a:pPr>
              <a:lnSpc>
                <a:spcPct val="8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  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  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กระทำโดยประมาท ได้แก่กระทำความผิด 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มิใช่โดยเจตนา</a:t>
            </a:r>
          </a:p>
          <a:p>
            <a:pPr>
              <a:lnSpc>
                <a:spcPct val="85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แต่กระทำโดยปราศจากความระมัดระวัง ซึ่งบุคคล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ในภาวะเช่นนั้น</a:t>
            </a:r>
          </a:p>
          <a:p>
            <a:pPr>
              <a:lnSpc>
                <a:spcPct val="85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จักต้องมี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ตามวิสัย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และ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พฤติการณ์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และผู้กระทำอาจใช้ความระมัด</a:t>
            </a:r>
          </a:p>
          <a:p>
            <a:pPr>
              <a:lnSpc>
                <a:spcPct val="85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ระวังเช่นว่านั้นได้ แต่หาได้ใช้ ให้พียงพอไม่..จึงเกิดความเสียหาย </a:t>
            </a:r>
            <a:endParaRPr lang="th-TH" sz="3400" b="1" u="sng" dirty="0">
              <a:solidFill>
                <a:srgbClr val="FFFF99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rgbClr val="FFFF99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rgbClr val="FFFF99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สี่เหลี่ยมผืนผ้า 3">
            <a:extLst>
              <a:ext uri="{FF2B5EF4-FFF2-40B4-BE49-F238E27FC236}">
                <a16:creationId xmlns:a16="http://schemas.microsoft.com/office/drawing/2014/main" id="{07B710BE-4AD3-0845-9482-B4A4C1E8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2227" name="สี่เหลี่ยมผืนผ้า 7">
            <a:extLst>
              <a:ext uri="{FF2B5EF4-FFF2-40B4-BE49-F238E27FC236}">
                <a16:creationId xmlns:a16="http://schemas.microsoft.com/office/drawing/2014/main" id="{431BF288-6229-084D-AE8C-ACD1E487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5124" name="สี่เหลี่ยมผืนผ้า 4">
            <a:extLst>
              <a:ext uri="{FF2B5EF4-FFF2-40B4-BE49-F238E27FC236}">
                <a16:creationId xmlns:a16="http://schemas.microsoft.com/office/drawing/2014/main" id="{E6B5DA2A-8175-9241-8228-B451FC18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715375" cy="6429375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chemeClr val="bg1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(2) ความหมาย 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“ 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ประมาทเลินเล่อไม่ร้ายแรง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 ”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คือการกระทำ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ผิดที่มิใช่โดยเจตนา แต่กระทำโดย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ปราศจากความระมัดระวัง  ซึ่งบุคคลในภาวะเช่นนั้นจะต้อง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มี ตามวิสัยและพฤติการณ์  และผู้กระทำอาจใช้ความระมัด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ระวังเช่นว่านั้นได้    </a:t>
            </a:r>
            <a:r>
              <a:rPr lang="th-TH" sz="3400" b="1" u="sng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และ</a:t>
            </a:r>
            <a:r>
              <a:rPr lang="th-TH" sz="3400" b="1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ผู้</a:t>
            </a:r>
            <a:r>
              <a:rPr lang="th-TH" sz="3400" b="1" u="sng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กระทำก็ได้ใช้ความระมัดระวังแล้ว        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     </a:t>
            </a:r>
            <a:r>
              <a:rPr lang="th-TH" sz="3400" b="1" u="sng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แต่ยังใช้ไม่เพียงพอ</a:t>
            </a:r>
            <a:r>
              <a:rPr lang="th-TH" sz="3400" b="1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จึงเกิดความเสียหายขึ้น 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</a:t>
            </a:r>
            <a:r>
              <a:rPr lang="th-TH" sz="3400" b="1" dirty="0">
                <a:solidFill>
                  <a:srgbClr val="FFFF99"/>
                </a:solidFill>
                <a:cs typeface="LilyUPC" pitchFamily="34" charset="-34"/>
              </a:rPr>
              <a:t>เช่น -ขับรถ </a:t>
            </a:r>
            <a:r>
              <a:rPr lang="en-US" sz="2600" b="1" dirty="0">
                <a:solidFill>
                  <a:srgbClr val="FFFF99"/>
                </a:solidFill>
                <a:latin typeface="Arial Narrow" pitchFamily="34" charset="0"/>
                <a:cs typeface="LilyUPC" pitchFamily="34" charset="-34"/>
              </a:rPr>
              <a:t>Refer</a:t>
            </a:r>
            <a:r>
              <a:rPr lang="th-TH" sz="2600" b="1" dirty="0">
                <a:solidFill>
                  <a:srgbClr val="FFFF99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rgbClr val="FFFF99"/>
                </a:solidFill>
                <a:cs typeface="LilyUPC" pitchFamily="34" charset="-34"/>
              </a:rPr>
              <a:t>ฝ่าไฟแดงเพราะรถฝั่งไฟเขียว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99"/>
                </a:solidFill>
                <a:cs typeface="LilyUPC" pitchFamily="34" charset="-34"/>
              </a:rPr>
              <a:t>              หยุดรออยู่....เกิดอุบัติเหตุ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            -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จอดรถจักรยานยนต์ไว้ข้างถนน ทั้งๆ ที่จอดในบริเวณ 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บ้านได้ เนื่องจากรีบไปดูคนไข้ แต่</a:t>
            </a:r>
            <a:r>
              <a:rPr lang="th-TH" sz="3400" b="1" dirty="0" err="1">
                <a:solidFill>
                  <a:schemeClr val="bg1"/>
                </a:solidFill>
                <a:cs typeface="LilyUPC" pitchFamily="34" charset="-34"/>
              </a:rPr>
              <a:t>ล็อค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กุญแจ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    - ตรวจรับพัสดุ โดยไม่ได้ไปดูของ/</a:t>
            </a:r>
          </a:p>
          <a:p>
            <a:pPr marL="533400" indent="-533400">
              <a:defRPr/>
            </a:pPr>
            <a:endParaRPr lang="th-TH" sz="3500" b="1" dirty="0">
              <a:solidFill>
                <a:schemeClr val="bg1"/>
              </a:solidFill>
              <a:latin typeface="KodchiangUPC" pitchFamily="18" charset="-34"/>
              <a:cs typeface="LilyUPC" pitchFamily="34" charset="-34"/>
            </a:endParaRPr>
          </a:p>
          <a:p>
            <a:pPr>
              <a:defRPr/>
            </a:pPr>
            <a:endParaRPr lang="th-TH" sz="35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chemeClr val="bg1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สี่เหลี่ยมผืนผ้า 3">
            <a:extLst>
              <a:ext uri="{FF2B5EF4-FFF2-40B4-BE49-F238E27FC236}">
                <a16:creationId xmlns:a16="http://schemas.microsoft.com/office/drawing/2014/main" id="{CADDE297-12B3-EA48-BBBB-4EAE05613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3251" name="สี่เหลี่ยมผืนผ้า 7">
            <a:extLst>
              <a:ext uri="{FF2B5EF4-FFF2-40B4-BE49-F238E27FC236}">
                <a16:creationId xmlns:a16="http://schemas.microsoft.com/office/drawing/2014/main" id="{B1FA498A-5D8E-5043-84A5-5BDB7892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5124" name="สี่เหลี่ยมผืนผ้า 4">
            <a:extLst>
              <a:ext uri="{FF2B5EF4-FFF2-40B4-BE49-F238E27FC236}">
                <a16:creationId xmlns:a16="http://schemas.microsoft.com/office/drawing/2014/main" id="{8B26BBE6-E62F-D040-A7CB-4C6F257F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715375" cy="6429375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(3) ความหมาย “ </a:t>
            </a:r>
            <a:r>
              <a:rPr lang="th-TH" sz="3400" b="1" u="sng" dirty="0">
                <a:solidFill>
                  <a:srgbClr val="FFFF66"/>
                </a:solidFill>
                <a:cs typeface="LilyUPC" pitchFamily="34" charset="-34"/>
              </a:rPr>
              <a:t>ประมาทเลินเล่ออย่างร้ายแรง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”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    </a:t>
            </a:r>
            <a:r>
              <a:rPr lang="th-TH" sz="18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คือการกระทำ</a:t>
            </a: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ผิดที่มิใช่โดยเจตนา แต่กระทำโดย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ปราศจากความระมัดระวัง  ซึ่งบุคคลในภาวะเช่นนั้นจะต้อง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มี ตามวิสัยและพฤติการณ์  และผู้กระทำอาจใช้ความระมัด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ระวังเช่นว่านั้นได้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แต่มิได้กระทำ กลับกระทำการที่เบี่ยงเบน   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  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ไปจากมาตร</a:t>
            </a: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ฐ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านของบุคคลในภาวะเช่นนั้นเป็นอย่างมาก        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 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หากใช้ความระมัดระวังสักเล็กน้อย คงคาดเห็นได้ว่าความ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         </a:t>
            </a:r>
            <a:r>
              <a:rPr lang="th-TH" sz="3400" b="1" u="sng" dirty="0">
                <a:solidFill>
                  <a:srgbClr val="FFFF99"/>
                </a:solidFill>
                <a:latin typeface="LilyUPC" pitchFamily="34" charset="-34"/>
                <a:cs typeface="LilyUPC" pitchFamily="34" charset="-34"/>
              </a:rPr>
              <a:t>เสียอาจเกิดขึ้น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เช่น - นำรถจอดไว้ที่หน้าร้านซ่อม</a:t>
            </a:r>
            <a:r>
              <a:rPr lang="en-US" sz="3400" b="1" dirty="0">
                <a:solidFill>
                  <a:schemeClr val="bg1"/>
                </a:solidFill>
                <a:latin typeface="Gungsuh" pitchFamily="18" charset="-127"/>
                <a:cs typeface="LilyUPC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Gungsuh" pitchFamily="18" charset="-127"/>
                <a:cs typeface="LilyUPC" pitchFamily="34" charset="-34"/>
              </a:rPr>
              <a:t>COM.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ไม่ดับเครื่อง รถหาย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99"/>
                </a:solidFill>
                <a:cs typeface="LilyUPC" pitchFamily="34" charset="-34"/>
              </a:rPr>
              <a:t>               - รถทัวร์ จอดเพื่อให้ทานข้าว ไม่เอา</a:t>
            </a:r>
            <a:r>
              <a:rPr lang="en-US" sz="3500" b="1" dirty="0">
                <a:solidFill>
                  <a:srgbClr val="FFFF99"/>
                </a:solidFill>
                <a:cs typeface="LilyUPC" pitchFamily="34" charset="-34"/>
              </a:rPr>
              <a:t> </a:t>
            </a:r>
            <a:r>
              <a:rPr lang="en-US" sz="2000" b="1" dirty="0">
                <a:solidFill>
                  <a:srgbClr val="FFFF99"/>
                </a:solidFill>
                <a:latin typeface="Gungsuh" pitchFamily="18" charset="-127"/>
                <a:cs typeface="LilyUPC" pitchFamily="34" charset="-34"/>
              </a:rPr>
              <a:t>COM.</a:t>
            </a:r>
            <a:r>
              <a:rPr lang="en-US" sz="2000" b="1" dirty="0">
                <a:solidFill>
                  <a:srgbClr val="FFFF99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ลง </a:t>
            </a:r>
            <a:r>
              <a:rPr lang="en-US" sz="2000" b="1" dirty="0">
                <a:solidFill>
                  <a:srgbClr val="FFFF99"/>
                </a:solidFill>
                <a:latin typeface="Gungsuh" pitchFamily="18" charset="-127"/>
                <a:cs typeface="LilyUPC" pitchFamily="34" charset="-34"/>
              </a:rPr>
              <a:t>COM.</a:t>
            </a:r>
            <a:r>
              <a:rPr lang="th-TH" sz="2000" b="1" dirty="0">
                <a:solidFill>
                  <a:srgbClr val="FFFF99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rgbClr val="FFFF99"/>
                </a:solidFill>
                <a:cs typeface="LilyUPC" pitchFamily="34" charset="-34"/>
              </a:rPr>
              <a:t>หาย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      - ผบ. ต้องรับผิด กรณี จ.การเงิน ทุจริตเงินราชการ</a:t>
            </a:r>
          </a:p>
          <a:p>
            <a:pPr>
              <a:defRPr/>
            </a:pPr>
            <a:endParaRPr lang="th-TH" sz="3500" b="1" u="sng" dirty="0">
              <a:solidFill>
                <a:srgbClr val="FFFF99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rgbClr val="FFFF99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3500" b="1" dirty="0">
              <a:solidFill>
                <a:srgbClr val="FFFF99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สี่เหลี่ยมผืนผ้า 3">
            <a:extLst>
              <a:ext uri="{FF2B5EF4-FFF2-40B4-BE49-F238E27FC236}">
                <a16:creationId xmlns:a16="http://schemas.microsoft.com/office/drawing/2014/main" id="{F73DF8F9-23A9-4549-9285-040C80C6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4275" name="สี่เหลี่ยมผืนผ้า 7">
            <a:extLst>
              <a:ext uri="{FF2B5EF4-FFF2-40B4-BE49-F238E27FC236}">
                <a16:creationId xmlns:a16="http://schemas.microsoft.com/office/drawing/2014/main" id="{FACA5626-A269-8D49-B0D6-E3F42DB3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11268" name="สี่เหลี่ยมผืนผ้า 4">
            <a:extLst>
              <a:ext uri="{FF2B5EF4-FFF2-40B4-BE49-F238E27FC236}">
                <a16:creationId xmlns:a16="http://schemas.microsoft.com/office/drawing/2014/main" id="{2DD51B38-707F-C541-A403-83F22843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715375" cy="6429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(4) ความหมาย “ </a:t>
            </a:r>
            <a:r>
              <a:rPr lang="th-TH" altLang="th-TH" sz="3500" b="1" u="sng">
                <a:solidFill>
                  <a:srgbClr val="FFFF00"/>
                </a:solidFill>
                <a:cs typeface="LilyUPC" panose="020B0604020202020204" pitchFamily="34" charset="-34"/>
              </a:rPr>
              <a:t>จงใจ</a:t>
            </a:r>
            <a:r>
              <a:rPr lang="th-TH" altLang="th-TH" sz="3500" b="1">
                <a:solidFill>
                  <a:srgbClr val="FFFF00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”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คือการกระทำโดย</a:t>
            </a:r>
            <a:r>
              <a:rPr lang="th-TH" altLang="th-TH" sz="35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รู้สำนึกถึงผลเสียหายที่จะเกิดขึ้น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จากการกระทำของตน เช่น...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CC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- ระหว่างขับรถไป น้ำในหม้อน้ำแห้งยังขับต่อไป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- พยาบาลฉีดยา </a:t>
            </a:r>
            <a:r>
              <a:rPr lang="en-US" altLang="th-TH">
                <a:solidFill>
                  <a:srgbClr val="FFFF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Phenobarb</a:t>
            </a:r>
            <a:r>
              <a:rPr lang="en-US" altLang="th-TH" sz="32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ให้เด็ก</a:t>
            </a:r>
            <a:r>
              <a:rPr lang="th-TH" altLang="th-TH" sz="32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15 </a:t>
            </a:r>
            <a:r>
              <a:rPr lang="en-US" altLang="th-TH" b="1">
                <a:solidFill>
                  <a:srgbClr val="FFFF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cc. </a:t>
            </a:r>
            <a:r>
              <a:rPr lang="th-TH" altLang="th-TH" sz="3500" b="1">
                <a:solidFill>
                  <a:srgbClr val="FFFF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ตามที่แพทย์สั่ง</a:t>
            </a: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2. คือการกระทำที่ผู้กระทำ กระทำโดยไม่ใด้รับความ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ยินยอมจากผู้ถูกกระทำ และเกิดความเสียหาย เช่น...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- </a:t>
            </a: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แพทย์ทำหมันไม่บอก หรือตัดไส้ติ่งไม่บอกผู้ป่วย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8B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- </a:t>
            </a:r>
            <a:r>
              <a:rPr lang="en-US" altLang="th-TH" b="1">
                <a:solidFill>
                  <a:srgbClr val="FFFF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Mercy Killing </a:t>
            </a:r>
            <a:endParaRPr lang="th-TH" altLang="th-TH" b="1">
              <a:solidFill>
                <a:srgbClr val="FFFF8B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3. คือการงดเว้นการกระทำ และเกิดความเสียหายขึ้น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จากการงดเว้นการกระทำนั้น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- แพทย์ไม่มาดูผู้ป่วยที่เปลี่ยนข้อ...ผู้ป่วยเสียชีวิต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      </a:t>
            </a:r>
          </a:p>
          <a:p>
            <a:pPr>
              <a:lnSpc>
                <a:spcPct val="90000"/>
              </a:lnSpc>
            </a:pPr>
            <a:endParaRPr lang="th-TH" altLang="th-TH" sz="3500" b="1" u="sng">
              <a:solidFill>
                <a:srgbClr val="FFFF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endParaRPr lang="th-TH" altLang="th-TH" sz="3500" b="1">
              <a:solidFill>
                <a:srgbClr val="FFFF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endParaRPr lang="th-TH" altLang="th-TH" sz="3500" b="1">
              <a:solidFill>
                <a:srgbClr val="FFFF99"/>
              </a:solidFill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332EE1-BA86-2712-9C95-DE8845D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endParaRPr lang="th-TH" sz="4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F4491-6289-F49F-AD79-1BA992F4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9B1E420-E3EF-8627-72A9-1DC7E5E9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67" y="645106"/>
            <a:ext cx="4969397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0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สี่เหลี่ยมผืนผ้า 3">
            <a:extLst>
              <a:ext uri="{FF2B5EF4-FFF2-40B4-BE49-F238E27FC236}">
                <a16:creationId xmlns:a16="http://schemas.microsoft.com/office/drawing/2014/main" id="{11AF169D-BF58-E944-B1B6-608CAED1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5299" name="สี่เหลี่ยมผืนผ้า 7">
            <a:extLst>
              <a:ext uri="{FF2B5EF4-FFF2-40B4-BE49-F238E27FC236}">
                <a16:creationId xmlns:a16="http://schemas.microsoft.com/office/drawing/2014/main" id="{24D2CFF9-0A64-1B47-805E-33C54C89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500188"/>
            <a:ext cx="8643937" cy="5143500"/>
          </a:xfrm>
          <a:prstGeom prst="rect">
            <a:avLst/>
          </a:prstGeom>
          <a:solidFill>
            <a:srgbClr val="001A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12292" name="สี่เหลี่ยมผืนผ้า 4">
            <a:extLst>
              <a:ext uri="{FF2B5EF4-FFF2-40B4-BE49-F238E27FC236}">
                <a16:creationId xmlns:a16="http://schemas.microsoft.com/office/drawing/2014/main" id="{8CCECF24-834D-5C48-A1AF-F0B2CA54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4"/>
            <a:ext cx="8715375" cy="6429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(5) ความหมาย </a:t>
            </a:r>
            <a:r>
              <a:rPr lang="th-TH" altLang="th-TH" sz="3500" b="1">
                <a:solidFill>
                  <a:srgbClr val="FFFF66"/>
                </a:solidFill>
                <a:cs typeface="LilyUPC" panose="020B0604020202020204" pitchFamily="34" charset="-34"/>
              </a:rPr>
              <a:t>“ เหตุสุดวิสัย ” ...ไม่ประมาท</a:t>
            </a:r>
          </a:p>
          <a:p>
            <a:pPr>
              <a:lnSpc>
                <a:spcPct val="85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             </a:t>
            </a:r>
            <a:r>
              <a:rPr lang="th-TH" altLang="th-TH" sz="18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คือ</a:t>
            </a: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หมายความว่า เหตุใด ๆ อันจะเกิดขึ้นก็ดี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จะให้ผลพิบัติก็ดี เป็นเหตุที่ไม่อาจป้องกันได้แม้ทั้งบุคคล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ผู้ต้องประสบหรือใกล้จะต้องประสบเหตุนั้น จะได้จัดการ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ระมัดระวังตามสมควรอันพึงคาดหมายได้จากบุคคลใน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ฐานะและภาวะเช่นนั้น</a:t>
            </a:r>
          </a:p>
          <a:p>
            <a:pPr>
              <a:lnSpc>
                <a:spcPct val="85000"/>
              </a:lnSpc>
            </a:pPr>
            <a:r>
              <a:rPr lang="th-TH" altLang="th-TH" sz="35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(6) การกระทำ </a:t>
            </a:r>
            <a:r>
              <a:rPr lang="th-TH" altLang="th-TH" sz="34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“ ในสถานการณ์นั้นๆ ภายใต้ความสามารถ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และข้อจำกัดตามภาวะวิสัยและพฤติการณ์ที่มีอยู่”...ไม่ประมาท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เช่น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ผู้ป่วยชายเมาสุรามาก  ขับรถจักรยานยนต์ชนรถ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ปิ๊กอัพ สลบในที่เกิดเหตุ มาถึง ร.พ. เข้า </a:t>
            </a:r>
            <a:r>
              <a:rPr lang="en-US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I.C.U</a:t>
            </a: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และยังสลบอยู่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แพทย์ทำแผลที่ข้อศอกและหัวเข่า จ่ายยาแก้ปวดและแก้อักเสบ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ญาติถามแพทย์ว่าผู้ป่วยมีอาการหนักไหม แพทย์แจ้งว่าไม่เป็น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อะไรมาก ผู้ป่วยตื่นแล้วกลับบ้านได้...สุดท้ายผู้ป่วยเสียชีวิต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   -แพทย์เวร อายุ 28 ปี</a:t>
            </a:r>
            <a:r>
              <a:rPr lang="th-TH" altLang="th-TH" sz="34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,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คนไข้เมาสุรามาก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</a:t>
            </a:r>
            <a:r>
              <a:rPr lang="th-TH" altLang="th-TH" sz="4400" b="1">
                <a:solidFill>
                  <a:srgbClr val="FFFF66"/>
                </a:solidFill>
                <a:cs typeface="LilyUPC" panose="020B0604020202020204" pitchFamily="34" charset="-34"/>
              </a:rPr>
              <a:t>             </a:t>
            </a:r>
          </a:p>
          <a:p>
            <a:pPr>
              <a:lnSpc>
                <a:spcPct val="90000"/>
              </a:lnSpc>
            </a:pPr>
            <a:endParaRPr lang="th-TH" altLang="th-TH" sz="3500" b="1" u="sng">
              <a:solidFill>
                <a:srgbClr val="FFFF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endParaRPr lang="th-TH" altLang="th-TH" sz="3500" b="1">
              <a:solidFill>
                <a:srgbClr val="FFFF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endParaRPr lang="th-TH" altLang="th-TH" sz="3500" b="1">
              <a:solidFill>
                <a:srgbClr val="FFFF99"/>
              </a:solidFill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F6B427A-4147-2C4F-AC7B-F8790DC5E5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56323" name="Rectangle 3" descr="ผ้ายีนส์">
            <a:extLst>
              <a:ext uri="{FF2B5EF4-FFF2-40B4-BE49-F238E27FC236}">
                <a16:creationId xmlns:a16="http://schemas.microsoft.com/office/drawing/2014/main" id="{1F6AC37E-8DF0-BE45-B69E-2DFAD8F5AB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266C2A7-797D-534D-9FEB-10344EC27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432A9122-D30F-0C4D-ADC0-6109950B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20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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คำว่า ประมาทเลินเล่ออย่างร้ายแรง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“</a:t>
            </a:r>
            <a:r>
              <a:rPr lang="th-TH" altLang="th-TH" sz="34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ทางละเมิด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”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กับ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“</a:t>
            </a:r>
            <a:r>
              <a:rPr lang="th-TH" altLang="th-TH" sz="34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ทางวินัย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”</a:t>
            </a:r>
            <a:endParaRPr lang="th-TH" altLang="th-TH" sz="35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5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ประมาทเลินเล่ออย่างร้ายแรงในทาง “ </a:t>
            </a:r>
            <a:r>
              <a:rPr lang="th-TH" altLang="th-TH" sz="34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ละเมิด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”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ผู้บังคับบัญชา ที่ควบคุม จะประมาทเลินเล่ออย่างร้ายแรง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- ต้องเป็นงานที่ควบคุมได้ เช่น งานการเงิน,งานพัสดุ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- งานที่ควบคุมไม่ได้ เช่น งานขับรถฯ, งานรักษาพยาบาล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จะไม่ประมาท หรือประมาทไม่ร้ายแรง</a:t>
            </a:r>
          </a:p>
          <a:p>
            <a:pPr>
              <a:lnSpc>
                <a:spcPct val="85000"/>
              </a:lnSpc>
            </a:pPr>
            <a:r>
              <a:rPr lang="th-TH" altLang="th-TH" sz="3500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2. ประมาทเลินเล่ออย่างร้ายแรงในทาง “ </a:t>
            </a:r>
            <a:r>
              <a:rPr lang="th-TH" altLang="th-TH" sz="34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วินัย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”  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ผู้บังคับบัญชา ที่ควบคุม จะประมาทเลินเล่อไม่ร้ายแรง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- เช่น ผู้ควบคุมงานการเงิน, งานพัสดุ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- งานที่ควบคุมไม่ได้ ไม่มีความผิด เช่น งานขับรถฯ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- กรณีจะผิดวินัยร้ายแรง ต้องเป็นผู้ทำประมาทโดยตรง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เช่น แพทย์ พยาบาล พนักงานขับรถ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สี่เหลี่ยมผืนผ้า 3">
            <a:extLst>
              <a:ext uri="{FF2B5EF4-FFF2-40B4-BE49-F238E27FC236}">
                <a16:creationId xmlns:a16="http://schemas.microsoft.com/office/drawing/2014/main" id="{E358BE10-D776-C04B-9C61-8B43E9A4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7347" name="สี่เหลี่ยมผืนผ้า 7">
            <a:extLst>
              <a:ext uri="{FF2B5EF4-FFF2-40B4-BE49-F238E27FC236}">
                <a16:creationId xmlns:a16="http://schemas.microsoft.com/office/drawing/2014/main" id="{F6FDFB6D-3865-BF45-871D-2E8C27E9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071564"/>
            <a:ext cx="8643937" cy="557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5.1 หน่วยงานของรัฐ มีสิทธิเรียกให้ จนท. 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รับผิด</a:t>
            </a:r>
            <a:r>
              <a:rPr lang="th-TH" altLang="th-TH" sz="3400" b="1" u="sng">
                <a:solidFill>
                  <a:srgbClr val="FFFF00"/>
                </a:solidFill>
                <a:cs typeface="LilyUPC" panose="020B0604020202020204" pitchFamily="34" charset="-34"/>
              </a:rPr>
              <a:t>ชดใช้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ค่าสินไหมฯ</a:t>
            </a:r>
            <a:endParaRPr lang="th-TH" altLang="th-TH" sz="3400" b="1" u="sng">
              <a:solidFill>
                <a:srgbClr val="FFFF99"/>
              </a:solidFill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rgbClr val="FFFF99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กรณีกระทำด้วยความ</a:t>
            </a:r>
            <a:r>
              <a:rPr lang="th-TH" altLang="th-TH" sz="3400" b="1" u="sng">
                <a:solidFill>
                  <a:srgbClr val="FFFF71"/>
                </a:solidFill>
                <a:cs typeface="LilyUPC" panose="020B0604020202020204" pitchFamily="34" charset="-34"/>
              </a:rPr>
              <a:t>จงใจ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หรือ</a:t>
            </a:r>
            <a:r>
              <a:rPr lang="th-TH" altLang="th-TH" sz="3400" b="1" u="sng">
                <a:solidFill>
                  <a:srgbClr val="FFFF71"/>
                </a:solidFill>
                <a:cs typeface="LilyUPC" panose="020B0604020202020204" pitchFamily="34" charset="-34"/>
              </a:rPr>
              <a:t>ประมาทเลินเล่ออย่างร้ายแรง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solidFill>
                  <a:srgbClr val="FFFF99"/>
                </a:solidFill>
                <a:cs typeface="LilyUPC" panose="020B0604020202020204" pitchFamily="34" charset="-34"/>
              </a:rPr>
              <a:t>      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5.2</a:t>
            </a:r>
            <a:r>
              <a:rPr lang="th-TH" altLang="th-TH" sz="3400" b="1">
                <a:solidFill>
                  <a:srgbClr val="FFC58B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การชดใช้</a:t>
            </a:r>
            <a:r>
              <a:rPr lang="th-TH" altLang="th-TH" sz="3400" b="1" u="sng">
                <a:solidFill>
                  <a:srgbClr val="FFFF00"/>
                </a:solidFill>
                <a:cs typeface="LilyUPC" panose="020B0604020202020204" pitchFamily="34" charset="-34"/>
              </a:rPr>
              <a:t>ตาม 5.1</a:t>
            </a:r>
            <a:r>
              <a:rPr lang="th-TH" altLang="th-TH" sz="3400" b="1">
                <a:solidFill>
                  <a:srgbClr val="FFFF00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จะชดใช้เพียงใดให้คำนึงถึงระดับความ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  ร้ายแรงแห่งการกระทำ  และความเป็นธรรมในแต่ละกรณี 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  เป็นเกณฑ์ </a:t>
            </a:r>
            <a:r>
              <a:rPr lang="th-TH" altLang="th-TH" sz="3400" b="1" u="sng">
                <a:solidFill>
                  <a:srgbClr val="FFFF00"/>
                </a:solidFill>
                <a:cs typeface="LilyUPC" panose="020B0604020202020204" pitchFamily="34" charset="-34"/>
              </a:rPr>
              <a:t>โดยมิต้องให้ใช้เต็มจำนวน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ของความเสียหาย</a:t>
            </a:r>
            <a:r>
              <a:rPr lang="th-TH" altLang="th-TH" sz="3400" b="1" u="sng">
                <a:solidFill>
                  <a:srgbClr val="FFFF00"/>
                </a:solidFill>
                <a:cs typeface="LilyUPC" panose="020B0604020202020204" pitchFamily="34" charset="-34"/>
              </a:rPr>
              <a:t>ก็ได้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5.3 กรณีการละเมิดเกิดจาก  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ความผิด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หรือ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ความบกพร่อง     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rgbClr val="FFC000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ของหน่วยงาน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หรือ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ระบบการดำเนินงานส่วนรวม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ให้หัก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rgbClr val="FFC000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sz="3400" b="1" u="sng">
                <a:solidFill>
                  <a:schemeClr val="bg1"/>
                </a:solidFill>
                <a:cs typeface="LilyUPC" panose="020B0604020202020204" pitchFamily="34" charset="-34"/>
              </a:rPr>
              <a:t>ส่วนแห่งความรับผิดดังกล่าว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ออกด้วย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rgbClr val="FFFF00"/>
                </a:solidFill>
                <a:cs typeface="LilyUPC" panose="020B0604020202020204" pitchFamily="34" charset="-34"/>
              </a:rPr>
              <a:t>***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5.4 การละเมิดเกิดจากเจ้าหน้าที่หลายคน 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ให้รับผิดเฉพาะ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</a:t>
            </a:r>
            <a:r>
              <a:rPr lang="th-TH" altLang="th-TH" sz="3400" b="1">
                <a:solidFill>
                  <a:srgbClr val="FFFF99"/>
                </a:solidFill>
                <a:cs typeface="LilyUPC" panose="020B0604020202020204" pitchFamily="34" charset="-34"/>
              </a:rPr>
              <a:t>   </a:t>
            </a:r>
            <a:r>
              <a:rPr lang="th-TH" altLang="th-TH" sz="3400" b="1">
                <a:solidFill>
                  <a:srgbClr val="FFFF71"/>
                </a:solidFill>
                <a:cs typeface="LilyUPC" panose="020B0604020202020204" pitchFamily="34" charset="-34"/>
              </a:rPr>
              <a:t>ส่วนของตน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ไม่ให้นำหลักเรื่องลูกหนี้ร่วมมาใช้บังคับ 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                    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  <a:r>
              <a:rPr lang="th-TH" altLang="th-TH" b="1">
                <a:cs typeface="LilyUPC" panose="020B0604020202020204" pitchFamily="34" charset="-34"/>
              </a:rPr>
              <a:t>นน</a:t>
            </a:r>
          </a:p>
          <a:p>
            <a:endParaRPr lang="th-TH" altLang="th-TH" b="1">
              <a:cs typeface="LilyUPC" panose="020B0604020202020204" pitchFamily="34" charset="-34"/>
            </a:endParaRP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58372" name="สี่เหลี่ยมผืนผ้า 4">
            <a:extLst>
              <a:ext uri="{FF2B5EF4-FFF2-40B4-BE49-F238E27FC236}">
                <a16:creationId xmlns:a16="http://schemas.microsoft.com/office/drawing/2014/main" id="{23B5DF33-9312-2D43-BB81-FC8A31CC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3"/>
            <a:ext cx="8643937" cy="78581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   5</a:t>
            </a:r>
            <a:r>
              <a:rPr lang="th-TH" altLang="th-TH" b="1">
                <a:cs typeface="LilyUPC" panose="020B0604020202020204" pitchFamily="34" charset="-34"/>
              </a:rPr>
              <a:t>. ความรับผิดของผู้กระทำละเมิด มาตรา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สี่เหลี่ยมผืนผ้า 3">
            <a:extLst>
              <a:ext uri="{FF2B5EF4-FFF2-40B4-BE49-F238E27FC236}">
                <a16:creationId xmlns:a16="http://schemas.microsoft.com/office/drawing/2014/main" id="{7A87728D-45B0-144F-BDD4-0BD7467C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6324" name="สี่เหลี่ยมผืนผ้า 4">
            <a:extLst>
              <a:ext uri="{FF2B5EF4-FFF2-40B4-BE49-F238E27FC236}">
                <a16:creationId xmlns:a16="http://schemas.microsoft.com/office/drawing/2014/main" id="{B5A383B8-6664-2743-BC3F-D2FA35F1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000250"/>
            <a:ext cx="8786812" cy="121443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</a:t>
            </a:r>
            <a:r>
              <a:rPr lang="th-TH" altLang="th-TH" sz="2000" b="1"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4400" b="1">
                <a:cs typeface="LilyUPC" panose="020B0604020202020204" pitchFamily="34" charset="-34"/>
              </a:rPr>
              <a:t> </a:t>
            </a:r>
            <a:r>
              <a:rPr lang="th-TH" altLang="th-TH" sz="3500" b="1" u="sng">
                <a:latin typeface="JasmineDSE" pitchFamily="18" charset="0"/>
                <a:cs typeface="LilyUPC" panose="020B0604020202020204" pitchFamily="34" charset="-34"/>
              </a:rPr>
              <a:t>ความผิด</a:t>
            </a: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</a:t>
            </a:r>
            <a:r>
              <a:rPr lang="th-TH" altLang="th-TH" sz="3500" b="1" u="sng">
                <a:latin typeface="JasmineDSE" pitchFamily="18" charset="0"/>
                <a:cs typeface="LilyUPC" panose="020B0604020202020204" pitchFamily="34" charset="-34"/>
              </a:rPr>
              <a:t>ความบกพร่อง</a:t>
            </a: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หรือ</a:t>
            </a:r>
            <a:r>
              <a:rPr lang="th-TH" altLang="th-TH" sz="3500" b="1" u="sng">
                <a:latin typeface="JasmineDSE" pitchFamily="18" charset="0"/>
                <a:cs typeface="LilyUPC" panose="020B0604020202020204" pitchFamily="34" charset="-34"/>
              </a:rPr>
              <a:t>ระบบการ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         </a:t>
            </a:r>
            <a:r>
              <a:rPr lang="th-TH" altLang="th-TH" sz="3500" b="1" u="sng">
                <a:latin typeface="JasmineDSE" pitchFamily="18" charset="0"/>
                <a:cs typeface="LilyUPC" panose="020B0604020202020204" pitchFamily="34" charset="-34"/>
              </a:rPr>
              <a:t>ดำเนินงานส่วนรวม</a:t>
            </a: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ของหน่วยงาน คืออะไร?</a:t>
            </a:r>
            <a:endParaRPr lang="th-TH" altLang="th-TH" sz="3500" b="1">
              <a:cs typeface="LilyUPC" panose="020B0604020202020204" pitchFamily="34" charset="-34"/>
            </a:endParaRPr>
          </a:p>
        </p:txBody>
      </p:sp>
      <p:sp>
        <p:nvSpPr>
          <p:cNvPr id="5" name="สี่เหลี่ยมผืนผ้า 7">
            <a:extLst>
              <a:ext uri="{FF2B5EF4-FFF2-40B4-BE49-F238E27FC236}">
                <a16:creationId xmlns:a16="http://schemas.microsoft.com/office/drawing/2014/main" id="{1BB87B24-261A-BE49-BFA1-6333F1D8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286126"/>
            <a:ext cx="8786812" cy="33575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2000" b="1"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28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เช่น...1. ราชการจัดอัตรากำลังไม่เพียงพอ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    - แพทย์เวรมีคนเดียว, รพ.สต. มี 2 คน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2. เพิ่งสำเร็จแพทย์มา แต่งตั้งให้เป็น ผอ. ไม่เคยอบรม...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3. หน่วยตรวจสอบมาตรวจสอบแล้ว ไม่พบความผิด/ไม่มาตรวจ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4. ลดขั้นตอนในการปฏิบัติงาน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5. มอบหมายงานให้ผู้ไม่มีความรู้ ปฏิบัติหน้าที่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6. ปล่อยให้อายุความขาด ฟ้องเรียกค่าเสียหายไม่ได้..ฯลฯ </a:t>
            </a:r>
            <a:endParaRPr lang="th-TH" altLang="th-TH" sz="3400" b="1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046AEAF-1921-A54D-8C23-22ADCCD7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9" y="2143125"/>
            <a:ext cx="2071687" cy="928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ต้องหาผู้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รับผิดอีกไหม?</a:t>
            </a:r>
          </a:p>
        </p:txBody>
      </p:sp>
      <p:sp>
        <p:nvSpPr>
          <p:cNvPr id="9" name="สี่เหลี่ยมผืนผ้า 4">
            <a:extLst>
              <a:ext uri="{FF2B5EF4-FFF2-40B4-BE49-F238E27FC236}">
                <a16:creationId xmlns:a16="http://schemas.microsoft.com/office/drawing/2014/main" id="{4E749289-E178-A540-B4ED-F3B18573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85751"/>
            <a:ext cx="8715375" cy="1643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 </a:t>
            </a:r>
            <a:r>
              <a:rPr lang="th-TH" altLang="th-TH" sz="2000" b="1"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4400" b="1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มาตรา 8 มีคำว่า “รับผิดชดใช้ค่าสินไหมทดแทน”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              1.“รับผิด”...คืออะไร? คือความเสียหายที่เรากระทำ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latin typeface="JasmineDSE" pitchFamily="18" charset="0"/>
                <a:cs typeface="LilyUPC" panose="020B0604020202020204" pitchFamily="34" charset="-34"/>
              </a:rPr>
              <a:t>               2.“ชดใช้ค่าสินไหมทดแทน” คือค่าเสียหายที่ต้องชดใช้</a:t>
            </a:r>
            <a:endParaRPr lang="th-TH" altLang="th-TH" sz="3500" b="1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สี่เหลี่ยมผืนผ้า 3">
            <a:extLst>
              <a:ext uri="{FF2B5EF4-FFF2-40B4-BE49-F238E27FC236}">
                <a16:creationId xmlns:a16="http://schemas.microsoft.com/office/drawing/2014/main" id="{C5587569-82B8-7641-8684-69F4BAD3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B090B044-026F-654E-89C9-29FAFF74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42875"/>
            <a:ext cx="9144000" cy="7000875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h-TH" sz="2400" b="1" dirty="0">
                <a:solidFill>
                  <a:srgbClr val="FFFF00"/>
                </a:solidFill>
                <a:latin typeface="JasmineDSE" pitchFamily="18" charset="0"/>
                <a:cs typeface="LilyUPC" pitchFamily="34" charset="-34"/>
                <a:sym typeface="Wingdings"/>
              </a:rPr>
              <a:t>                                           </a:t>
            </a: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            </a:t>
            </a:r>
          </a:p>
          <a:p>
            <a:pPr>
              <a:defRPr/>
            </a:pP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    </a:t>
            </a:r>
            <a:r>
              <a:rPr lang="th-TH" sz="20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  <a:sym typeface="Wingdings"/>
              </a:rPr>
              <a:t></a:t>
            </a: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400" b="1" u="sng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ความสำคัญของหนังสือ อ</a:t>
            </a:r>
            <a:r>
              <a:rPr lang="th-TH" sz="3400" b="1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ยู่</a:t>
            </a:r>
            <a:r>
              <a:rPr lang="th-TH" sz="3400" b="1" u="sng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ที่ วรรคสาม</a:t>
            </a:r>
            <a:r>
              <a:rPr lang="th-TH" sz="3400" b="1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...ตามแนวคำพิพากษา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        </a:t>
            </a: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“อนึ่ง ในการพิจารณาความรับผิดทางละเมิดของเจ้าหน้าที่ หน่วยงาน 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ของรัฐอาจพิจารณาโดยคำนึงถึงระดับความร้ายแรงแห่งการกระทำและ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ความเป็นธรรมในแต่ละกรณีเป็นเกณฑ์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โดยมิต้องใช้สิทธิเรียกร้อง ให้ใช้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เต็มจำนวนความเสียหาย</a:t>
            </a:r>
            <a:r>
              <a:rPr lang="th-TH" sz="32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ตาม ม. 8 วรรค 2 </a:t>
            </a: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และถ้าการละเมิดเกิดจาก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ความผิด  หรือความบกพร่องของหน่วยงานของรัฐ  หรือระบบการดำ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เนินงานส่วนรวม  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ให้หักส่วนแห่งความรับผิดดังกล่าวออกด้วย</a:t>
            </a:r>
            <a:r>
              <a:rPr lang="th-TH" sz="32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ตาม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ม. 8 วรรค 3  แห่ง พ.ร.บ.ความรับผิดทางละเมิดฯ  พ.ศ. 2539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แล้วจึงนำความเสียหายที่ลดส่วน</a:t>
            </a:r>
            <a:r>
              <a:rPr lang="th-TH" sz="32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และหรือหักส่วนแล้ว  มาพิจารณา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200" b="1" u="sng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ความรับผิดให้เหมาะสมตามพฤติการณ์ ของเจ้าหน้าที่แต่ละราย</a:t>
            </a:r>
            <a:r>
              <a:rPr lang="th-TH" sz="32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3200" b="1" u="sng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โดย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</a:t>
            </a:r>
            <a:r>
              <a:rPr lang="th-TH" sz="3200" b="1" u="sng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ใช้แนวทางการกำหนดสัดส่วนดังกล่าวประกอบการการพิจารณา</a:t>
            </a: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”</a:t>
            </a:r>
            <a:endParaRPr lang="th-TH" sz="3200" b="1" u="sng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</a:t>
            </a:r>
          </a:p>
          <a:p>
            <a:pPr marL="180000">
              <a:lnSpc>
                <a:spcPct val="85000"/>
              </a:lnSpc>
              <a:defRPr/>
            </a:pPr>
            <a:endParaRPr lang="th-TH" sz="3400" b="1" dirty="0"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  <a:p>
            <a:pPr marL="180000">
              <a:lnSpc>
                <a:spcPct val="85000"/>
              </a:lnSpc>
              <a:defRPr/>
            </a:pPr>
            <a:endParaRPr lang="th-TH" sz="3400" b="1" dirty="0"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  <a:p>
            <a:pPr marL="180000">
              <a:lnSpc>
                <a:spcPct val="85000"/>
              </a:lnSpc>
              <a:defRPr/>
            </a:pPr>
            <a:endParaRPr lang="en-US" sz="3400" b="1" dirty="0"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85000"/>
              </a:lnSpc>
              <a:defRPr/>
            </a:pPr>
            <a:endParaRPr lang="th-TH" sz="3400" b="1" dirty="0">
              <a:solidFill>
                <a:schemeClr val="bg1"/>
              </a:solidFill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</p:txBody>
      </p:sp>
      <p:sp>
        <p:nvSpPr>
          <p:cNvPr id="61444" name="สี่เหลี่ยมผืนผ้า 4">
            <a:extLst>
              <a:ext uri="{FF2B5EF4-FFF2-40B4-BE49-F238E27FC236}">
                <a16:creationId xmlns:a16="http://schemas.microsoft.com/office/drawing/2014/main" id="{BE47919E-4070-8141-B359-7B4E8693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"/>
            <a:ext cx="7429500" cy="1000125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                      หนังสือกระทรวงการคลัง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     ที่ กค 0406.2/ว 66 ลงวันที่ 25 กันยายน </a:t>
            </a:r>
            <a:r>
              <a:rPr lang="th-TH" altLang="th-TH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2550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E29A8D2-5F75-904A-A24D-B0100538CB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43926" y="609600"/>
            <a:ext cx="1438275" cy="1143000"/>
          </a:xfrm>
        </p:spPr>
        <p:txBody>
          <a:bodyPr/>
          <a:lstStyle/>
          <a:p>
            <a:endParaRPr lang="en-US" altLang="th-TH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D064FC0-3635-3B48-ABFF-CFE821BAC0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Tx/>
              <a:buNone/>
            </a:pPr>
            <a:r>
              <a:rPr lang="th-TH" altLang="th-TH" sz="4400" b="1">
                <a:cs typeface="KodchiangUPC" panose="02020603050405020304" pitchFamily="18" charset="-34"/>
              </a:rPr>
              <a:t>        </a:t>
            </a:r>
            <a:r>
              <a:rPr lang="th-TH" altLang="th-TH" sz="3600" b="1">
                <a:cs typeface="LilyUPC" panose="020B0604020202020204" pitchFamily="34" charset="-34"/>
              </a:rPr>
              <a:t>เช่น...การตรวจการจ้าง/ตรวจรับไม่ถูกต้อง</a:t>
            </a:r>
          </a:p>
          <a:p>
            <a:pPr lvl="1">
              <a:lnSpc>
                <a:spcPct val="50000"/>
              </a:lnSpc>
              <a:buFontTx/>
              <a:buNone/>
            </a:pPr>
            <a:r>
              <a:rPr lang="th-TH" altLang="th-TH" sz="3600" b="1">
                <a:cs typeface="LilyUPC" panose="020B0604020202020204" pitchFamily="34" charset="-34"/>
              </a:rPr>
              <a:t>            (หักส่วนที่หน่วยงานต้องรับผิดออกแล้ว)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th-TH" altLang="th-TH" sz="3600" b="1">
              <a:cs typeface="LilyUPC" panose="020B0604020202020204" pitchFamily="34" charset="-34"/>
            </a:endParaRPr>
          </a:p>
          <a:p>
            <a:pPr lvl="1">
              <a:lnSpc>
                <a:spcPct val="110000"/>
              </a:lnSpc>
              <a:buFontTx/>
              <a:buNone/>
            </a:pPr>
            <a:endParaRPr lang="th-TH" altLang="th-TH" sz="3600" b="1">
              <a:cs typeface="LilyUPC" panose="020B0604020202020204" pitchFamily="34" charset="-34"/>
            </a:endParaRPr>
          </a:p>
          <a:p>
            <a:pPr lvl="1">
              <a:lnSpc>
                <a:spcPct val="110000"/>
              </a:lnSpc>
              <a:buFontTx/>
              <a:buNone/>
            </a:pPr>
            <a:endParaRPr lang="th-TH" altLang="th-TH" sz="4400" b="1">
              <a:cs typeface="LilyUPC" panose="020B0604020202020204" pitchFamily="34" charset="-34"/>
            </a:endParaRPr>
          </a:p>
        </p:txBody>
      </p:sp>
      <p:graphicFrame>
        <p:nvGraphicFramePr>
          <p:cNvPr id="627716" name="Group 4">
            <a:extLst>
              <a:ext uri="{FF2B5EF4-FFF2-40B4-BE49-F238E27FC236}">
                <a16:creationId xmlns:a16="http://schemas.microsoft.com/office/drawing/2014/main" id="{F84B8E9E-CB7E-444D-A8AD-64592E297BA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43000"/>
          <a:ext cx="9144000" cy="4519618"/>
        </p:xfrm>
        <a:graphic>
          <a:graphicData uri="http://schemas.openxmlformats.org/drawingml/2006/table">
            <a:tbl>
              <a:tblPr/>
              <a:tblGrid>
                <a:gridCol w="313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ลักษณะความเสียหาย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</a:t>
                      </a:r>
                      <a:r>
                        <a:rPr kumimoji="0" lang="th-TH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กก.ตรวจการจ้าง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ผบ.ต้น,กลาง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ผบ.สูง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1. การก่อสร้างไม่เป็นไปตาม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รูปแบบรายการ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- กรณี ผบ. ไม่รู้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30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40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50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60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2. ส่งของไม่ตรงตามสัญญา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 กรณี ผบ./ฝ่ายพัสดุ ไม่รู้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กก.ตรวจรับ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    60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100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ฝ่ายพัสดุ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20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ผบ.ต้น,กลาง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ผบ.สูง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%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57E8148-A932-4144-BAA9-548EB63C7E0B}"/>
              </a:ext>
            </a:extLst>
          </p:cNvPr>
          <p:cNvSpPr>
            <a:spLocks noChangeArrowheads="1"/>
          </p:cNvSpPr>
          <p:nvPr/>
        </p:nvSpPr>
        <p:spPr bwMode="auto">
          <a:xfrm rot="-249677">
            <a:off x="2824164" y="4900614"/>
            <a:ext cx="7119937" cy="6429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ละเมิดในทางการแพทย์ กระทรวงการคลังไม่มีแนวคิดให้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3644BBF-0785-9548-8156-88E2445EE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63491" name="Rectangle 3" descr="ผ้ายีนส์">
            <a:extLst>
              <a:ext uri="{FF2B5EF4-FFF2-40B4-BE49-F238E27FC236}">
                <a16:creationId xmlns:a16="http://schemas.microsoft.com/office/drawing/2014/main" id="{8B0E623E-362E-F04A-B04C-B34B1D67A5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7BDD844-B397-DB46-9ADA-A5B2DB43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7F241ACF-9773-A140-9FEC-219B9156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</a:t>
            </a:r>
            <a:r>
              <a:rPr lang="th-TH" altLang="th-TH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หนังสือกระทรวงการคลัง </a:t>
            </a:r>
          </a:p>
          <a:p>
            <a:pPr>
              <a:lnSpc>
                <a:spcPct val="75000"/>
              </a:lnSpc>
            </a:pPr>
            <a:r>
              <a:rPr lang="th-TH" altLang="th-TH" sz="35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             ที่ กค 0406.2/ว 66 ลงวันที่ 25 กันยายน 2550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 2" pitchFamily="2" charset="2"/>
              </a:rPr>
              <a:t>     </a:t>
            </a:r>
            <a:r>
              <a:rPr lang="th-TH" altLang="th-TH" sz="1800" b="1">
                <a:solidFill>
                  <a:srgbClr val="FFFF00"/>
                </a:solidFill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</a:t>
            </a:r>
            <a:r>
              <a:rPr lang="th-TH" altLang="th-TH" sz="1800" b="1">
                <a:solidFill>
                  <a:srgbClr val="FFFF00"/>
                </a:solidFill>
                <a:latin typeface="JasmineDSE" pitchFamily="18" charset="0"/>
                <a:cs typeface="LilyUPC" panose="020B0604020202020204" pitchFamily="34" charset="-34"/>
              </a:rPr>
              <a:t> </a:t>
            </a:r>
            <a:r>
              <a:rPr lang="th-TH" altLang="th-TH" sz="3500" b="1" u="sng">
                <a:solidFill>
                  <a:srgbClr val="FFFF00"/>
                </a:solidFill>
                <a:latin typeface="JasmineDSE" pitchFamily="18" charset="0"/>
                <a:cs typeface="LilyUPC" panose="020B0604020202020204" pitchFamily="34" charset="-34"/>
              </a:rPr>
              <a:t>สัดส่วนความรับผิดของเจ้าหน้าที่</a:t>
            </a:r>
            <a:r>
              <a:rPr lang="th-TH" altLang="th-TH" sz="3500" b="1">
                <a:solidFill>
                  <a:srgbClr val="FFFF00"/>
                </a:solidFill>
                <a:latin typeface="JasmineDSE" pitchFamily="18" charset="0"/>
                <a:cs typeface="LilyUPC" panose="020B0604020202020204" pitchFamily="34" charset="-34"/>
              </a:rPr>
              <a:t> มีสาระสำคัญคือ</a:t>
            </a:r>
            <a:endParaRPr lang="th-TH" altLang="th-TH" sz="2000" b="1">
              <a:solidFill>
                <a:schemeClr val="bg1"/>
              </a:solidFill>
              <a:latin typeface="JasmineDSE" pitchFamily="18" charset="0"/>
              <a:cs typeface="LilyUPC" panose="020B0604020202020204" pitchFamily="34" charset="-34"/>
              <a:sym typeface="Wingdings" pitchFamily="2" charset="2"/>
            </a:endParaRPr>
          </a:p>
          <a:p>
            <a:pPr>
              <a:lnSpc>
                <a:spcPct val="75000"/>
              </a:lnSpc>
            </a:pPr>
            <a:r>
              <a:rPr lang="th-TH" altLang="th-TH" sz="20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  <a:sym typeface="Wingdings" pitchFamily="2" charset="2"/>
              </a:rPr>
              <a:t>  </a:t>
            </a:r>
            <a:r>
              <a:rPr lang="th-TH" altLang="th-TH" sz="40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     </a:t>
            </a:r>
            <a:r>
              <a:rPr lang="th-TH" altLang="th-TH" sz="33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1. ให้พิจารณาว่าความเสียหายมีจำนวนเท่าใร (เช่น 1 ล้านบาท)</a:t>
            </a:r>
          </a:p>
          <a:p>
            <a:pPr>
              <a:lnSpc>
                <a:spcPct val="75000"/>
              </a:lnSpc>
            </a:pPr>
            <a:r>
              <a:rPr lang="th-TH" altLang="th-TH" sz="33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       2. บุคคลที่จะต้องรับผิด จะให้เขารับผิดเท่าไร </a:t>
            </a:r>
          </a:p>
          <a:p>
            <a:pPr>
              <a:lnSpc>
                <a:spcPct val="75000"/>
              </a:lnSpc>
            </a:pPr>
            <a:r>
              <a:rPr lang="th-TH" altLang="th-TH" sz="33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       3. ให้หักส่วนแห่งความรับผิดของหน่วยงานออกด้วย (ถ้ามี)</a:t>
            </a:r>
          </a:p>
          <a:p>
            <a:pPr>
              <a:lnSpc>
                <a:spcPct val="75000"/>
              </a:lnSpc>
            </a:pPr>
            <a:r>
              <a:rPr lang="th-TH" altLang="th-TH" sz="33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       4. ให้นำความเสียหายที่ลดส่วน หรือหักส่วนแล้วมาพิจารณา</a:t>
            </a:r>
          </a:p>
          <a:p>
            <a:pPr>
              <a:lnSpc>
                <a:spcPct val="75000"/>
              </a:lnSpc>
            </a:pPr>
            <a:r>
              <a:rPr lang="th-TH" altLang="th-TH" sz="3300" b="1">
                <a:solidFill>
                  <a:schemeClr val="bg1"/>
                </a:solidFill>
                <a:latin typeface="JasmineDSE" pitchFamily="18" charset="0"/>
                <a:cs typeface="LilyUPC" panose="020B0604020202020204" pitchFamily="34" charset="-34"/>
              </a:rPr>
              <a:t>           ความรับผิดให้เหมาะสมตามพฤติการณ์ของ จนท. แต่ละราย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99"/>
                </a:solidFill>
                <a:latin typeface="JasmineDSE" pitchFamily="18" charset="0"/>
                <a:cs typeface="LilyUPC" panose="020B0604020202020204" pitchFamily="34" charset="-34"/>
              </a:rPr>
              <a:t>       </a:t>
            </a:r>
            <a:r>
              <a:rPr lang="th-TH" altLang="th-TH" sz="3500" b="1">
                <a:solidFill>
                  <a:srgbClr val="FFFF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        </a:t>
            </a:r>
            <a:endParaRPr lang="th-TH" altLang="th-TH" sz="34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5000"/>
              </a:lnSpc>
            </a:pPr>
            <a:endParaRPr lang="th-TH" altLang="th-TH" sz="34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     </a:t>
            </a:r>
          </a:p>
          <a:p>
            <a:pPr>
              <a:lnSpc>
                <a:spcPct val="85000"/>
              </a:lnSpc>
            </a:pPr>
            <a:r>
              <a:rPr lang="th-TH" altLang="th-TH" sz="34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endParaRPr lang="th-TH" altLang="th-TH" sz="3400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6020EF5-949F-1A48-A035-9B4E07F3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3643313"/>
            <a:ext cx="3857625" cy="500062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ความเสียหายทั้งหมด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944A29B-AE1D-5543-98E5-F5586105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4929188"/>
            <a:ext cx="2643188" cy="500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cs typeface="LilyUPC" panose="020B0604020202020204" pitchFamily="34" charset="-34"/>
              </a:rPr>
              <a:t>   หน่วยงานรับผิด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38E8827-4F31-C341-B773-6F948248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4286251"/>
            <a:ext cx="3071813" cy="500063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cs typeface="LilyUPC" panose="020B0604020202020204" pitchFamily="34" charset="-34"/>
              </a:rPr>
              <a:t> เจ้าหน้าที่รับผิดชดใช้ฯ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7921822-B301-154E-BBC2-3F812EF7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5500689"/>
            <a:ext cx="1785938" cy="428625"/>
          </a:xfrm>
          <a:prstGeom prst="rect">
            <a:avLst/>
          </a:prstGeom>
          <a:solidFill>
            <a:srgbClr val="FFFF7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 </a:t>
            </a:r>
            <a:r>
              <a:rPr lang="th-TH" altLang="th-TH" sz="3200" b="1">
                <a:cs typeface="LilyUPC" panose="020B0604020202020204" pitchFamily="34" charset="-34"/>
              </a:rPr>
              <a:t>กรณีจงใจ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E138025-F140-9349-BEAF-834019FAA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5500689"/>
            <a:ext cx="2643188" cy="4286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200" b="1">
                <a:cs typeface="LilyUPC" panose="020B0604020202020204" pitchFamily="34" charset="-34"/>
              </a:rPr>
              <a:t>กรณีประมาทร้ายแรง </a:t>
            </a:r>
          </a:p>
        </p:txBody>
      </p:sp>
      <p:sp>
        <p:nvSpPr>
          <p:cNvPr id="12" name="ลูกศรลง 11">
            <a:extLst>
              <a:ext uri="{FF2B5EF4-FFF2-40B4-BE49-F238E27FC236}">
                <a16:creationId xmlns:a16="http://schemas.microsoft.com/office/drawing/2014/main" id="{DC4AD09D-A717-4846-91DB-060BA46BF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4786314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3" name="ลูกศรลง 12">
            <a:extLst>
              <a:ext uri="{FF2B5EF4-FFF2-40B4-BE49-F238E27FC236}">
                <a16:creationId xmlns:a16="http://schemas.microsoft.com/office/drawing/2014/main" id="{4A5DB8B1-058D-0C4F-8DDF-2E919E78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4143376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2BCF484-4C20-304A-A150-E609EF7B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6072189"/>
            <a:ext cx="4572000" cy="4286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cs typeface="LilyUPC" panose="020B0604020202020204" pitchFamily="34" charset="-34"/>
              </a:rPr>
              <a:t>     </a:t>
            </a:r>
            <a:r>
              <a:rPr lang="th-TH" altLang="th-TH" sz="3200" b="1">
                <a:cs typeface="LilyUPC" panose="020B0604020202020204" pitchFamily="34" charset="-34"/>
              </a:rPr>
              <a:t>คิดตามแนวทางกำหนดสัดส่วน</a:t>
            </a:r>
            <a:r>
              <a:rPr lang="en-US" altLang="th-TH" sz="3200" b="1">
                <a:cs typeface="LilyUPC" panose="020B0604020202020204" pitchFamily="34" charset="-34"/>
              </a:rPr>
              <a:t> </a:t>
            </a:r>
            <a:endParaRPr lang="th-TH" altLang="th-TH" sz="32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7D924470-1717-2941-8C5B-C124D477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6000751"/>
            <a:ext cx="2071688" cy="42862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 sz="3400" b="1">
                <a:cs typeface="LilyUPC" panose="020B0604020202020204" pitchFamily="34" charset="-34"/>
              </a:rPr>
              <a:t>  </a:t>
            </a:r>
            <a:r>
              <a:rPr lang="th-TH" altLang="th-TH" sz="3200" b="1">
                <a:cs typeface="LilyUPC" panose="020B0604020202020204" pitchFamily="34" charset="-34"/>
              </a:rPr>
              <a:t>ไม่มีรายละเอียด</a:t>
            </a:r>
            <a:endParaRPr lang="th-TH" altLang="th-TH" sz="32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5" name="ลูกศรลง 24">
            <a:extLst>
              <a:ext uri="{FF2B5EF4-FFF2-40B4-BE49-F238E27FC236}">
                <a16:creationId xmlns:a16="http://schemas.microsoft.com/office/drawing/2014/main" id="{5E93D574-2EC9-7549-A0FE-B5227437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5929314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6" name="ลูกศรลง 25">
            <a:extLst>
              <a:ext uri="{FF2B5EF4-FFF2-40B4-BE49-F238E27FC236}">
                <a16:creationId xmlns:a16="http://schemas.microsoft.com/office/drawing/2014/main" id="{0D3D5D37-E13D-B942-B9F3-9CAB498E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4786314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9" name="ลูกศรลง 18">
            <a:extLst>
              <a:ext uri="{FF2B5EF4-FFF2-40B4-BE49-F238E27FC236}">
                <a16:creationId xmlns:a16="http://schemas.microsoft.com/office/drawing/2014/main" id="{654681CC-AB95-444F-9A13-9311E6C3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929314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1" name="ลูกศรลง 20">
            <a:extLst>
              <a:ext uri="{FF2B5EF4-FFF2-40B4-BE49-F238E27FC236}">
                <a16:creationId xmlns:a16="http://schemas.microsoft.com/office/drawing/2014/main" id="{49844E87-BF61-BB4F-BA60-0DD1555BB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5429250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FFCC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C3EFC593-DA06-B84C-B312-7D5C6A2AE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4" y="4929188"/>
            <a:ext cx="2643187" cy="500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cs typeface="LilyUPC" panose="020B0604020202020204" pitchFamily="34" charset="-34"/>
              </a:rPr>
              <a:t>   เจ้าหน้าที่รับผิด </a:t>
            </a:r>
          </a:p>
        </p:txBody>
      </p:sp>
      <p:sp>
        <p:nvSpPr>
          <p:cNvPr id="23" name="ลูกศรลง 22">
            <a:extLst>
              <a:ext uri="{FF2B5EF4-FFF2-40B4-BE49-F238E27FC236}">
                <a16:creationId xmlns:a16="http://schemas.microsoft.com/office/drawing/2014/main" id="{67EBFFD7-8D5C-9646-B343-14992BD07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5429251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4" name="ลูกศรลง 23">
            <a:extLst>
              <a:ext uri="{FF2B5EF4-FFF2-40B4-BE49-F238E27FC236}">
                <a16:creationId xmlns:a16="http://schemas.microsoft.com/office/drawing/2014/main" id="{718E9277-CE82-D344-A9DC-F66CF4E42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5429251"/>
            <a:ext cx="571500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5" grpId="0" animBg="1"/>
      <p:bldP spid="26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สี่เหลี่ยมผืนผ้า 3">
            <a:extLst>
              <a:ext uri="{FF2B5EF4-FFF2-40B4-BE49-F238E27FC236}">
                <a16:creationId xmlns:a16="http://schemas.microsoft.com/office/drawing/2014/main" id="{758FC003-26F8-6945-AC69-9F03B613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D8E4C2A6-0137-AA40-80BF-627B8A03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42875"/>
            <a:ext cx="9144000" cy="7000875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h-TH" sz="2400" b="1" dirty="0">
                <a:solidFill>
                  <a:srgbClr val="FFFF00"/>
                </a:solidFill>
                <a:latin typeface="JasmineDSE" pitchFamily="18" charset="0"/>
                <a:cs typeface="LilyUPC" pitchFamily="34" charset="-34"/>
                <a:sym typeface="Wingdings"/>
              </a:rPr>
              <a:t>                                           </a:t>
            </a: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           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latin typeface="JasmineDSE" pitchFamily="18" charset="0"/>
                <a:cs typeface="LilyUPC" pitchFamily="34" charset="-34"/>
                <a:sym typeface="Wingdings 2" pitchFamily="18" charset="2"/>
              </a:rPr>
              <a:t>         </a:t>
            </a:r>
            <a:r>
              <a:rPr lang="th-TH" sz="3500" b="1" dirty="0">
                <a:solidFill>
                  <a:schemeClr val="bg1"/>
                </a:solidFill>
                <a:latin typeface="JasmineDSE" pitchFamily="18" charset="0"/>
                <a:cs typeface="LilyUPC" pitchFamily="34" charset="-34"/>
                <a:sym typeface="Wingdings 2" pitchFamily="18" charset="2"/>
              </a:rPr>
              <a:t>1. </a:t>
            </a: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หน่วยงานฯ อาจพิจารณาโดยคำนึงถึงระดับความร้ายแรง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แห่งการกระทำและ ความเป็นธรรมในแต่ละกรณีเป็นเกณฑ์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2. </a:t>
            </a: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โดยมิต้องใช้สิทธิเรียกร้อง ให้ใช้เต็มจำนวนความเสียหายก็ได้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       </a:t>
            </a: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3. ถ้าการละเมิดเกิดจากความผิด  หรือความบกพร่อง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ของหน่วยงานของรัฐ  หรือระบบการดำเนินงานส่วนรวม  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 - </a:t>
            </a: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ให้หักส่วนแห่งความรับผิดดังกล่าวออกด้วย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            - แล้วจึงนำความเสียหายที่ลดส่วน และหรือหักส่วนแล้ว 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               มาพิจารณาความรับผิดให้เหมาะสมตามพฤติการณ์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66"/>
                </a:solidFill>
                <a:latin typeface="LilyUPC" pitchFamily="34" charset="-34"/>
                <a:cs typeface="LilyUPC" pitchFamily="34" charset="-34"/>
              </a:rPr>
              <a:t>                 ของเจ้าหน้าที่แต่ละราย...</a:t>
            </a: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( </a:t>
            </a:r>
            <a:r>
              <a:rPr lang="th-TH" sz="3500" b="1" u="sng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ประมาท ชดใช้ไม่เต็มจำนวน</a:t>
            </a: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)  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                         .......................................</a:t>
            </a:r>
          </a:p>
          <a:p>
            <a:pPr marL="180000">
              <a:lnSpc>
                <a:spcPct val="85000"/>
              </a:lnSpc>
              <a:defRPr/>
            </a:pPr>
            <a:endParaRPr lang="th-TH" sz="3400" b="1" dirty="0"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  <a:p>
            <a:pPr marL="180000">
              <a:lnSpc>
                <a:spcPct val="85000"/>
              </a:lnSpc>
              <a:defRPr/>
            </a:pPr>
            <a:endParaRPr lang="th-TH" sz="3400" b="1" dirty="0"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  <a:p>
            <a:pPr marL="180000">
              <a:lnSpc>
                <a:spcPct val="85000"/>
              </a:lnSpc>
              <a:defRPr/>
            </a:pPr>
            <a:endParaRPr lang="en-US" sz="3400" b="1" dirty="0">
              <a:latin typeface="LilyUPC" pitchFamily="34" charset="-34"/>
              <a:cs typeface="LilyUPC" pitchFamily="34" charset="-34"/>
            </a:endParaRPr>
          </a:p>
          <a:p>
            <a:pPr>
              <a:lnSpc>
                <a:spcPct val="85000"/>
              </a:lnSpc>
              <a:defRPr/>
            </a:pPr>
            <a:endParaRPr lang="th-TH" sz="3400" b="1" dirty="0">
              <a:solidFill>
                <a:schemeClr val="bg1"/>
              </a:solidFill>
              <a:latin typeface="Times New Roman" pitchFamily="18" charset="0"/>
              <a:cs typeface="LilyUPC" pitchFamily="34" charset="-34"/>
              <a:sym typeface="Webdings" pitchFamily="18" charset="2"/>
            </a:endParaRPr>
          </a:p>
        </p:txBody>
      </p:sp>
      <p:sp>
        <p:nvSpPr>
          <p:cNvPr id="64516" name="สี่เหลี่ยมผืนผ้า 4">
            <a:extLst>
              <a:ext uri="{FF2B5EF4-FFF2-40B4-BE49-F238E27FC236}">
                <a16:creationId xmlns:a16="http://schemas.microsoft.com/office/drawing/2014/main" id="{AE4BEA2D-E5B7-FC41-9865-49670EF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0"/>
            <a:ext cx="8143875" cy="9286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                  </a:t>
            </a:r>
            <a:r>
              <a:rPr lang="th-TH" altLang="th-TH" sz="4000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สรุป หลักการคำนวณค่าเสียหาย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สี่เหลี่ยมผืนผ้า 3">
            <a:extLst>
              <a:ext uri="{FF2B5EF4-FFF2-40B4-BE49-F238E27FC236}">
                <a16:creationId xmlns:a16="http://schemas.microsoft.com/office/drawing/2014/main" id="{B744C159-5A5A-5845-A7C3-CAF59025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65539" name="สี่เหลี่ยมผืนผ้า 7">
            <a:extLst>
              <a:ext uri="{FF2B5EF4-FFF2-40B4-BE49-F238E27FC236}">
                <a16:creationId xmlns:a16="http://schemas.microsoft.com/office/drawing/2014/main" id="{94231233-1FF1-6E44-BCD8-2E61E788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285876"/>
            <a:ext cx="8643937" cy="5357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sz="34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solidFill>
                <a:srgbClr val="FFFF99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นน</a:t>
            </a:r>
          </a:p>
          <a:p>
            <a:endParaRPr lang="th-TH" altLang="th-TH" b="1">
              <a:cs typeface="LilyUPC" panose="020B0604020202020204" pitchFamily="34" charset="-34"/>
            </a:endParaRP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65540" name="สี่เหลี่ยมผืนผ้า 4">
            <a:extLst>
              <a:ext uri="{FF2B5EF4-FFF2-40B4-BE49-F238E27FC236}">
                <a16:creationId xmlns:a16="http://schemas.microsoft.com/office/drawing/2014/main" id="{46957303-5B8A-BB49-B296-894498B8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42876"/>
            <a:ext cx="8643937" cy="1071563"/>
          </a:xfrm>
          <a:prstGeom prst="rect">
            <a:avLst/>
          </a:prstGeom>
          <a:solidFill>
            <a:srgbClr val="00133A"/>
          </a:solidFill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</a:t>
            </a: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การคำนวณค่าเสียหาย กรณีผู้ใต้บังคับบัญชาทุจริตเงิน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     ว่า ผู้บังคับบัญชาที่ประมาทเลินเล่อ จะรับผิดจำนวนเท่าไร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019C907-935D-AE42-8025-5F0FABC0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2928938"/>
            <a:ext cx="3643312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หน่วยงานผิด 2.5 แสนบาท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3CCD3B9-E221-BA40-ACEE-64BF5B6B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6" y="1357313"/>
            <a:ext cx="500062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 เงินที่ทุจริตไป จำนวน 1,000,000 บ. </a:t>
            </a:r>
          </a:p>
        </p:txBody>
      </p:sp>
      <p:sp>
        <p:nvSpPr>
          <p:cNvPr id="13" name="ลูกศรลง 12">
            <a:extLst>
              <a:ext uri="{FF2B5EF4-FFF2-40B4-BE49-F238E27FC236}">
                <a16:creationId xmlns:a16="http://schemas.microsoft.com/office/drawing/2014/main" id="{3749DA93-1592-0A4D-80BD-0E71F0FE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1928813"/>
            <a:ext cx="71437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0757A567-7B14-4040-9548-050DC234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143125"/>
            <a:ext cx="8501062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เรารับผิดในฐานะ ผบ.(ไม่เต็มจำนวนก็ได้)ถ้า 50</a:t>
            </a:r>
            <a:r>
              <a:rPr lang="en-US" altLang="th-TH" sz="3400" b="1">
                <a:cs typeface="LilyUPC" panose="020B0604020202020204" pitchFamily="34" charset="-34"/>
              </a:rPr>
              <a:t> %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cs typeface="LilyUPC" panose="020B0604020202020204" pitchFamily="34" charset="-34"/>
              </a:rPr>
              <a:t>=</a:t>
            </a:r>
            <a:r>
              <a:rPr lang="th-TH" altLang="th-TH" sz="3400" b="1">
                <a:cs typeface="LilyUPC" panose="020B0604020202020204" pitchFamily="34" charset="-34"/>
              </a:rPr>
              <a:t> 500,000 บ. 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AEFBDC4-2602-914A-BB6C-5081D5A4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2928938"/>
            <a:ext cx="357187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ผบ. รับผิด 2.5 แสนบาท</a:t>
            </a:r>
          </a:p>
        </p:txBody>
      </p:sp>
      <p:sp>
        <p:nvSpPr>
          <p:cNvPr id="21" name="ลูกศรลง 20">
            <a:extLst>
              <a:ext uri="{FF2B5EF4-FFF2-40B4-BE49-F238E27FC236}">
                <a16:creationId xmlns:a16="http://schemas.microsoft.com/office/drawing/2014/main" id="{E36F0545-D897-B147-B672-72B578C8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9" y="2714626"/>
            <a:ext cx="71437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2" name="ลูกศรลง 21">
            <a:extLst>
              <a:ext uri="{FF2B5EF4-FFF2-40B4-BE49-F238E27FC236}">
                <a16:creationId xmlns:a16="http://schemas.microsoft.com/office/drawing/2014/main" id="{1EDA0AAF-C338-4243-A839-E5CE6F23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1" y="2714626"/>
            <a:ext cx="71437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8FEC225C-0539-ED40-9B63-21B52947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9" y="3714751"/>
            <a:ext cx="3500437" cy="78581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65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 </a:t>
            </a:r>
            <a:r>
              <a:rPr lang="th-TH" altLang="th-TH" sz="3400" b="1">
                <a:cs typeface="LilyUPC" panose="020B0604020202020204" pitchFamily="34" charset="-34"/>
              </a:rPr>
              <a:t>กรณีประมาทเลินเล่อ</a:t>
            </a:r>
          </a:p>
          <a:p>
            <a:pPr>
              <a:lnSpc>
                <a:spcPct val="6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(ชดใช้ประมาณ 20-40</a:t>
            </a:r>
            <a:r>
              <a:rPr lang="en-US" altLang="th-TH" sz="3200" b="1">
                <a:cs typeface="LilyUPC" panose="020B0604020202020204" pitchFamily="34" charset="-34"/>
              </a:rPr>
              <a:t>%</a:t>
            </a:r>
            <a:r>
              <a:rPr lang="th-TH" altLang="th-TH" sz="3400" b="1">
                <a:cs typeface="LilyUPC" panose="020B0604020202020204" pitchFamily="34" charset="-34"/>
              </a:rPr>
              <a:t>)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DE924656-9CB4-1544-B2C1-FF951EA2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4" y="3714751"/>
            <a:ext cx="2643187" cy="78581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65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กรณีจงใจ</a:t>
            </a:r>
          </a:p>
          <a:p>
            <a:pPr>
              <a:lnSpc>
                <a:spcPct val="6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(ชดใช้ </a:t>
            </a:r>
            <a:r>
              <a:rPr lang="th-TH" altLang="th-TH" sz="3200" b="1">
                <a:cs typeface="LilyUPC" panose="020B0604020202020204" pitchFamily="34" charset="-34"/>
              </a:rPr>
              <a:t>100 </a:t>
            </a:r>
            <a:r>
              <a:rPr lang="en-US" altLang="th-TH" sz="3200" b="1">
                <a:cs typeface="LilyUPC" panose="020B0604020202020204" pitchFamily="34" charset="-34"/>
              </a:rPr>
              <a:t>%</a:t>
            </a:r>
            <a:r>
              <a:rPr lang="th-TH" altLang="th-TH" sz="3200" b="1">
                <a:cs typeface="LilyUPC" panose="020B0604020202020204" pitchFamily="34" charset="-34"/>
              </a:rPr>
              <a:t>)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B9E66931-ED3E-3F48-98B3-380FDA2F1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4572001"/>
            <a:ext cx="2714625" cy="50006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ชดใช้ 2.5 แสนบาท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F49B7666-DA88-CB43-87D6-CD62B107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9" y="4572001"/>
            <a:ext cx="3500437" cy="50006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กรณี 20</a:t>
            </a:r>
            <a:r>
              <a:rPr lang="en-US" altLang="th-TH" sz="3400" b="1">
                <a:cs typeface="LilyUPC" panose="020B0604020202020204" pitchFamily="34" charset="-34"/>
              </a:rPr>
              <a:t>%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 =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29" name="ลูกศรลง 28">
            <a:extLst>
              <a:ext uri="{FF2B5EF4-FFF2-40B4-BE49-F238E27FC236}">
                <a16:creationId xmlns:a16="http://schemas.microsoft.com/office/drawing/2014/main" id="{DDA842A2-6B25-4F41-929E-E3739ADC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6" y="3500438"/>
            <a:ext cx="71437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0" name="ลูกศรลง 29">
            <a:extLst>
              <a:ext uri="{FF2B5EF4-FFF2-40B4-BE49-F238E27FC236}">
                <a16:creationId xmlns:a16="http://schemas.microsoft.com/office/drawing/2014/main" id="{E7775761-1D38-3F4A-9A21-671DDD20D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4" y="3500438"/>
            <a:ext cx="71437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1" name="ลูกศรลง 30">
            <a:extLst>
              <a:ext uri="{FF2B5EF4-FFF2-40B4-BE49-F238E27FC236}">
                <a16:creationId xmlns:a16="http://schemas.microsoft.com/office/drawing/2014/main" id="{55390271-F7AE-8041-8D1C-A4E8E6C9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6" y="4429126"/>
            <a:ext cx="71437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837C3A48-D6CD-D040-A428-CD710D32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9" y="5143501"/>
            <a:ext cx="3500437" cy="50006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กรณี 30</a:t>
            </a:r>
            <a:r>
              <a:rPr lang="en-US" altLang="th-TH" sz="3200" b="1">
                <a:cs typeface="LilyUPC" panose="020B0604020202020204" pitchFamily="34" charset="-34"/>
              </a:rPr>
              <a:t>%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 75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2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58CCA2F6-B7C1-6C40-A052-0499D53C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9" y="5715001"/>
            <a:ext cx="3500437" cy="500063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กรณี 40</a:t>
            </a:r>
            <a:r>
              <a:rPr lang="en-US" altLang="th-TH" sz="3200" b="1">
                <a:cs typeface="LilyUPC" panose="020B0604020202020204" pitchFamily="34" charset="-34"/>
              </a:rPr>
              <a:t>%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 100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2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5" name="ลูกศรลง 34">
            <a:extLst>
              <a:ext uri="{FF2B5EF4-FFF2-40B4-BE49-F238E27FC236}">
                <a16:creationId xmlns:a16="http://schemas.microsoft.com/office/drawing/2014/main" id="{AEE2AB7D-4A34-F646-A96D-1AB34643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4429126"/>
            <a:ext cx="71437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92BF455A-1E0E-A34F-B968-57318205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5143501"/>
            <a:ext cx="2714625" cy="107156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 คำนวณตาม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ศาลปกครองสูงสุด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สี่เหลี่ยมผืนผ้า 3">
            <a:extLst>
              <a:ext uri="{FF2B5EF4-FFF2-40B4-BE49-F238E27FC236}">
                <a16:creationId xmlns:a16="http://schemas.microsoft.com/office/drawing/2014/main" id="{3C69879F-DA00-2940-8292-DF7889D5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66563" name="สี่เหลี่ยมผืนผ้า 7">
            <a:extLst>
              <a:ext uri="{FF2B5EF4-FFF2-40B4-BE49-F238E27FC236}">
                <a16:creationId xmlns:a16="http://schemas.microsoft.com/office/drawing/2014/main" id="{04DFCCD2-8C4F-B543-AD7C-141ED098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66564" name="สี่เหลี่ยมผืนผ้า 4">
            <a:extLst>
              <a:ext uri="{FF2B5EF4-FFF2-40B4-BE49-F238E27FC236}">
                <a16:creationId xmlns:a16="http://schemas.microsoft.com/office/drawing/2014/main" id="{981C419A-9FEC-744D-B5B4-359A16AA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85751"/>
            <a:ext cx="7643812" cy="785813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 b="1">
                <a:cs typeface="LilyUPC" panose="020B0604020202020204" pitchFamily="34" charset="-34"/>
              </a:rPr>
              <a:t>     </a:t>
            </a:r>
          </a:p>
          <a:p>
            <a:pPr>
              <a:lnSpc>
                <a:spcPct val="75000"/>
              </a:lnSpc>
            </a:pPr>
            <a:r>
              <a:rPr lang="th-TH" altLang="th-TH" b="1">
                <a:cs typeface="LilyUPC" panose="020B0604020202020204" pitchFamily="34" charset="-34"/>
              </a:rPr>
              <a:t>   หลักการคิดค่าสินไหมทดแทน ของศาลปกครองสูงสุด</a:t>
            </a:r>
          </a:p>
          <a:p>
            <a:pPr>
              <a:lnSpc>
                <a:spcPct val="75000"/>
              </a:lnSpc>
            </a:pPr>
            <a:r>
              <a:rPr lang="th-TH" altLang="th-TH" b="1">
                <a:cs typeface="LilyUPC" panose="020B0604020202020204" pitchFamily="34" charset="-34"/>
              </a:rPr>
              <a:t>            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6A9A18A-056C-9442-80C9-53630777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1214439"/>
            <a:ext cx="3786188" cy="64293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จำนวนเงินที่เสียหายทั้งหมด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8C2FDBB-FB63-2E45-BDF9-7D2AA2858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71938"/>
            <a:ext cx="4000500" cy="57150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2.ถ้า</a:t>
            </a:r>
            <a:r>
              <a:rPr lang="th-TH" altLang="th-TH" sz="3200" b="1">
                <a:cs typeface="LilyUPC" panose="020B0604020202020204" pitchFamily="34" charset="-34"/>
              </a:rPr>
              <a:t>หน่วยงานรับผิด..ให้หักก่อน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49F5CCA-8761-F244-8FC8-6692968B0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2000250"/>
            <a:ext cx="6215062" cy="642938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1.ผู้ที่จะต้องรับผิด ก่อให้เกิดความเสียหายเท่าไร 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245DD87A-E136-494D-80FF-7A8ED1FF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857500"/>
            <a:ext cx="3143250" cy="928688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r>
              <a:rPr lang="th-TH" altLang="th-TH" sz="3400" b="1">
                <a:cs typeface="LilyUPC" panose="020B0604020202020204" pitchFamily="34" charset="-34"/>
              </a:rPr>
              <a:t> ศาลให้เรารับผิด 50</a:t>
            </a:r>
            <a:r>
              <a:rPr lang="en-US" altLang="th-TH" sz="3400" b="1"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500,000 บ.(ไม่เกิน)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19" name="ลูกศรลง 18">
            <a:extLst>
              <a:ext uri="{FF2B5EF4-FFF2-40B4-BE49-F238E27FC236}">
                <a16:creationId xmlns:a16="http://schemas.microsoft.com/office/drawing/2014/main" id="{EA793DC9-4F5F-844D-B7E6-21DCA4A4137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8500" y="378618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1" name="ลูกศรลง 20">
            <a:extLst>
              <a:ext uri="{FF2B5EF4-FFF2-40B4-BE49-F238E27FC236}">
                <a16:creationId xmlns:a16="http://schemas.microsoft.com/office/drawing/2014/main" id="{60A767D1-6236-E243-8AA6-E94E4B20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264318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4" name="ลูกศรลง 23">
            <a:extLst>
              <a:ext uri="{FF2B5EF4-FFF2-40B4-BE49-F238E27FC236}">
                <a16:creationId xmlns:a16="http://schemas.microsoft.com/office/drawing/2014/main" id="{8849253F-95AE-6A4A-B80F-BD18A0A9B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378618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6" name="ลูกศรลง 25">
            <a:extLst>
              <a:ext uri="{FF2B5EF4-FFF2-40B4-BE49-F238E27FC236}">
                <a16:creationId xmlns:a16="http://schemas.microsoft.com/office/drawing/2014/main" id="{649114B8-9542-9947-AEF6-347BA0D1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178593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EF3EF438-9E1A-454B-8B53-5BFC5387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214688"/>
            <a:ext cx="2286000" cy="571500"/>
          </a:xfrm>
          <a:prstGeom prst="rect">
            <a:avLst/>
          </a:prstGeom>
          <a:solidFill>
            <a:srgbClr val="CC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อาจถึง 50-80</a:t>
            </a:r>
            <a:r>
              <a:rPr lang="en-US" altLang="th-TH" sz="3200" b="1">
                <a:cs typeface="LilyUPC" panose="020B0604020202020204" pitchFamily="34" charset="-34"/>
              </a:rPr>
              <a:t>%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28" name="ลูกศรลง 27">
            <a:extLst>
              <a:ext uri="{FF2B5EF4-FFF2-40B4-BE49-F238E27FC236}">
                <a16:creationId xmlns:a16="http://schemas.microsoft.com/office/drawing/2014/main" id="{ED7732F3-A8D1-E142-835D-C8339EA0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4643438"/>
            <a:ext cx="428625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C8D0D972-22B4-0B4C-A6D3-4660E1C5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4" y="1285876"/>
            <a:ext cx="2357437" cy="500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1,000,000 บ.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19920040-B784-9F4D-BEAF-C95B39D5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000250"/>
            <a:ext cx="2000250" cy="64293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ม. 8 วรรค 4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31" name="ลูกศรซ้าย 30">
            <a:extLst>
              <a:ext uri="{FF2B5EF4-FFF2-40B4-BE49-F238E27FC236}">
                <a16:creationId xmlns:a16="http://schemas.microsoft.com/office/drawing/2014/main" id="{7CFC674E-74EA-0745-9B69-481D5EB5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71689"/>
            <a:ext cx="357188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3" name="ลูกศรขวา 32">
            <a:extLst>
              <a:ext uri="{FF2B5EF4-FFF2-40B4-BE49-F238E27FC236}">
                <a16:creationId xmlns:a16="http://schemas.microsoft.com/office/drawing/2014/main" id="{76494D02-28E9-B04D-BA65-5391D7C3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1285876"/>
            <a:ext cx="406400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B47872C2-C295-394D-BF0C-27A5427F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5643563"/>
            <a:ext cx="3929062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  <a:r>
              <a:rPr lang="th-TH" altLang="th-TH" sz="3200" b="1">
                <a:cs typeface="LilyUPC" panose="020B0604020202020204" pitchFamily="34" charset="-34"/>
              </a:rPr>
              <a:t>จำนวน 40 </a:t>
            </a:r>
            <a:r>
              <a:rPr lang="en-US" altLang="th-TH" sz="3200" b="1">
                <a:cs typeface="LilyUPC" panose="020B0604020202020204" pitchFamily="34" charset="-34"/>
              </a:rPr>
              <a:t>%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100,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48A14F35-BE6F-1747-AFD0-DBD6EA70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5500688"/>
            <a:ext cx="2000250" cy="5715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ม. 8 วรรค 3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6B97D4CD-D164-8548-A2AB-1309389D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643438"/>
            <a:ext cx="4000500" cy="50006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 จำนวน 50</a:t>
            </a:r>
            <a:r>
              <a:rPr lang="en-US" altLang="th-TH" sz="3200" b="1">
                <a:cs typeface="LilyUPC" panose="020B0604020202020204" pitchFamily="34" charset="-34"/>
              </a:rPr>
              <a:t> %</a:t>
            </a:r>
            <a:r>
              <a:rPr lang="th-TH" altLang="th-TH" sz="3200" b="1">
                <a:cs typeface="LilyUPC" panose="020B0604020202020204" pitchFamily="34" charset="-34"/>
              </a:rPr>
              <a:t>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 250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</a:p>
          <a:p>
            <a:pPr>
              <a:lnSpc>
                <a:spcPct val="70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3B52B849-9B3B-004C-BDD1-D7519918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4" y="2714625"/>
            <a:ext cx="2928937" cy="1143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65000"/>
              </a:lnSpc>
            </a:pPr>
            <a:r>
              <a:rPr lang="th-TH" altLang="th-TH" sz="3200" b="1">
                <a:cs typeface="LilyUPC" panose="020B0604020202020204" pitchFamily="34" charset="-34"/>
              </a:rPr>
              <a:t>  3.ที่เหลือ จึงนำมาคิด</a:t>
            </a:r>
          </a:p>
          <a:p>
            <a:pPr>
              <a:lnSpc>
                <a:spcPct val="65000"/>
              </a:lnSpc>
            </a:pPr>
            <a:r>
              <a:rPr lang="th-TH" altLang="th-TH" sz="3200" b="1" u="sng">
                <a:cs typeface="LilyUPC" panose="020B0604020202020204" pitchFamily="34" charset="-34"/>
              </a:rPr>
              <a:t>ถ้าจงใจ รับผิด 100</a:t>
            </a:r>
            <a:r>
              <a:rPr lang="en-US" altLang="th-TH" sz="3200" b="1">
                <a:cs typeface="LilyUPC" panose="020B0604020202020204" pitchFamily="34" charset="-34"/>
              </a:rPr>
              <a:t> %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65000"/>
              </a:lnSpc>
            </a:pPr>
            <a:r>
              <a:rPr lang="th-TH" altLang="th-TH" sz="3300" b="1">
                <a:cs typeface="LilyUPC" panose="020B0604020202020204" pitchFamily="34" charset="-34"/>
              </a:rPr>
              <a:t> </a:t>
            </a:r>
            <a:r>
              <a:rPr lang="en-US" altLang="th-TH" sz="3300" b="1">
                <a:cs typeface="LilyUPC" panose="020B0604020202020204" pitchFamily="34" charset="-34"/>
              </a:rPr>
              <a:t>   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=250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r>
              <a:rPr lang="th-TH" altLang="th-TH" sz="33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45" name="ลูกศรลง 44">
            <a:extLst>
              <a:ext uri="{FF2B5EF4-FFF2-40B4-BE49-F238E27FC236}">
                <a16:creationId xmlns:a16="http://schemas.microsoft.com/office/drawing/2014/main" id="{BE9B3BCA-52EB-FD48-8582-8FC2AD24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378618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2" name="ลูกศรลง 31">
            <a:extLst>
              <a:ext uri="{FF2B5EF4-FFF2-40B4-BE49-F238E27FC236}">
                <a16:creationId xmlns:a16="http://schemas.microsoft.com/office/drawing/2014/main" id="{B79B231E-6C88-D048-8FCE-D4619DD243F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10625" y="171450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30E445CA-1821-1442-88FB-62C3F7A4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4071938"/>
            <a:ext cx="4214812" cy="5715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4.ประมาทฯ </a:t>
            </a:r>
            <a:r>
              <a:rPr lang="th-TH" altLang="th-TH" sz="3200" b="1">
                <a:cs typeface="LilyUPC" panose="020B0604020202020204" pitchFamily="34" charset="-34"/>
              </a:rPr>
              <a:t>ให้รับผิด  20-40</a:t>
            </a:r>
            <a:r>
              <a:rPr lang="en-US" altLang="th-TH" sz="3200" b="1">
                <a:cs typeface="LilyUPC" panose="020B0604020202020204" pitchFamily="34" charset="-34"/>
              </a:rPr>
              <a:t> %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</a:t>
            </a:r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C0F1EAE9-CE24-DE43-8109-7D2E03EB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5143501"/>
            <a:ext cx="3929062" cy="500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  <a:r>
              <a:rPr lang="th-TH" altLang="th-TH" sz="3200" b="1">
                <a:cs typeface="LilyUPC" panose="020B0604020202020204" pitchFamily="34" charset="-34"/>
              </a:rPr>
              <a:t>จำนวน 30 </a:t>
            </a:r>
            <a:r>
              <a:rPr lang="en-US" altLang="th-TH" sz="3200" b="1">
                <a:cs typeface="LilyUPC" panose="020B0604020202020204" pitchFamily="34" charset="-34"/>
              </a:rPr>
              <a:t>%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75,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254BAC3A-F8D8-D949-9435-D929A131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4643438"/>
            <a:ext cx="3929062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endParaRPr lang="th-TH" altLang="th-TH" sz="35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  <a:r>
              <a:rPr lang="th-TH" altLang="th-TH" sz="3200" b="1">
                <a:cs typeface="LilyUPC" panose="020B0604020202020204" pitchFamily="34" charset="-34"/>
              </a:rPr>
              <a:t>จำนวน 20 </a:t>
            </a:r>
            <a:r>
              <a:rPr lang="en-US" altLang="th-TH" sz="3200" b="1">
                <a:cs typeface="LilyUPC" panose="020B0604020202020204" pitchFamily="34" charset="-34"/>
              </a:rPr>
              <a:t>% 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=50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endParaRPr lang="th-TH" altLang="th-TH" sz="32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</p:txBody>
      </p:sp>
      <p:sp>
        <p:nvSpPr>
          <p:cNvPr id="36" name="ลูกศรลง 35">
            <a:extLst>
              <a:ext uri="{FF2B5EF4-FFF2-40B4-BE49-F238E27FC236}">
                <a16:creationId xmlns:a16="http://schemas.microsoft.com/office/drawing/2014/main" id="{D19DE8CC-4D78-2842-BB30-73D88A0A4443}"/>
              </a:ext>
            </a:extLst>
          </p:cNvPr>
          <p:cNvSpPr>
            <a:spLocks noChangeArrowheads="1"/>
          </p:cNvSpPr>
          <p:nvPr/>
        </p:nvSpPr>
        <p:spPr bwMode="auto">
          <a:xfrm rot="-5148335">
            <a:off x="7045325" y="3081338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8" grpId="0" animBg="1"/>
      <p:bldP spid="19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32" grpId="0" animBg="1"/>
      <p:bldP spid="35" grpId="0" animBg="1"/>
      <p:bldP spid="46" grpId="0" animBg="1"/>
      <p:bldP spid="47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5CBC68-FD59-1F7D-86DA-89076F3F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6238EC5-C844-65DF-9262-A7BCFD70B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519" y="382385"/>
            <a:ext cx="4618299" cy="6093230"/>
          </a:xfrm>
        </p:spPr>
      </p:pic>
    </p:spTree>
    <p:extLst>
      <p:ext uri="{BB962C8B-B14F-4D97-AF65-F5344CB8AC3E}">
        <p14:creationId xmlns:p14="http://schemas.microsoft.com/office/powerpoint/2010/main" val="1964475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สี่เหลี่ยมผืนผ้า 3">
            <a:extLst>
              <a:ext uri="{FF2B5EF4-FFF2-40B4-BE49-F238E27FC236}">
                <a16:creationId xmlns:a16="http://schemas.microsoft.com/office/drawing/2014/main" id="{C06D9A12-CD5B-3B43-8587-5D0456AB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67587" name="สี่เหลี่ยมผืนผ้า 4">
            <a:extLst>
              <a:ext uri="{FF2B5EF4-FFF2-40B4-BE49-F238E27FC236}">
                <a16:creationId xmlns:a16="http://schemas.microsoft.com/office/drawing/2014/main" id="{14A4795C-E0E8-3B47-B404-E812D760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3"/>
            <a:ext cx="8715375" cy="85725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b="1" dirty="0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b="1" dirty="0">
                <a:cs typeface="LilyUPC" panose="020B0604020202020204" pitchFamily="34" charset="-34"/>
              </a:rPr>
              <a:t>           กรณี รพ.สต. เงินขาดบัญชี 2,000,000 บาท</a:t>
            </a:r>
          </a:p>
          <a:p>
            <a:pPr>
              <a:lnSpc>
                <a:spcPct val="80000"/>
              </a:lnSpc>
            </a:pPr>
            <a:r>
              <a:rPr lang="th-TH" altLang="th-TH" b="1" dirty="0">
                <a:cs typeface="LilyUPC" panose="020B0604020202020204" pitchFamily="34" charset="-34"/>
              </a:rPr>
              <a:t>      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7261C6DF-08B6-5E41-A1AC-20521C64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3571875"/>
            <a:ext cx="8715375" cy="292893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dirty="0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cs typeface="LilyUPC" panose="020B0604020202020204" pitchFamily="34" charset="-34"/>
              </a:rPr>
              <a:t>     </a:t>
            </a:r>
            <a:r>
              <a:rPr lang="th-TH" altLang="th-TH" sz="2000" b="1" dirty="0">
                <a:latin typeface="LilyUPC" panose="020B0604020202020204" pitchFamily="34" charset="-34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4800" b="1" dirty="0">
                <a:latin typeface="LilyUPC" panose="020B0604020202020204" pitchFamily="34" charset="-34"/>
                <a:cs typeface="LilyUPC" panose="020B0604020202020204" pitchFamily="34" charset="-34"/>
                <a:sym typeface="Wingdings" pitchFamily="2" charset="2"/>
              </a:rPr>
              <a:t> </a:t>
            </a:r>
            <a:r>
              <a:rPr lang="th-TH" altLang="th-TH" sz="3400" b="1" dirty="0">
                <a:cs typeface="LilyUPC" panose="020B0604020202020204" pitchFamily="34" charset="-34"/>
              </a:rPr>
              <a:t>ในกรณีนี้ หน่วยงานมีส่วนผิดด้วย คือ...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1. ราชการจัดอัตรากำลังไม่เพียงพอต่องาน คือมี จนท. 2 คน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2. มอบหมายให้พยาบาล ไม่มีความรู้เรื่องการเงิน มาปฏิบัติ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    หน้าที่การเงิน และไม่เคยส่งไปอบรมเลย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3. สำนักงานสาธารณสุขอำเภอ ไปตรวจสอบทุกปี ไม่พบความผิด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       4. สำนักสาธารณสุขจังหวัด ไม่เคยมาตรวจสอบ?....ก็ได้</a:t>
            </a:r>
          </a:p>
          <a:p>
            <a:pPr>
              <a:lnSpc>
                <a:spcPct val="80000"/>
              </a:lnSpc>
            </a:pPr>
            <a:r>
              <a:rPr lang="en-US" altLang="th-TH" sz="34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 dirty="0">
              <a:cs typeface="LilyUPC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0360D39D-37CA-1E40-880B-2F7B2005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500313"/>
            <a:ext cx="8715375" cy="10715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b="1" dirty="0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cs typeface="LilyUPC" panose="020B0604020202020204" pitchFamily="34" charset="-34"/>
              </a:rPr>
              <a:t>    </a:t>
            </a:r>
            <a:r>
              <a:rPr lang="th-TH" altLang="th-TH" sz="2000" b="1" dirty="0">
                <a:latin typeface="LilyUPC" panose="020B0604020202020204" pitchFamily="34" charset="-34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32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400" b="1" u="sng" dirty="0">
                <a:cs typeface="LilyUPC" panose="020B0604020202020204" pitchFamily="34" charset="-34"/>
              </a:rPr>
              <a:t>จังหวัดและกระทรวงการคลัง</a:t>
            </a:r>
            <a:r>
              <a:rPr lang="th-TH" altLang="th-TH" sz="3400" b="1" dirty="0">
                <a:cs typeface="LilyUPC" panose="020B0604020202020204" pitchFamily="34" charset="-34"/>
              </a:rPr>
              <a:t> ให้พยาบาลชดใช้ 1,000,000 บาท</a:t>
            </a:r>
          </a:p>
          <a:p>
            <a:pPr>
              <a:lnSpc>
                <a:spcPct val="80000"/>
              </a:lnSpc>
            </a:pPr>
            <a:r>
              <a:rPr lang="th-TH" altLang="th-TH" sz="3400" b="1" dirty="0">
                <a:cs typeface="LilyUPC" panose="020B0604020202020204" pitchFamily="34" charset="-34"/>
              </a:rPr>
              <a:t>    โดยไม่พิจารณาว่าหน่วยงานมีส่วนรับผิดด้วยหรือไม่ </a:t>
            </a:r>
          </a:p>
          <a:p>
            <a:pPr algn="ctr">
              <a:lnSpc>
                <a:spcPct val="80000"/>
              </a:lnSpc>
            </a:pPr>
            <a:r>
              <a:rPr lang="th-TH" altLang="th-TH" b="1" dirty="0">
                <a:cs typeface="LilyUPC" panose="020B0604020202020204" pitchFamily="34" charset="-34"/>
              </a:rPr>
              <a:t>  </a:t>
            </a:r>
            <a:endParaRPr lang="th-TH" altLang="th-TH" sz="3200" b="1" dirty="0">
              <a:cs typeface="LilyUPC" panose="020B0604020202020204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8D983F4E-97CA-BE47-8998-E90105623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071563"/>
            <a:ext cx="8715375" cy="14287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    </a:t>
            </a:r>
            <a:r>
              <a:rPr lang="th-TH" altLang="th-TH" sz="2000" b="1">
                <a:latin typeface="LilyUPC" panose="020B0604020202020204" pitchFamily="34" charset="-34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ข้อเท็จจริง</a:t>
            </a:r>
            <a:r>
              <a:rPr lang="en-US" altLang="th-TH" sz="3400" b="1">
                <a:cs typeface="LilyUPC" panose="020B0604020202020204" pitchFamily="34" charset="-34"/>
              </a:rPr>
              <a:t> : </a:t>
            </a:r>
            <a:r>
              <a:rPr lang="th-TH" altLang="th-TH" sz="3400" b="1">
                <a:cs typeface="LilyUPC" panose="020B0604020202020204" pitchFamily="34" charset="-34"/>
              </a:rPr>
              <a:t>รพ.สต. นี้ มีเจ้าหน้าที่ 2 คน คือ ผอ. กับพยาบาล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ผอ. ให้พยาบาลลงนามในใบถอนเงิน แต่เอกสารประกอบการถอนเงินมี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ไม่ครบ คือจำนวนเงินในเอกสารประกอบการถอน มีน้อยกว่าในใบถอน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สี่เหลี่ยมผืนผ้า 3">
            <a:extLst>
              <a:ext uri="{FF2B5EF4-FFF2-40B4-BE49-F238E27FC236}">
                <a16:creationId xmlns:a16="http://schemas.microsoft.com/office/drawing/2014/main" id="{AF59273F-413C-564D-94B2-E580E34B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68611" name="สี่เหลี่ยมผืนผ้า 4">
            <a:extLst>
              <a:ext uri="{FF2B5EF4-FFF2-40B4-BE49-F238E27FC236}">
                <a16:creationId xmlns:a16="http://schemas.microsoft.com/office/drawing/2014/main" id="{6CB27D97-9DE0-E442-B63A-9653309C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85750"/>
            <a:ext cx="8643937" cy="1143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      </a:t>
            </a:r>
            <a:r>
              <a:rPr lang="th-TH" altLang="th-TH" b="1">
                <a:cs typeface="LilyUPC" panose="020B0604020202020204" pitchFamily="34" charset="-34"/>
              </a:rPr>
              <a:t>การคิดค่าสินไหมทดแทน</a:t>
            </a:r>
            <a:r>
              <a:rPr lang="en-US" altLang="th-TH" b="1">
                <a:cs typeface="LilyUPC" panose="020B0604020202020204" pitchFamily="34" charset="-34"/>
              </a:rPr>
              <a:t> </a:t>
            </a:r>
            <a:r>
              <a:rPr lang="th-TH" altLang="th-TH" b="1">
                <a:cs typeface="LilyUPC" panose="020B0604020202020204" pitchFamily="34" charset="-34"/>
              </a:rPr>
              <a:t>ตาม มาตรา 8 ต้องคิดดังนี้</a:t>
            </a:r>
            <a:r>
              <a:rPr lang="en-US" altLang="th-TH" sz="4000" b="1">
                <a:cs typeface="LilyUPC" panose="020B0604020202020204" pitchFamily="34" charset="-34"/>
              </a:rPr>
              <a:t> </a:t>
            </a:r>
            <a:endParaRPr lang="th-TH" altLang="th-TH" b="1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                    ( ค่าเสียหาย 2 ล้านบาท )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9B37928F-8B0F-AF47-94BC-FE71D821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571626"/>
            <a:ext cx="3143250" cy="1000125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ค่าเสียหายทั้งหมด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2,00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8E6D2B92-03A6-4247-8698-15C6A616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786064"/>
            <a:ext cx="3857625" cy="928687"/>
          </a:xfrm>
          <a:prstGeom prst="rect">
            <a:avLst/>
          </a:prstGeom>
          <a:solidFill>
            <a:srgbClr val="CCFFFF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ที่เหลือ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500,000 บ.</a:t>
            </a:r>
          </a:p>
          <a:p>
            <a:pPr>
              <a:lnSpc>
                <a:spcPct val="75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พยาบาล จะต้องชดใช้เท่าไร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DA70B0A0-94AF-C44B-ADE5-4583046E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2786064"/>
            <a:ext cx="3071813" cy="928687"/>
          </a:xfrm>
          <a:prstGeom prst="rect">
            <a:avLst/>
          </a:prstGeom>
          <a:solidFill>
            <a:srgbClr val="CCFFFF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หน่วยงานต้องรับผิด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50%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500,000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62A619CE-C4E1-584B-B150-843AD844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3929063"/>
            <a:ext cx="2428875" cy="5715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sz="3400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กรณี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จงใจ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100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A6C9712B-AD15-7649-A605-91A0E33F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3929063"/>
            <a:ext cx="3571875" cy="5715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ประมาทร้ายแรงไม่ถึง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3C19374-D91A-3441-82CD-32D8492D8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4500563"/>
            <a:ext cx="2428875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en-US" altLang="th-TH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500,000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6454453-13C9-A14B-A12D-D106CFE27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500563"/>
            <a:ext cx="3571875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ศาลให้ 20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B45837F-720B-DB4C-8569-A58B7585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3929064"/>
            <a:ext cx="1928813" cy="642937"/>
          </a:xfrm>
          <a:prstGeom prst="rect">
            <a:avLst/>
          </a:prstGeom>
          <a:solidFill>
            <a:srgbClr val="CC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ศาลให้หักก่อน </a:t>
            </a:r>
          </a:p>
          <a:p>
            <a:pPr algn="ctr"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  <a:endParaRPr lang="th-TH" altLang="th-TH" sz="3200">
              <a:cs typeface="LilyUPC" panose="020B0604020202020204" pitchFamily="34" charset="-34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D661350E-4E9C-CB4A-936A-70EDCDE5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1571626"/>
            <a:ext cx="5214938" cy="1000125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 b="1">
                <a:cs typeface="LilyUPC" panose="020B0604020202020204" pitchFamily="34" charset="-34"/>
              </a:rPr>
              <a:t>    “</a:t>
            </a:r>
            <a:r>
              <a:rPr lang="th-TH" altLang="th-TH" sz="3400" b="1" u="sng">
                <a:cs typeface="LilyUPC" panose="020B0604020202020204" pitchFamily="34" charset="-34"/>
              </a:rPr>
              <a:t>พยาบาล ก่อให้เกิดความเสียหาย</a:t>
            </a:r>
            <a:r>
              <a:rPr lang="th-TH" altLang="th-TH" sz="3400" b="1">
                <a:cs typeface="LilyUPC" panose="020B0604020202020204" pitchFamily="34" charset="-34"/>
              </a:rPr>
              <a:t>”?</a:t>
            </a:r>
            <a:r>
              <a:rPr lang="en-US" altLang="th-TH" sz="3400" b="1" u="sng">
                <a:cs typeface="LilyUPC" panose="020B0604020202020204" pitchFamily="34" charset="-34"/>
              </a:rPr>
              <a:t> </a:t>
            </a:r>
            <a:endParaRPr lang="th-TH" altLang="th-TH" sz="3400" b="1" u="sng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รับผิดจำนวน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 =1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000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3" name="ลูกศรลง 22">
            <a:extLst>
              <a:ext uri="{FF2B5EF4-FFF2-40B4-BE49-F238E27FC236}">
                <a16:creationId xmlns:a16="http://schemas.microsoft.com/office/drawing/2014/main" id="{FE5E1446-67C5-E44B-A930-805494F9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2571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1" name="ลูกศรขวา 30">
            <a:extLst>
              <a:ext uri="{FF2B5EF4-FFF2-40B4-BE49-F238E27FC236}">
                <a16:creationId xmlns:a16="http://schemas.microsoft.com/office/drawing/2014/main" id="{107E9524-4021-9642-9841-6949A38C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1785938"/>
            <a:ext cx="357187" cy="5000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7" name="ลูกศรลง 36">
            <a:extLst>
              <a:ext uri="{FF2B5EF4-FFF2-40B4-BE49-F238E27FC236}">
                <a16:creationId xmlns:a16="http://schemas.microsoft.com/office/drawing/2014/main" id="{4F8E6B39-70CF-0D45-A981-2024B151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3714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2" name="ลูกศรลง 21">
            <a:extLst>
              <a:ext uri="{FF2B5EF4-FFF2-40B4-BE49-F238E27FC236}">
                <a16:creationId xmlns:a16="http://schemas.microsoft.com/office/drawing/2014/main" id="{5C4E2565-F35B-CC4A-A027-0C3D471FB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571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8" name="ลูกศรลง 27">
            <a:extLst>
              <a:ext uri="{FF2B5EF4-FFF2-40B4-BE49-F238E27FC236}">
                <a16:creationId xmlns:a16="http://schemas.microsoft.com/office/drawing/2014/main" id="{782FCC86-737E-E049-9D52-A45A3978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3714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9" name="ลูกศรลง 28">
            <a:extLst>
              <a:ext uri="{FF2B5EF4-FFF2-40B4-BE49-F238E27FC236}">
                <a16:creationId xmlns:a16="http://schemas.microsoft.com/office/drawing/2014/main" id="{FD3B0355-E57C-484D-8FC9-304CDBAF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14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60DF993C-4956-644F-B4F9-6501E84C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5000626"/>
            <a:ext cx="3571875" cy="50006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ศาลให้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30%=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150,000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2C1480F0-36B7-1747-BFD3-F27C61977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5500688"/>
            <a:ext cx="3571875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ศาลให้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40%=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200,000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512734B4-6DCA-D54F-95F7-EA7F01C0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5072063"/>
            <a:ext cx="3571875" cy="1428750"/>
          </a:xfrm>
          <a:prstGeom prst="rect">
            <a:avLst/>
          </a:prstGeom>
          <a:solidFill>
            <a:srgbClr val="FFCCCC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2000">
                <a:latin typeface="LilyUPC" panose="020B0604020202020204" pitchFamily="34" charset="-34"/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มีคำ 2 คำ....ต้องเข้าใจ </a:t>
            </a:r>
            <a:endParaRPr lang="en-US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1.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คำว่า “ รับผิด ”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2. คำว่า “ ชดใช้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13" grpId="0" animBg="1"/>
      <p:bldP spid="14" grpId="0" animBg="1"/>
      <p:bldP spid="15" grpId="0" animBg="1"/>
      <p:bldP spid="21" grpId="0" animBg="1"/>
      <p:bldP spid="23" grpId="0" animBg="1"/>
      <p:bldP spid="31" grpId="0" animBg="1"/>
      <p:bldP spid="37" grpId="0" animBg="1"/>
      <p:bldP spid="22" grpId="0" animBg="1"/>
      <p:bldP spid="28" grpId="0" animBg="1"/>
      <p:bldP spid="29" grpId="0" animBg="1"/>
      <p:bldP spid="19" grpId="0" animBg="1"/>
      <p:bldP spid="20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สี่เหลี่ยมผืนผ้า 3">
            <a:extLst>
              <a:ext uri="{FF2B5EF4-FFF2-40B4-BE49-F238E27FC236}">
                <a16:creationId xmlns:a16="http://schemas.microsoft.com/office/drawing/2014/main" id="{DC78B76E-1F9F-6E4B-9803-2DAFD6EB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7347" name="สี่เหลี่ยมผืนผ้า 7">
            <a:extLst>
              <a:ext uri="{FF2B5EF4-FFF2-40B4-BE49-F238E27FC236}">
                <a16:creationId xmlns:a16="http://schemas.microsoft.com/office/drawing/2014/main" id="{772DD1C8-4966-4742-9501-3CA03D65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285876"/>
            <a:ext cx="8715375" cy="535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เช่น.....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1. ลงนามในเช็ค,ในใบถอนเงิน ประมาทให้รับผิด 50 </a:t>
            </a:r>
            <a:r>
              <a:rPr lang="en-US" altLang="th-TH" sz="3400" b="1">
                <a:cs typeface="LilyUPC" panose="020B0604020202020204" pitchFamily="34" charset="-34"/>
              </a:rPr>
              <a:t>%</a:t>
            </a:r>
            <a:endParaRPr lang="th-TH" altLang="th-TH" sz="3400" b="1">
              <a:cs typeface="LilyUPC" panose="020B0604020202020204" pitchFamily="34" charset="-34"/>
            </a:endParaRP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2. ผู้ใต้บังคับบัญชา ทุจริตเงินไป 3 ล้านบาท..ไม่ถึงครึ่งก็ได้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3. เจ้าหน้าที่ห้องยา รพช. ยักยอกเงินไป 2 ล้าน มีผู้รับผิดคือ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จนท.ห้องยา - จพง.การเงิน – พ่อบ้าน - ผอ.รพช.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4. มีแพทย์เวรคนเดียว ผู้ป่วยฉุกเฉิน 3 ราย แพทย์ประมาทร้ายแรง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5. พนักงานขับรถยนต์ ประมาทร้ายแรง เสียหาย 500,000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6. เภสัชกร ยักยอกยาของทางราชการ จำนวน 10 ล้านบาท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                 ....................................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                         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69636" name="สี่เหลี่ยมผืนผ้า 4">
            <a:extLst>
              <a:ext uri="{FF2B5EF4-FFF2-40B4-BE49-F238E27FC236}">
                <a16:creationId xmlns:a16="http://schemas.microsoft.com/office/drawing/2014/main" id="{63A209B9-2258-3B48-B9F5-FC998145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42875"/>
            <a:ext cx="8715375" cy="11430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                </a:t>
            </a:r>
            <a:r>
              <a:rPr lang="th-TH" altLang="th-TH" b="1">
                <a:cs typeface="LilyUPC" panose="020B0604020202020204" pitchFamily="34" charset="-34"/>
              </a:rPr>
              <a:t>การคิดค่าสินไหมทดแทน</a:t>
            </a: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การคิดครั้งแรก ให้คิดว่าผู้กระทำละเมิด ทำให้เกิดความเสียหายเท่าไร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สี่เหลี่ยมผืนผ้า 3">
            <a:extLst>
              <a:ext uri="{FF2B5EF4-FFF2-40B4-BE49-F238E27FC236}">
                <a16:creationId xmlns:a16="http://schemas.microsoft.com/office/drawing/2014/main" id="{76EA9EDD-A29A-EA40-BB9C-807C3DA2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57347" name="สี่เหลี่ยมผืนผ้า 7">
            <a:extLst>
              <a:ext uri="{FF2B5EF4-FFF2-40B4-BE49-F238E27FC236}">
                <a16:creationId xmlns:a16="http://schemas.microsoft.com/office/drawing/2014/main" id="{DAFE5CB5-3859-7D46-8733-85F9AC42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928688"/>
            <a:ext cx="8715375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th-TH" altLang="th-TH" sz="2000" b="1">
                <a:latin typeface="JasmineDSE" pitchFamily="18" charset="0"/>
                <a:cs typeface="LilyUPC" panose="020B0604020202020204" pitchFamily="34" charset="-34"/>
                <a:sym typeface="Wingdings 2" pitchFamily="2" charset="2"/>
              </a:rPr>
              <a:t></a:t>
            </a:r>
            <a:r>
              <a:rPr lang="th-TH" altLang="th-TH" sz="2000" b="1">
                <a:latin typeface="JasmineDSE" pitchFamily="18" charset="0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latin typeface="JasmineDSE" pitchFamily="18" charset="0"/>
                <a:cs typeface="LilyUPC" panose="020B0604020202020204" pitchFamily="34" charset="-34"/>
              </a:rPr>
              <a:t>หลักเกณฑ์การคิดดอกเบี้ย ตามหนังสือกระทรวงการคลัง 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latin typeface="JasmineDSE" pitchFamily="18" charset="0"/>
                <a:cs typeface="LilyUPC" panose="020B0604020202020204" pitchFamily="34" charset="-34"/>
              </a:rPr>
              <a:t>   ที่ กค 0418.7/ว. 105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ลว 24 ต.ค. 2545        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1. กรณีเบิกเงินเกินสิทธิหรือรับเงินไปโดยไม่มีสิทธิ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1.1 รู้อยู่แล้วว่าตนเองไม่มีสิทธิ คิดดอกเบี้ยตั้งแต่วันรับเงิน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1.2 รับไปโดยสุจริต ถ้าไม่คืนภายในเวลา คิดดอกเบี้ยตั้งแต่วันผิดนัด    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2. กรณีชดใช้ค่าสินไหมทดแทน ตาม พ.ร.บ. ความรับผิดทางละเมิดฯ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2.1 กรณีจงใจทุจริตยักยอกเงิน หรือทรัพย์สิน และมีมูลความคิด 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      ทางอาญาด้วย ให้ดอกเบี้ยตั้งแต่</a:t>
            </a:r>
            <a:r>
              <a:rPr lang="th-TH" altLang="th-TH" sz="3400" b="1">
                <a:cs typeface="LilyUPC" panose="020B0604020202020204" pitchFamily="34" charset="-34"/>
              </a:rPr>
              <a:t>วันที่ทุจริต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2.2 กรณีไม่ได้ทุจริต </a:t>
            </a:r>
            <a:r>
              <a:rPr lang="th-TH" altLang="th-TH" sz="3400" b="1" u="sng">
                <a:cs typeface="LilyUPC" panose="020B0604020202020204" pitchFamily="34" charset="-34"/>
              </a:rPr>
              <a:t>คิดดอกเบี้ยตั้งแต่วันผิดนัด...</a:t>
            </a:r>
            <a:r>
              <a:rPr lang="th-TH" altLang="th-TH" sz="3400" b="1">
                <a:cs typeface="LilyUPC" panose="020B0604020202020204" pitchFamily="34" charset="-34"/>
              </a:rPr>
              <a:t>(คิดจาก ผบ.)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2.3 กรณีมิใช่กระทำในการปฏิบัติหน้าที่ คิดตั้งแต่วันที่ทำละเมิด</a:t>
            </a:r>
          </a:p>
          <a:p>
            <a:pPr>
              <a:lnSpc>
                <a:spcPct val="9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                            ....................................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</a:rPr>
              <a:t>                                   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   </a:t>
            </a: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   </a:t>
            </a:r>
          </a:p>
          <a:p>
            <a:endParaRPr lang="th-TH" altLang="th-TH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       </a:t>
            </a: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4BA52087-2DD0-5E4B-95B1-45D2AA10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42876"/>
            <a:ext cx="8715375" cy="714375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   </a:t>
            </a:r>
            <a:r>
              <a:rPr lang="th-TH" altLang="th-TH" b="1">
                <a:cs typeface="LilyUPC" panose="020B0604020202020204" pitchFamily="34" charset="-34"/>
              </a:rPr>
              <a:t>การชดใช้ค่าสินไหมทดแทนต้องเสียดอกเบี้ยด้วยหรือไม่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สี่เหลี่ยมผืนผ้า 3">
            <a:extLst>
              <a:ext uri="{FF2B5EF4-FFF2-40B4-BE49-F238E27FC236}">
                <a16:creationId xmlns:a16="http://schemas.microsoft.com/office/drawing/2014/main" id="{16A0CD4A-0350-774F-834D-A3F006DD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1683" name="สี่เหลี่ยมผืนผ้า 7">
            <a:extLst>
              <a:ext uri="{FF2B5EF4-FFF2-40B4-BE49-F238E27FC236}">
                <a16:creationId xmlns:a16="http://schemas.microsoft.com/office/drawing/2014/main" id="{4E595703-611C-9E4E-ACF9-8C145195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71563"/>
          </a:xfrm>
          <a:prstGeom prst="rect">
            <a:avLst/>
          </a:prstGeom>
          <a:solidFill>
            <a:srgbClr val="002E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    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มาตรา 8 วรรคสาม...เป็นเรื่อง หลักหน่วยงานต้องร่วมรับผิดด้วย</a:t>
            </a: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4FE2905B-0947-D847-9B7E-A7566221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00126"/>
            <a:ext cx="9144000" cy="585787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180000">
              <a:defRPr/>
            </a:pPr>
            <a:endParaRPr lang="th-TH" sz="2400" b="1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defRPr/>
            </a:pPr>
            <a:r>
              <a:rPr lang="th-TH" sz="2400" b="1" dirty="0">
                <a:solidFill>
                  <a:srgbClr val="FFFF00"/>
                </a:solidFill>
                <a:cs typeface="LilyUPC" pitchFamily="34" charset="-34"/>
                <a:sym typeface="Wingdings"/>
              </a:rPr>
              <a:t>                        </a:t>
            </a:r>
            <a:r>
              <a:rPr lang="th-TH" sz="24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มาตรา 8 วรรคสาม  ถ้าการละเมิดเกิดจาก</a:t>
            </a:r>
          </a:p>
          <a:p>
            <a:pPr>
              <a:defRPr/>
            </a:pP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    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   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ความผิด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 หรือ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ความบกพร่อง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ของหน่วยงาน หรือ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ระบบ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                    </a:t>
            </a:r>
          </a:p>
          <a:p>
            <a:pPr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การดำเนินงานส่วนรวม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ให้หักส่วนแห่งความรับผิด                             </a:t>
            </a:r>
          </a:p>
          <a:p>
            <a:pPr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ดังกล่าวออกด้วย</a:t>
            </a: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cs typeface="LilyUPC" pitchFamily="34" charset="-34"/>
              </a:rPr>
              <a:t>               </a:t>
            </a:r>
            <a:r>
              <a:rPr lang="th-TH" b="1" dirty="0">
                <a:solidFill>
                  <a:srgbClr val="FFFF99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2000" b="1" dirty="0">
                <a:solidFill>
                  <a:srgbClr val="FFFF99"/>
                </a:solidFill>
                <a:cs typeface="LilyUPC" pitchFamily="34" charset="-34"/>
                <a:sym typeface="Wingdings"/>
              </a:rPr>
              <a:t></a:t>
            </a:r>
            <a:r>
              <a:rPr lang="th-TH" sz="24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ความผิด</a:t>
            </a: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cs typeface="LilyUPC" pitchFamily="34" charset="-34"/>
              </a:rPr>
              <a:t>                </a:t>
            </a:r>
            <a:r>
              <a:rPr lang="th-TH" sz="2000" b="1" dirty="0">
                <a:solidFill>
                  <a:srgbClr val="FFFF00"/>
                </a:solidFill>
                <a:cs typeface="LilyUPC" pitchFamily="34" charset="-34"/>
                <a:sym typeface="Wingdings"/>
              </a:rPr>
              <a:t></a:t>
            </a:r>
            <a:r>
              <a:rPr lang="th-TH" sz="24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ความบกพร่อง</a:t>
            </a: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cs typeface="LilyUPC" pitchFamily="34" charset="-34"/>
              </a:rPr>
              <a:t>                </a:t>
            </a:r>
            <a:r>
              <a:rPr lang="th-TH" sz="2000" b="1" dirty="0">
                <a:solidFill>
                  <a:srgbClr val="FFFF99"/>
                </a:solidFill>
                <a:cs typeface="LilyUPC" pitchFamily="34" charset="-34"/>
                <a:sym typeface="Wingdings"/>
              </a:rPr>
              <a:t></a:t>
            </a:r>
            <a:r>
              <a:rPr lang="th-TH" sz="24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ระบบการดำเนินงานส่วนรวม</a:t>
            </a:r>
            <a:endParaRPr lang="th-TH" sz="3500" dirty="0">
              <a:solidFill>
                <a:srgbClr val="FFFF99"/>
              </a:solidFill>
              <a:cs typeface="LilyUPC" pitchFamily="34" charset="-34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AE67B35-30E1-8B4C-ABD2-C7F1A8B8F7A8}"/>
              </a:ext>
            </a:extLst>
          </p:cNvPr>
          <p:cNvSpPr>
            <a:spLocks/>
          </p:cNvSpPr>
          <p:nvPr/>
        </p:nvSpPr>
        <p:spPr bwMode="auto">
          <a:xfrm>
            <a:off x="6810376" y="3500438"/>
            <a:ext cx="360363" cy="1727200"/>
          </a:xfrm>
          <a:prstGeom prst="rightBrace">
            <a:avLst>
              <a:gd name="adj1" fmla="val 33329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A142A46-058A-6A44-AD6D-48597102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3714750"/>
            <a:ext cx="2500312" cy="571500"/>
          </a:xfrm>
          <a:prstGeom prst="rect">
            <a:avLst/>
          </a:prstGeom>
          <a:solidFill>
            <a:srgbClr val="002E00"/>
          </a:solidFill>
          <a:ln w="9525" algn="ctr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solidFill>
                  <a:srgbClr val="FFC000"/>
                </a:solidFill>
                <a:cs typeface="LilyUPC" panose="020B0604020202020204" pitchFamily="34" charset="-34"/>
              </a:rPr>
              <a:t>  </a:t>
            </a:r>
            <a:r>
              <a:rPr lang="th-TH" altLang="th-TH" sz="3500" b="1">
                <a:solidFill>
                  <a:srgbClr val="FFFF99"/>
                </a:solidFill>
                <a:cs typeface="LilyUPC" panose="020B0604020202020204" pitchFamily="34" charset="-34"/>
              </a:rPr>
              <a:t>ในทางบริหาร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3C93C77-F62A-BB40-8CE5-23F180019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429125"/>
            <a:ext cx="2500312" cy="571500"/>
          </a:xfrm>
          <a:prstGeom prst="rect">
            <a:avLst/>
          </a:prstGeom>
          <a:solidFill>
            <a:srgbClr val="002E00"/>
          </a:solidFill>
          <a:ln w="19050" algn="ctr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solidFill>
                  <a:schemeClr val="bg1"/>
                </a:solidFill>
                <a:cs typeface="LilyUPC" panose="020B0604020202020204" pitchFamily="34" charset="-34"/>
              </a:rPr>
              <a:t>  ในทางการแพทย์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E2E50A9-DD83-CA48-9490-F99AFB53D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5175"/>
          </a:xfr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th-TH" altLang="th-TH" sz="3500" b="1">
                <a:solidFill>
                  <a:srgbClr val="FFFF00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      </a:t>
            </a:r>
            <a:r>
              <a:rPr lang="th-TH" altLang="th-TH" sz="3500" b="1" u="sng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ในทางบริหาร</a:t>
            </a:r>
            <a:r>
              <a:rPr lang="th-TH" altLang="th-TH" sz="3500" b="1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...</a:t>
            </a:r>
            <a:r>
              <a:rPr lang="th-TH" altLang="th-TH" sz="3500" b="1">
                <a:solidFill>
                  <a:schemeClr val="bg1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โรงพยาบาลชุมชน เงินขาด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บัญชี 1,100,000 บาท</a:t>
            </a:r>
            <a:endParaRPr lang="th-TH" altLang="th-TH" sz="3500" b="1">
              <a:solidFill>
                <a:schemeClr val="bg1"/>
              </a:solidFill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sp>
        <p:nvSpPr>
          <p:cNvPr id="947203" name="Rectangle 3">
            <a:extLst>
              <a:ext uri="{FF2B5EF4-FFF2-40B4-BE49-F238E27FC236}">
                <a16:creationId xmlns:a16="http://schemas.microsoft.com/office/drawing/2014/main" id="{39EDFE84-DE06-4C4F-B24F-5AE6C17E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692150"/>
            <a:ext cx="9144000" cy="6165850"/>
          </a:xfr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altLang="th-TH" sz="3600" b="1">
                <a:latin typeface="Times New Roman" panose="02020603050405020304" pitchFamily="18" charset="0"/>
                <a:cs typeface="KodchiangUPC" panose="02020603050405020304" pitchFamily="18" charset="-34"/>
              </a:rPr>
              <a:t>  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ผู้รับผิดชอบ	                    กระทรวงการคลัง ให้รับผิด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จ.การเงินผู้ทุจริต                  1,100,</a:t>
            </a:r>
            <a:r>
              <a:rPr lang="en-US" altLang="th-TH" sz="3500" b="1">
                <a:solidFill>
                  <a:srgbClr val="FFFF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500" b="1">
                <a:solidFill>
                  <a:srgbClr val="FFFF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บ.</a:t>
            </a:r>
            <a:r>
              <a:rPr lang="en-US" altLang="th-TH" sz="3500" b="1">
                <a:solidFill>
                  <a:srgbClr val="FFFF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100</a:t>
            </a:r>
            <a:r>
              <a:rPr lang="en-US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endParaRPr lang="th-TH" altLang="th-TH" sz="3500" b="1">
              <a:solidFill>
                <a:srgbClr val="FFFF99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ให้  ผอ.รพ. รับผิด          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550,000 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50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(ในฐานะ ผบ.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25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และฐานะผู้ลงนาม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25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    </a:t>
            </a:r>
            <a:r>
              <a:rPr lang="th-TH" altLang="th-TH" sz="35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ศาล ปกครองชั้นต้น ให้รับผิด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ให้ผอ.รพ. รับผิด(หน่วยงานผิดด้วย)     275,000 บ. </a:t>
            </a:r>
            <a:r>
              <a:rPr lang="en-US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25</a:t>
            </a:r>
            <a:r>
              <a:rPr lang="en-US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</a:t>
            </a:r>
            <a:endParaRPr lang="th-TH" altLang="th-TH" sz="3500" b="1">
              <a:solidFill>
                <a:srgbClr val="FFFF00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    </a:t>
            </a:r>
            <a:r>
              <a:rPr lang="th-TH" altLang="th-TH" sz="35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ศาล ปกครองสูงสุด ให้รับผิด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ให้  ผอ.รพ. รับผิด                      68,750 บ.</a:t>
            </a:r>
            <a:r>
              <a:rPr lang="en-US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25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</a:t>
            </a:r>
            <a:endParaRPr lang="th-TH" altLang="th-TH" sz="3600" b="1">
              <a:solidFill>
                <a:schemeClr val="bg1"/>
              </a:solidFill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C9B946DE-027A-394F-89A3-CA3E483B4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09540162-2CFB-D045-99E3-CB3927F76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FCE51823-2D86-2B47-A873-BC5DBB88A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291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11" name="Line 7">
            <a:extLst>
              <a:ext uri="{FF2B5EF4-FFF2-40B4-BE49-F238E27FC236}">
                <a16:creationId xmlns:a16="http://schemas.microsoft.com/office/drawing/2014/main" id="{7179DA91-4ECB-5245-A066-7F00FC391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4467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id="{1898823C-00BE-5748-9318-2CCC1652C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527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id="{FACF4ADD-D667-2944-A31E-C1D4ECB64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35756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id="{56A91B88-BBE5-E348-BB74-5F38E1783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576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47214" name="Rectangle 5">
            <a:extLst>
              <a:ext uri="{FF2B5EF4-FFF2-40B4-BE49-F238E27FC236}">
                <a16:creationId xmlns:a16="http://schemas.microsoft.com/office/drawing/2014/main" id="{7C5C7C6A-0D33-CD44-9AD5-FEC4A7E6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000626"/>
            <a:ext cx="8786812" cy="1057275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ศาลปกครองสูงสุด ให้หักส่วนแห่งความรับผิด 50 %</a:t>
            </a:r>
            <a:r>
              <a:rPr lang="en-US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ของ 550,000 บ.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เท่ากับ 275,000 บ.และให้ชดใช้ตามความร้ายแรง 25% </a:t>
            </a:r>
            <a:r>
              <a:rPr lang="en-US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KodchiangUPC" panose="02020603050405020304" pitchFamily="18" charset="-34"/>
                <a:cs typeface="LilyUPC" panose="020B0604020202020204" pitchFamily="34" charset="-34"/>
              </a:rPr>
              <a:t>68,750 บ.</a:t>
            </a: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8716D079-8F07-DF4B-966E-AFA28ADE2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5" y="5929314"/>
            <a:ext cx="5786438" cy="158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7" name="Line 8">
            <a:extLst>
              <a:ext uri="{FF2B5EF4-FFF2-40B4-BE49-F238E27FC236}">
                <a16:creationId xmlns:a16="http://schemas.microsoft.com/office/drawing/2014/main" id="{10AECEE9-7B98-A846-9DC5-EE0F0D209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9291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cxnSp>
        <p:nvCxnSpPr>
          <p:cNvPr id="72718" name="ตัวเชื่อมต่อตรง 17">
            <a:extLst>
              <a:ext uri="{FF2B5EF4-FFF2-40B4-BE49-F238E27FC236}">
                <a16:creationId xmlns:a16="http://schemas.microsoft.com/office/drawing/2014/main" id="{37453647-861D-5540-9AFD-064D4170EA7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66332" y="2858294"/>
            <a:ext cx="4144962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72163F7-812A-764D-8A0B-2A1E32DD3A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73731" name="Rectangle 3" descr="ผ้ายีนส์">
            <a:extLst>
              <a:ext uri="{FF2B5EF4-FFF2-40B4-BE49-F238E27FC236}">
                <a16:creationId xmlns:a16="http://schemas.microsoft.com/office/drawing/2014/main" id="{6A3FF9A1-A588-954D-B86C-F77C8F46C4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820F8313-EB5A-F244-BDE4-B6266C37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246341B3-03B1-6046-84E9-0D0D7404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2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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40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ความรับผิดของหน่วยงานคืออะไร</a:t>
            </a:r>
          </a:p>
          <a:p>
            <a:pPr>
              <a:lnSpc>
                <a:spcPct val="85000"/>
              </a:lnSpc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คือ ความผิดของหน่วยงาน,  ความบกพร่องของหน่วยงาน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หรือระบบการดำเนินงานส่วนรวมของหน่วยงาน กรณีนี้...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การแต่งตั้งผู้ฟ้องคดี เป็น ผอ.รพ.  เป็นการแต่งตั้ง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ที่ ไม่เหมาะสมกับงาน เพราะเพิ่งสำเร็จแพทย์มาเพียง 1 ปีครึ่ง 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2.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ผู้ฟ้องคดี (ผอ.) ไม่เคยได้รับการอบรมใดๆ ทั้งเรื่อง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การบริหาร  การเงิน  การบัญชี  กฎหมายและระเบียบปฏิบัติที่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เกี่ยวข้องสำหรับผู้บริหาร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3. ร.พ. มีแพทย์คนเดียว คือผู้ฟ้องคดี (ผอ.)  ตรวจ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คน ไข้วันละร้อยกว่าคน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4.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ระบบการตรวจสอบภายในบกพร่อง คือตรวจพบการ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ทุจริตหลังจากผู้ฟ้องคดี(ผอ.) พ้นจากการปฏิบัติหน้าที่แล้ว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............................                         </a:t>
            </a:r>
          </a:p>
          <a:p>
            <a:pPr>
              <a:lnSpc>
                <a:spcPct val="8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endParaRPr lang="th-TH" altLang="th-TH" sz="3400" b="1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CD7DE92-F41E-824C-A03F-023205C7FB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74755" name="Rectangle 3" descr="ผ้ายีนส์">
            <a:extLst>
              <a:ext uri="{FF2B5EF4-FFF2-40B4-BE49-F238E27FC236}">
                <a16:creationId xmlns:a16="http://schemas.microsoft.com/office/drawing/2014/main" id="{6C29392C-C8D3-664E-A0EA-1206146229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8CC683B7-3C0C-4545-A8B3-1C925928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609D353-D017-F648-91ED-44DDC033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2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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40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ความรับผิดของ ผอ. หมายเลข 3</a:t>
            </a:r>
          </a:p>
          <a:p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</a:t>
            </a:r>
            <a:r>
              <a:rPr lang="th-TH" altLang="th-TH" sz="3400" b="1" u="sng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ข้อเท็จจริง ผอ. ลงในเช็ค 3 ใบ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(ลงนาม 2 คน)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ใบที่ 1 จำนวนเงิน 92,400 บ. เติมเป็น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4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92,000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ใบที่ 2 จำนวนเงิน 18,360 บ. เติมเป็น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18,000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ใบที่ 3 จำนวนเงิน 10,000 บ. เติมเป็น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6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10,000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ทุจริตส่วนที่เกิน...รวมเป็นเงิน </a:t>
            </a:r>
            <a:r>
              <a:rPr lang="th-TH" altLang="th-TH" sz="34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1,100,000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2. </a:t>
            </a:r>
            <a:r>
              <a:rPr lang="th-TH" altLang="th-TH" sz="3400" b="1" u="sng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ความเห็นของกระทรวงการคลัง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-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ผอ. รับผิด 2 ฐานะ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(ผอ. ในฐานะหัวหน้าหน่วยงาน)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2.1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ในฐานะ ผบ.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25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     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2.2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ในฐานะผู้ลงนาม 25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 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รวม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550,000 บ.</a:t>
            </a:r>
            <a:endParaRPr lang="th-TH" altLang="th-TH" sz="3400" b="1">
              <a:solidFill>
                <a:srgbClr val="FFFF00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endParaRPr lang="th-TH" altLang="th-TH" sz="3400" b="1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25266722-1389-634D-9C9B-36C9D4DD1FE4}"/>
              </a:ext>
            </a:extLst>
          </p:cNvPr>
          <p:cNvSpPr>
            <a:spLocks/>
          </p:cNvSpPr>
          <p:nvPr/>
        </p:nvSpPr>
        <p:spPr bwMode="auto">
          <a:xfrm>
            <a:off x="8739189" y="4572000"/>
            <a:ext cx="142875" cy="857250"/>
          </a:xfrm>
          <a:prstGeom prst="rightBrace">
            <a:avLst>
              <a:gd name="adj1" fmla="val 33444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solidFill>
                <a:srgbClr val="FFFF00"/>
              </a:solidFill>
            </a:endParaRPr>
          </a:p>
        </p:txBody>
      </p:sp>
      <p:sp>
        <p:nvSpPr>
          <p:cNvPr id="7" name="ลูกศรโค้งขึ้น 6">
            <a:extLst>
              <a:ext uri="{FF2B5EF4-FFF2-40B4-BE49-F238E27FC236}">
                <a16:creationId xmlns:a16="http://schemas.microsoft.com/office/drawing/2014/main" id="{55DF5D47-F812-C043-8F08-A58B1DE76195}"/>
              </a:ext>
            </a:extLst>
          </p:cNvPr>
          <p:cNvSpPr/>
          <p:nvPr/>
        </p:nvSpPr>
        <p:spPr bwMode="auto">
          <a:xfrm>
            <a:off x="8953500" y="3429001"/>
            <a:ext cx="357188" cy="1643063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dirty="0">
              <a:solidFill>
                <a:srgbClr val="FFFF00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E458CDB-F0D0-174C-9C7F-4FFAC029A5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75779" name="Rectangle 3" descr="ผ้ายีนส์">
            <a:extLst>
              <a:ext uri="{FF2B5EF4-FFF2-40B4-BE49-F238E27FC236}">
                <a16:creationId xmlns:a16="http://schemas.microsoft.com/office/drawing/2014/main" id="{C8BECABD-3CFD-E94F-982B-7813118C2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3B3786B-AC31-054E-959D-B3C78AF0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5FD3FF86-6D9A-494A-82DC-F03009B6A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3. </a:t>
            </a:r>
            <a:r>
              <a:rPr lang="th-TH" altLang="th-TH" sz="3400" b="1" u="sng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ความเห็นของศาลปกครองชั้นต้น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(นครราชสีมา)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3.1</a:t>
            </a: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เห็นด้วยที่ให้รับผิด 2 ฐานะ เป็นเงิน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550,000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3.2 แต่ใ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ห้หักส่วนแห่งความรับผิด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</a:t>
            </a:r>
            <a:r>
              <a:rPr lang="en-US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สรุปศาลชั้นต้นให้ ผอ.รับผิด </a:t>
            </a: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=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4. </a:t>
            </a:r>
            <a:r>
              <a:rPr lang="th-TH" altLang="th-TH" sz="3400" b="1" u="sng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ความเห็นของศาลปกครองสูงสุด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(คดีแดงที่ อ.439/55)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4.1 กระทรวงการคลังให้รับผิด 2 ฐานะ  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550,000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ศาลเห็นด้วย ....แต่กระทรวงการคลังไม่กล่าวถึงหน่วงงานผิด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4.2 ศ. ให้หักส่วน หน่วยงานรับผิด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en-US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  คงเหลือ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275,000 บ.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4.3 ให้ชดใช้ตามระดับความร้ายแรง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25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ของ 275,000 บ.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สรุปศาลสูงให้ ผอ. รับผิด</a:t>
            </a: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=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68,750 บ. /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endParaRPr lang="th-TH" altLang="th-TH" sz="3400" b="1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สี่เหลี่ยมผืนผ้า 3">
            <a:extLst>
              <a:ext uri="{FF2B5EF4-FFF2-40B4-BE49-F238E27FC236}">
                <a16:creationId xmlns:a16="http://schemas.microsoft.com/office/drawing/2014/main" id="{8CD2E354-EF21-014F-9638-A9D045B0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6803" name="สี่เหลี่ยมผืนผ้า 4">
            <a:extLst>
              <a:ext uri="{FF2B5EF4-FFF2-40B4-BE49-F238E27FC236}">
                <a16:creationId xmlns:a16="http://schemas.microsoft.com/office/drawing/2014/main" id="{CDC7A802-9561-1F43-BA67-41F9808C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85750"/>
            <a:ext cx="8786812" cy="1143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การพิจารณาของผู้ว่าฯ และกรมบัญชีกลาง กรณีทุจริตเงิน 1.1 ล้านบาท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ผอ. รพ. มาเป็น ผอ. แค่ 4 เดือน เสียหาย 1,100,000 บ.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C8ADED37-B201-154E-95BA-58BB3F22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571626"/>
            <a:ext cx="3214688" cy="1000125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ค่าเสียหายทั้งหมด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100%=1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,10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331C886A-8B60-0543-B709-19EE953D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571626"/>
            <a:ext cx="5143500" cy="1000125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ผู้ว่าราชการจังหวัด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และกรมบัญชีกลาง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ให้ ผอ.รพ. รับผิดดังนี้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31" name="ลูกศรขวา 30">
            <a:extLst>
              <a:ext uri="{FF2B5EF4-FFF2-40B4-BE49-F238E27FC236}">
                <a16:creationId xmlns:a16="http://schemas.microsoft.com/office/drawing/2014/main" id="{F0415248-9DDD-534F-8BF2-2F9ECA48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85938"/>
            <a:ext cx="357188" cy="5000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01A1FEBF-47C8-C746-A2EC-DC91D991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2857501"/>
            <a:ext cx="5214937" cy="1000125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cs typeface="LilyUPC" panose="020B0604020202020204" pitchFamily="34" charset="-34"/>
              </a:rPr>
              <a:t>ผอ. 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2 ฐานะ เฉพาะส่วนของตน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จำนวน 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50%=550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D5B6274D-5931-7042-A151-2C25ED14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4143376"/>
            <a:ext cx="5143500" cy="10001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ผู้ว่าราชการจังหวัด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และกรมบัญชีกลาง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ไม่ได้พิจารณาว่าหน่วยงานผิด หรือไม่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30" name="ลูกศรลง 29">
            <a:extLst>
              <a:ext uri="{FF2B5EF4-FFF2-40B4-BE49-F238E27FC236}">
                <a16:creationId xmlns:a16="http://schemas.microsoft.com/office/drawing/2014/main" id="{64DCFF52-8D8A-B747-BE94-A8432AE8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57175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2" name="ลูกศรลง 31">
            <a:extLst>
              <a:ext uri="{FF2B5EF4-FFF2-40B4-BE49-F238E27FC236}">
                <a16:creationId xmlns:a16="http://schemas.microsoft.com/office/drawing/2014/main" id="{DF66291E-B35B-6E4B-94B9-B57CD7C78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1FC23BB-1F0E-0244-B743-750930BB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786063"/>
            <a:ext cx="2500312" cy="500062"/>
          </a:xfrm>
          <a:prstGeom prst="rect">
            <a:avLst/>
          </a:prstGeom>
          <a:solidFill>
            <a:srgbClr val="AFFF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1.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ในฐานะ ผอ.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84018C9E-712C-454E-B169-2F243642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3357563"/>
            <a:ext cx="2500312" cy="500062"/>
          </a:xfrm>
          <a:prstGeom prst="rect">
            <a:avLst/>
          </a:prstGeom>
          <a:solidFill>
            <a:srgbClr val="AFFF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2.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ในฐานะผู้ลงนาม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13" name="ลูกศรซ้าย 12">
            <a:extLst>
              <a:ext uri="{FF2B5EF4-FFF2-40B4-BE49-F238E27FC236}">
                <a16:creationId xmlns:a16="http://schemas.microsoft.com/office/drawing/2014/main" id="{11E38987-2F8D-E84D-9EAC-19F8E43C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857501"/>
            <a:ext cx="357188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4" name="ลูกศรซ้าย 13">
            <a:extLst>
              <a:ext uri="{FF2B5EF4-FFF2-40B4-BE49-F238E27FC236}">
                <a16:creationId xmlns:a16="http://schemas.microsoft.com/office/drawing/2014/main" id="{DF334236-8427-D440-8AA7-D65E59556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429001"/>
            <a:ext cx="357188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515E7F7-336A-B049-A421-5D0674EF8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000501"/>
            <a:ext cx="2571750" cy="500063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กรณีหน่ายงานรับผิด</a:t>
            </a:r>
            <a:endParaRPr lang="th-TH" altLang="th-TH" sz="3200" b="1">
              <a:cs typeface="LilyUPC" panose="020B0604020202020204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0C40531-0B03-AB48-A5BE-32ACB426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5286376"/>
            <a:ext cx="2571750" cy="500063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 ก.บัญชีกลาง..ไม่คิด</a:t>
            </a:r>
            <a:endParaRPr lang="th-TH" altLang="th-TH" sz="3200" b="1">
              <a:cs typeface="LilyUPC" panose="020B0604020202020204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356710B-92F5-0E4B-BB85-0E25B2CE6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643438"/>
            <a:ext cx="2571750" cy="500062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จังหวัด/กรม..ไม่คิด</a:t>
            </a:r>
            <a:endParaRPr lang="th-TH" altLang="th-TH" sz="3200" b="1">
              <a:cs typeface="LilyUPC" panose="020B0604020202020204" pitchFamily="34" charset="-34"/>
            </a:endParaRPr>
          </a:p>
        </p:txBody>
      </p:sp>
      <p:sp>
        <p:nvSpPr>
          <p:cNvPr id="22" name="ลูกศรลง 21">
            <a:extLst>
              <a:ext uri="{FF2B5EF4-FFF2-40B4-BE49-F238E27FC236}">
                <a16:creationId xmlns:a16="http://schemas.microsoft.com/office/drawing/2014/main" id="{1C7C0855-2EB8-5442-90EC-812A2192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4500563"/>
            <a:ext cx="571500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3" name="ลูกศรลง 22">
            <a:extLst>
              <a:ext uri="{FF2B5EF4-FFF2-40B4-BE49-F238E27FC236}">
                <a16:creationId xmlns:a16="http://schemas.microsoft.com/office/drawing/2014/main" id="{8BAF68CE-5998-C54E-B369-2EDA4B5D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5143501"/>
            <a:ext cx="571500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4" name="ลูกศรซ้าย 23">
            <a:extLst>
              <a:ext uri="{FF2B5EF4-FFF2-40B4-BE49-F238E27FC236}">
                <a16:creationId xmlns:a16="http://schemas.microsoft.com/office/drawing/2014/main" id="{3E5F7BEC-1055-614F-BDA9-E83F199E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4071939"/>
            <a:ext cx="357187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1" grpId="0" animBg="1"/>
      <p:bldP spid="19" grpId="0" animBg="1"/>
      <p:bldP spid="20" grpId="0" animBg="1"/>
      <p:bldP spid="30" grpId="0" animBg="1"/>
      <p:bldP spid="3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551611-F5A4-EFC3-0A23-C594287B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F9D71D8-51D6-42C4-2C18-A26F35790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2" y="382385"/>
            <a:ext cx="5393803" cy="6093230"/>
          </a:xfrm>
        </p:spPr>
      </p:pic>
    </p:spTree>
    <p:extLst>
      <p:ext uri="{BB962C8B-B14F-4D97-AF65-F5344CB8AC3E}">
        <p14:creationId xmlns:p14="http://schemas.microsoft.com/office/powerpoint/2010/main" val="228630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สี่เหลี่ยมผืนผ้า 3">
            <a:extLst>
              <a:ext uri="{FF2B5EF4-FFF2-40B4-BE49-F238E27FC236}">
                <a16:creationId xmlns:a16="http://schemas.microsoft.com/office/drawing/2014/main" id="{2C6E03DD-3F35-4944-BED6-145E49BC1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7827" name="สี่เหลี่ยมผืนผ้า 4">
            <a:extLst>
              <a:ext uri="{FF2B5EF4-FFF2-40B4-BE49-F238E27FC236}">
                <a16:creationId xmlns:a16="http://schemas.microsoft.com/office/drawing/2014/main" id="{4C17EC80-623F-9247-AEDD-2221BDFF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85750"/>
            <a:ext cx="8786812" cy="1143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การพิจารณาของ</a:t>
            </a:r>
            <a:r>
              <a:rPr lang="th-TH" altLang="th-TH" sz="3500" b="1" u="sng">
                <a:cs typeface="LilyUPC" panose="020B0604020202020204" pitchFamily="34" charset="-34"/>
              </a:rPr>
              <a:t>ศาลปกครองชั้นต้น </a:t>
            </a:r>
            <a:r>
              <a:rPr lang="th-TH" altLang="th-TH" sz="3500" b="1">
                <a:cs typeface="LilyUPC" panose="020B0604020202020204" pitchFamily="34" charset="-34"/>
              </a:rPr>
              <a:t>กรณีทุจริตเงิน 1.1 ล้านบาท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ผอ. รพ. มาเป็น ผอ. แค่ 4 เดือน เสียหาย 1,100,000 บ.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ECBAF063-232B-2643-8F91-1E8C7FF9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714500"/>
            <a:ext cx="3214688" cy="11430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ค่าเสียหายทั้งหมด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100%=1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,10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6A875397-CD6D-0745-9EFA-C13BE39A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714500"/>
            <a:ext cx="5143500" cy="11430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ผู้ว่าราชการจังหวัด</a:t>
            </a:r>
            <a:r>
              <a:rPr lang="en-US" altLang="th-TH" sz="3500" b="1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และกรมบัญชีกลาง</a:t>
            </a:r>
            <a:endParaRPr lang="th-TH" altLang="th-TH" sz="35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ให้ ผอ.รพ. รับผิดดังนี้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31" name="ลูกศรขวา 30">
            <a:extLst>
              <a:ext uri="{FF2B5EF4-FFF2-40B4-BE49-F238E27FC236}">
                <a16:creationId xmlns:a16="http://schemas.microsoft.com/office/drawing/2014/main" id="{341D9B04-9727-B049-A357-F9C245DFE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71688"/>
            <a:ext cx="357188" cy="5000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98086614-3021-FF44-9483-16FBAB9D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3071813"/>
            <a:ext cx="5143500" cy="11430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cs typeface="LilyUPC" panose="020B0604020202020204" pitchFamily="34" charset="-34"/>
              </a:rPr>
              <a:t>ผอ. 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2 ฐานะ เฉพาะส่วนของตน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จำนวน 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50%=550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2D6B414-FA44-3C40-9304-30D99AA2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4500564"/>
            <a:ext cx="3357562" cy="1000125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ศาลให้หน่วยงานรับผิด </a:t>
            </a:r>
            <a:endParaRPr lang="en-US" altLang="th-TH" sz="3500" b="1"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altLang="th-TH" sz="3500" b="1">
                <a:cs typeface="LilyUPC" panose="020B0604020202020204" pitchFamily="34" charset="-34"/>
              </a:rPr>
              <a:t>50 </a:t>
            </a:r>
            <a:r>
              <a:rPr lang="en-US" altLang="th-TH" sz="3500" b="1">
                <a:cs typeface="LilyUPC" panose="020B0604020202020204" pitchFamily="34" charset="-34"/>
              </a:rPr>
              <a:t>%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= 275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30" name="ลูกศรลง 29">
            <a:extLst>
              <a:ext uri="{FF2B5EF4-FFF2-40B4-BE49-F238E27FC236}">
                <a16:creationId xmlns:a16="http://schemas.microsoft.com/office/drawing/2014/main" id="{D401DEAF-D1A2-C74A-ABD8-451E42FD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85750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42AEE39-541C-924D-ADD1-3C5B1D7F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4500564"/>
            <a:ext cx="3286125" cy="1000125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ศาลให้ ผอ.รพ. รับผิด </a:t>
            </a:r>
            <a:endParaRPr lang="en-US" altLang="th-TH" sz="3500" b="1"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50 </a:t>
            </a:r>
            <a:r>
              <a:rPr lang="en-US" altLang="th-TH" sz="3500" b="1">
                <a:cs typeface="LilyUPC" panose="020B0604020202020204" pitchFamily="34" charset="-34"/>
              </a:rPr>
              <a:t>%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= 275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12" name="ลูกศรลง 11">
            <a:extLst>
              <a:ext uri="{FF2B5EF4-FFF2-40B4-BE49-F238E27FC236}">
                <a16:creationId xmlns:a16="http://schemas.microsoft.com/office/drawing/2014/main" id="{B215A11D-E790-5444-B3C3-1F1F2F2D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42148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3" name="ลูกศรลง 12">
            <a:extLst>
              <a:ext uri="{FF2B5EF4-FFF2-40B4-BE49-F238E27FC236}">
                <a16:creationId xmlns:a16="http://schemas.microsoft.com/office/drawing/2014/main" id="{8604EE6F-382B-9C4F-B151-9F040B0D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148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2E121F2-3F85-F746-BF07-66DF0D70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71875"/>
            <a:ext cx="2214562" cy="642938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b="1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รับผิดแบบจงใจ </a:t>
            </a:r>
          </a:p>
          <a:p>
            <a:pPr algn="ctr"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</a:t>
            </a:r>
            <a:endParaRPr lang="th-TH" altLang="th-TH" sz="3200" b="1">
              <a:cs typeface="LilyUPC" panose="020B0604020202020204" pitchFamily="34" charset="-34"/>
            </a:endParaRPr>
          </a:p>
        </p:txBody>
      </p:sp>
      <p:sp>
        <p:nvSpPr>
          <p:cNvPr id="15" name="ลูกศรขึ้น 14">
            <a:extLst>
              <a:ext uri="{FF2B5EF4-FFF2-40B4-BE49-F238E27FC236}">
                <a16:creationId xmlns:a16="http://schemas.microsoft.com/office/drawing/2014/main" id="{E2512EF2-4BF0-D448-AB94-1BF33EBD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214813"/>
            <a:ext cx="571500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1" grpId="0" animBg="1"/>
      <p:bldP spid="19" grpId="0" animBg="1"/>
      <p:bldP spid="20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สี่เหลี่ยมผืนผ้า 3">
            <a:extLst>
              <a:ext uri="{FF2B5EF4-FFF2-40B4-BE49-F238E27FC236}">
                <a16:creationId xmlns:a16="http://schemas.microsoft.com/office/drawing/2014/main" id="{C9DCACCD-5B77-1342-A553-F6DCF2D3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8851" name="สี่เหลี่ยมผืนผ้า 4">
            <a:extLst>
              <a:ext uri="{FF2B5EF4-FFF2-40B4-BE49-F238E27FC236}">
                <a16:creationId xmlns:a16="http://schemas.microsoft.com/office/drawing/2014/main" id="{993F3297-63CC-AA45-8354-B51BD83D5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85750"/>
            <a:ext cx="8643937" cy="1143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ศาลปกครองสูงสุด</a:t>
            </a:r>
            <a:r>
              <a:rPr lang="en-US" altLang="th-TH" sz="4000" b="1">
                <a:cs typeface="LilyUPC" panose="020B0604020202020204" pitchFamily="34" charset="-34"/>
              </a:rPr>
              <a:t> </a:t>
            </a:r>
            <a:r>
              <a:rPr lang="en-US" altLang="th-TH" sz="4400" b="1">
                <a:cs typeface="LilyUPC" panose="020B0604020202020204" pitchFamily="34" charset="-34"/>
              </a:rPr>
              <a:t>:</a:t>
            </a:r>
            <a:r>
              <a:rPr lang="th-TH" altLang="th-TH" sz="4400" b="1">
                <a:cs typeface="LilyUPC" panose="020B0604020202020204" pitchFamily="34" charset="-34"/>
              </a:rPr>
              <a:t> </a:t>
            </a:r>
            <a:r>
              <a:rPr lang="th-TH" altLang="th-TH" b="1">
                <a:cs typeface="LilyUPC" panose="020B0604020202020204" pitchFamily="34" charset="-34"/>
              </a:rPr>
              <a:t>คดีแดงที่ อ. 439/2555 ลว. 8 ส.ค. 55</a:t>
            </a:r>
          </a:p>
          <a:p>
            <a:pPr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 ความรับผิดของผู้กระทำละเมิด กรณีทุจริตเงิน 1.1 ล้านบาท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A6B9FD8D-705A-3C4D-B705-45C76D51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571625"/>
            <a:ext cx="3214688" cy="11430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  </a:t>
            </a:r>
            <a:r>
              <a:rPr lang="th-TH" altLang="th-TH" sz="3400" b="1">
                <a:cs typeface="LilyUPC" panose="020B0604020202020204" pitchFamily="34" charset="-34"/>
              </a:rPr>
              <a:t>ค่าเสียหายทั้งหมด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100%=1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,10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08031A0A-B3AB-8D47-8BC4-FA9B6DE2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28939"/>
            <a:ext cx="3214688" cy="928687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ที่เหลือ ผอ. ต้องชดใช้ </a:t>
            </a: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50%=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275,000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7272BE07-619B-F948-822F-8B2DA354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2928939"/>
            <a:ext cx="3071813" cy="928687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หน่วยงานต้องรับผิด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50%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275,000บ.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2F76A65E-ED10-3449-A24D-615A8BB9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4143375"/>
            <a:ext cx="2428875" cy="571500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กรณี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จงใจ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100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BA25E3EB-5223-1A49-87A2-71A34D08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143375"/>
            <a:ext cx="3571875" cy="571500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ประมาทร้ายแรงไม่ถึง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75B612F-0282-6D45-8C0B-A0466C34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4714875"/>
            <a:ext cx="2428875" cy="571500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en-US" altLang="th-TH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275,000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43E4216-C921-9D4F-ACD8-BFF62953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714875"/>
            <a:ext cx="3571875" cy="571500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ศาลให้ 25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68,750บ.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CEA4A984-B7CD-CF41-A4A3-889D71E3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4143375"/>
            <a:ext cx="1928812" cy="642938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b="1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ศาลให้หักก่อน </a:t>
            </a:r>
          </a:p>
          <a:p>
            <a:pPr algn="ctr">
              <a:lnSpc>
                <a:spcPct val="80000"/>
              </a:lnSpc>
            </a:pPr>
            <a:r>
              <a:rPr lang="th-TH" altLang="th-TH" b="1">
                <a:cs typeface="LilyUPC" panose="020B0604020202020204" pitchFamily="34" charset="-34"/>
              </a:rPr>
              <a:t>  </a:t>
            </a:r>
            <a:endParaRPr lang="th-TH" altLang="th-TH" sz="3200" b="1">
              <a:cs typeface="LilyUPC" panose="020B0604020202020204" pitchFamily="34" charset="-34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9662C15E-1BDF-F542-A6CD-5D6B55B7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571625"/>
            <a:ext cx="5143500" cy="11430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cs typeface="LilyUPC" panose="020B0604020202020204" pitchFamily="34" charset="-34"/>
              </a:rPr>
              <a:t>ผอ. 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r>
              <a:rPr lang="th-TH" altLang="th-TH" sz="3400" b="1">
                <a:cs typeface="LilyUPC" panose="020B0604020202020204" pitchFamily="34" charset="-34"/>
              </a:rPr>
              <a:t>2 ฐานะ เฉพาะส่วนของตน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จำนวน 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50%=550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  <a:r>
              <a:rPr lang="th-TH" altLang="th-TH" sz="3400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3" name="ลูกศรลง 22">
            <a:extLst>
              <a:ext uri="{FF2B5EF4-FFF2-40B4-BE49-F238E27FC236}">
                <a16:creationId xmlns:a16="http://schemas.microsoft.com/office/drawing/2014/main" id="{911A2D83-B996-1341-8016-A0025617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2714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1" name="ลูกศรขวา 30">
            <a:extLst>
              <a:ext uri="{FF2B5EF4-FFF2-40B4-BE49-F238E27FC236}">
                <a16:creationId xmlns:a16="http://schemas.microsoft.com/office/drawing/2014/main" id="{6B842F34-60ED-A14C-A73D-917BD3E1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1785938"/>
            <a:ext cx="357187" cy="5000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7" name="ลูกศรลง 36">
            <a:extLst>
              <a:ext uri="{FF2B5EF4-FFF2-40B4-BE49-F238E27FC236}">
                <a16:creationId xmlns:a16="http://schemas.microsoft.com/office/drawing/2014/main" id="{2D67FB7D-2602-D645-AF5D-2586E9B6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2" name="ลูกศรลง 21">
            <a:extLst>
              <a:ext uri="{FF2B5EF4-FFF2-40B4-BE49-F238E27FC236}">
                <a16:creationId xmlns:a16="http://schemas.microsoft.com/office/drawing/2014/main" id="{0E022990-315C-C04A-BD0B-EE3E3DA1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714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8" name="ลูกศรลง 27">
            <a:extLst>
              <a:ext uri="{FF2B5EF4-FFF2-40B4-BE49-F238E27FC236}">
                <a16:creationId xmlns:a16="http://schemas.microsoft.com/office/drawing/2014/main" id="{BD2D3CDE-C66B-2B4B-BCB7-8DAB692B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9" name="ลูกศรลง 28">
            <a:extLst>
              <a:ext uri="{FF2B5EF4-FFF2-40B4-BE49-F238E27FC236}">
                <a16:creationId xmlns:a16="http://schemas.microsoft.com/office/drawing/2014/main" id="{77A12DC2-7E9D-B644-84B2-0C20F976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13" grpId="0" animBg="1"/>
      <p:bldP spid="14" grpId="0" animBg="1"/>
      <p:bldP spid="15" grpId="0" animBg="1"/>
      <p:bldP spid="21" grpId="0" animBg="1"/>
      <p:bldP spid="23" grpId="0" animBg="1"/>
      <p:bldP spid="31" grpId="0" animBg="1"/>
      <p:bldP spid="37" grpId="0" animBg="1"/>
      <p:bldP spid="22" grpId="0" animBg="1"/>
      <p:bldP spid="28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38D333D-F241-9740-9CEF-B471B285D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54088"/>
          </a:xfrm>
          <a:solidFill>
            <a:srgbClr val="00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th-TH" altLang="th-TH" sz="5400" b="1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   </a:t>
            </a:r>
            <a:r>
              <a:rPr lang="th-TH" altLang="th-TH" sz="3600" b="1" u="sng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ในทางบริหาร</a:t>
            </a:r>
            <a:r>
              <a:rPr lang="th-TH" altLang="th-TH" sz="3600" b="1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  </a:t>
            </a:r>
            <a:r>
              <a:rPr lang="th-TH" altLang="th-TH" sz="3600" b="1">
                <a:solidFill>
                  <a:schemeClr val="bg1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...กรณี ร.พ.ทั่วไป ทุจริตเงิน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23,134,412 บาท</a:t>
            </a:r>
            <a:endParaRPr lang="th-TH" altLang="th-TH" sz="3600" b="1">
              <a:solidFill>
                <a:schemeClr val="bg1"/>
              </a:solidFill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sp>
        <p:nvSpPr>
          <p:cNvPr id="1437699" name="Rectangle 3">
            <a:extLst>
              <a:ext uri="{FF2B5EF4-FFF2-40B4-BE49-F238E27FC236}">
                <a16:creationId xmlns:a16="http://schemas.microsoft.com/office/drawing/2014/main" id="{F5D2359F-BCEF-2A49-9A2F-07DB246AE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81076"/>
            <a:ext cx="9144000" cy="5876925"/>
          </a:xfr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latin typeface="Times New Roman" panose="02020603050405020304" pitchFamily="18" charset="0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ผู้รับผิดชอบ	     กระทรวงการคลัง            หมายเหตุ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หัวหน้าฝ่ายการเงิน</a:t>
            </a:r>
            <a:r>
              <a:rPr lang="th-TH" altLang="th-TH" sz="3500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23,134,412</a:t>
            </a:r>
            <a:r>
              <a:rPr lang="en-US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100%</a:t>
            </a:r>
            <a:r>
              <a:rPr lang="th-TH" altLang="th-TH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มีอำนาจลงนามได้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ผบ.ชั้น1</a:t>
            </a:r>
            <a:r>
              <a:rPr lang="th-TH" altLang="th-TH" sz="3500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รองบ.</a:t>
            </a:r>
            <a:r>
              <a:rPr lang="th-TH" altLang="th-TH" sz="3500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)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ไม่ต้องรับผิด</a:t>
            </a:r>
            <a:r>
              <a:rPr lang="th-TH" altLang="th-TH" sz="3500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ไม่เสนอเรื่องผ่าน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2. ผบ. ชั้น2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ผอ.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)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4,626,882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20%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ในฐานะ ผบ.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-ผบ. ชั้น2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ผอ.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)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3,146,127</a:t>
            </a:r>
            <a:r>
              <a:rPr lang="en-US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50%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ในฐานะผู้ร่วมลงนาม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3. ผู้เซ็นร่วม</a:t>
            </a:r>
            <a:r>
              <a:rPr lang="th-TH" altLang="th-TH" sz="3500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</a:t>
            </a: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8,421,078</a:t>
            </a:r>
            <a:r>
              <a:rPr lang="en-US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50%</a:t>
            </a:r>
            <a:r>
              <a:rPr lang="th-TH" altLang="th-TH" sz="3500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</a:t>
            </a:r>
            <a:r>
              <a:rPr lang="th-TH" altLang="th-TH" sz="35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รองแพทย์(รก.ผอ.)</a:t>
            </a:r>
            <a:r>
              <a:rPr lang="th-TH" altLang="th-TH" sz="35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รวม 1+2+3</a:t>
            </a:r>
            <a:r>
              <a:rPr lang="en-US" altLang="th-TH" sz="36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6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16,194,087</a:t>
            </a:r>
            <a:r>
              <a:rPr lang="en-US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100</a:t>
            </a:r>
            <a:r>
              <a:rPr lang="en-US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r>
              <a:rPr lang="th-TH" altLang="th-TH" sz="3600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b="1">
                <a:solidFill>
                  <a:srgbClr val="FFDEBD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รัฐเสียหาย 6,940,325 บ.</a:t>
            </a:r>
            <a:endParaRPr lang="en-US" altLang="th-TH" b="1">
              <a:solidFill>
                <a:srgbClr val="FFDEBD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h-TH" altLang="th-TH" sz="3600">
              <a:solidFill>
                <a:srgbClr val="FFDEBD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5AF2970A-27D1-1E42-82FE-B23FB018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1BC1C6C8-7ED8-6E4D-9049-01F505964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557339"/>
            <a:ext cx="9144000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16ECD7F1-35B7-A649-9FFA-1072A4E54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084763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1CBAF4B3-15EA-2A47-AD5C-CD33524B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4312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61AC7B5E-56CA-F249-8ADA-EFB152136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1462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F9140FD2-200D-1F41-9240-1036637E7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357563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55688362-7F8C-2C44-BD19-7C6D7A12A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5762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842C63B5-C709-D34A-B809-AC9411ED5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37063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4292EA69-6CD3-5646-B946-089331443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981075"/>
            <a:ext cx="0" cy="41036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DD2EFE0A-8396-2D49-BFEA-A265EDBCA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981075"/>
            <a:ext cx="0" cy="41036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D8ADCDC0-4DB1-2C46-A471-71ED0CDF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5143501"/>
            <a:ext cx="8858250" cy="107156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latin typeface="LilyUPC" panose="020B0604020202020204" pitchFamily="34" charset="-34"/>
                <a:cs typeface="LilyUPC" panose="020B0604020202020204" pitchFamily="34" charset="-34"/>
              </a:rPr>
              <a:t>ถอนเงินสดวันละ 2- 8 แสนบาท เพื่อเข้า บ/ช กระแสรายวัน,เงินบำรุง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latin typeface="LilyUPC" panose="020B0604020202020204" pitchFamily="34" charset="-34"/>
                <a:cs typeface="LilyUPC" panose="020B0604020202020204" pitchFamily="34" charset="-34"/>
              </a:rPr>
              <a:t>    ศาลปกครองชั้นต้น ให้หมายเลข 3 ชดใช้ </a:t>
            </a:r>
            <a:r>
              <a:rPr lang="en-US" altLang="th-TH" b="1">
                <a:latin typeface="LilyUPC" panose="020B0604020202020204" pitchFamily="34" charset="-34"/>
                <a:cs typeface="LilyUPC" panose="020B0604020202020204" pitchFamily="34" charset="-34"/>
              </a:rPr>
              <a:t> = 3</a:t>
            </a:r>
            <a:r>
              <a:rPr lang="th-TH" altLang="th-TH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b="1">
                <a:latin typeface="LilyUPC" panose="020B0604020202020204" pitchFamily="34" charset="-34"/>
                <a:cs typeface="LilyUPC" panose="020B0604020202020204" pitchFamily="34" charset="-34"/>
              </a:rPr>
              <a:t>368</a:t>
            </a:r>
            <a:r>
              <a:rPr lang="th-TH" altLang="th-TH" b="1">
                <a:latin typeface="LilyUPC" panose="020B0604020202020204" pitchFamily="34" charset="-34"/>
                <a:cs typeface="LilyUPC" panose="020B0604020202020204" pitchFamily="34" charset="-34"/>
              </a:rPr>
              <a:t>,430 บ.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7457138-147D-7A4C-BB56-45312532C3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80899" name="Rectangle 3" descr="ผ้ายีนส์">
            <a:extLst>
              <a:ext uri="{FF2B5EF4-FFF2-40B4-BE49-F238E27FC236}">
                <a16:creationId xmlns:a16="http://schemas.microsoft.com/office/drawing/2014/main" id="{3220A72C-CDF7-F44B-8643-4F5346A2DB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78E1D9F7-5000-3746-8D01-43E5059C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B957EBA4-085B-0F40-9869-42FE2060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2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</a:t>
            </a:r>
            <a:r>
              <a:rPr lang="th-TH" altLang="th-TH" sz="2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ความรับผิดของหน่วยงาน</a:t>
            </a:r>
          </a:p>
          <a:p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คือ ความผิดของหน่วยงาน,  ความบกพร่องของหน่วยงาน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หรือระบบการดำเนินงานส่วนรวมของหน่วยงาน กรณีนี้... 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เจ้าหน้าทีตรวจสอบภายใน สป. ตรวจสอบระบบการ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การเงินและบัญชีของโรงพยาบาลแล้ว พบความไม่เรียบร้อย  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หลายประการ แต่โรงพยาบาลไม่แก้ไข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rgbClr val="FFCC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2. ไม่ให้หัวหน้าฝ่ายการเงิน ผู้ทุจริตอยู่ภายใต้การควบ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คุมของ รองผู้อำนวยโรงพยาบาล ฝ่ายบริหาร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3. ให้หัวหน้าฝ่ายการเงิน ผู้ทุจริตลงนามในการเบิกถอน</a:t>
            </a:r>
          </a:p>
          <a:p>
            <a:pPr>
              <a:lnSpc>
                <a:spcPct val="95000"/>
              </a:lnSpc>
            </a:pP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เงินจากธนาคารได้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.....................................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</a:t>
            </a:r>
            <a:endParaRPr lang="th-TH" altLang="th-TH" sz="3400" b="1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0B4E20C-B0BE-3F42-9E5E-CEAD0FBDC6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81923" name="Rectangle 3" descr="ผ้ายีนส์">
            <a:extLst>
              <a:ext uri="{FF2B5EF4-FFF2-40B4-BE49-F238E27FC236}">
                <a16:creationId xmlns:a16="http://schemas.microsoft.com/office/drawing/2014/main" id="{190978D6-CFB1-8343-9F35-54C7265DA4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3620F21A-C87C-4D42-A983-F8D01B199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cs typeface="KodchiangUPC" panose="02020603050405020304" pitchFamily="18" charset="-34"/>
                <a:sym typeface="Wingdings" pitchFamily="2" charset="2"/>
              </a:rPr>
              <a:t> </a:t>
            </a:r>
            <a:endParaRPr lang="th-TH" altLang="th-TH" sz="4800" b="1">
              <a:solidFill>
                <a:schemeClr val="bg1"/>
              </a:solidFill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400" b="1">
                <a:solidFill>
                  <a:schemeClr val="bg1"/>
                </a:solidFill>
                <a:cs typeface="LilyUPC" panose="020B0604020202020204" pitchFamily="34" charset="-34"/>
              </a:rPr>
              <a:t>    </a:t>
            </a:r>
            <a:endParaRPr lang="th-TH" altLang="th-TH" b="1">
              <a:solidFill>
                <a:srgbClr val="00FFFF"/>
              </a:solidFill>
              <a:cs typeface="LilyUPC" panose="020B0604020202020204" pitchFamily="34" charset="-34"/>
            </a:endParaRP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B1D3A57-D447-F04D-91E6-66F8B52DC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th-TH" altLang="th-TH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</a:t>
            </a:r>
            <a:r>
              <a:rPr lang="th-TH" altLang="th-TH" sz="20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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ความรับผิดของ รองแพทย์ หมายเลข 3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</a:t>
            </a: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1. ข้อเท็จจริง  รองแพทย์ ลงในใบถอนเงิน (ลงนาม 2 คน)</a:t>
            </a:r>
          </a:p>
          <a:p>
            <a:pPr>
              <a:lnSpc>
                <a:spcPct val="90000"/>
              </a:lnSpc>
            </a:pPr>
            <a:r>
              <a:rPr lang="th-TH" altLang="th-TH" sz="35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ค่าเสียหายทั้งหมด เป็นเงิน </a:t>
            </a:r>
            <a:r>
              <a:rPr lang="th-TH" altLang="th-TH" sz="3500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จำนวน 16,842,156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rgbClr val="00FFF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2.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ความเห็นของกระทรวงการคลัง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-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รองแพทย์</a:t>
            </a:r>
            <a:r>
              <a:rPr lang="th-TH" altLang="th-TH" sz="3400" b="1" u="sng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ประมาทเลินเล่ออย่างร้ายแรง</a:t>
            </a: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ให้รับผิด</a:t>
            </a:r>
            <a:endParaRPr lang="en-US" altLang="th-TH" sz="3400" b="1">
              <a:solidFill>
                <a:srgbClr val="FFFF99"/>
              </a:solidFill>
              <a:latin typeface="KodchiangUPC" panose="02020603050405020304" pitchFamily="18" charset="-34"/>
              <a:cs typeface="LilyUPC" panose="020B0604020202020204" pitchFamily="34" charset="-34"/>
              <a:sym typeface="Wingdings" pitchFamily="2" charset="2"/>
            </a:endParaRPr>
          </a:p>
          <a:p>
            <a:pPr>
              <a:lnSpc>
                <a:spcPct val="95000"/>
              </a:lnSpc>
            </a:pP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ในฐานะผู้ร่วมลงนามเบิกถอนเงิน 50</a:t>
            </a: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r>
              <a:rPr lang="en-US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= </a:t>
            </a:r>
            <a:r>
              <a:rPr lang="th-TH" altLang="th-TH" sz="3400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8,421,078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3. 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ความเห็นของศาลปกครองชั้นต้น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(พิษณุโลก)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rgbClr val="FFCC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3.1 </a:t>
            </a:r>
            <a:r>
              <a:rPr lang="th-TH" altLang="th-TH" sz="33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ศาลให้หักส่วนแห่งความรับผิดฯ 80</a:t>
            </a:r>
            <a:r>
              <a:rPr lang="en-US" altLang="th-TH" sz="33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r>
              <a:rPr lang="th-TH" altLang="th-TH" sz="33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en-US" altLang="th-TH" sz="33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3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13,473,726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(จำนวน 80</a:t>
            </a:r>
            <a:r>
              <a:rPr lang="en-US" altLang="th-TH" sz="3400" b="1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ของความเสียหายทั้งหมดคือ 16,842,156)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rgbClr val="FFCC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3.2 ศาลให้ชดใช้  20 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                       = </a:t>
            </a: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3,368,430 บ.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(จำนวน 20</a:t>
            </a:r>
            <a:r>
              <a:rPr lang="en-US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r>
              <a:rPr lang="th-TH" altLang="th-TH" sz="3400" b="1" u="sng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ของความเสียหายทั้งหมดคือ 16,842,156)</a:t>
            </a:r>
          </a:p>
          <a:p>
            <a:pPr>
              <a:lnSpc>
                <a:spcPct val="95000"/>
              </a:lnSpc>
            </a:pPr>
            <a:r>
              <a:rPr lang="th-TH" altLang="th-TH" sz="34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</a:t>
            </a:r>
            <a:endParaRPr lang="th-TH" altLang="th-TH" sz="3400" b="1" u="sng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สี่เหลี่ยมผืนผ้า 3">
            <a:extLst>
              <a:ext uri="{FF2B5EF4-FFF2-40B4-BE49-F238E27FC236}">
                <a16:creationId xmlns:a16="http://schemas.microsoft.com/office/drawing/2014/main" id="{387BF96B-795E-7B4B-8D99-E10738AD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82947" name="สี่เหลี่ยมผืนผ้า 4">
            <a:extLst>
              <a:ext uri="{FF2B5EF4-FFF2-40B4-BE49-F238E27FC236}">
                <a16:creationId xmlns:a16="http://schemas.microsoft.com/office/drawing/2014/main" id="{D19938A5-FB99-A844-9BA1-115DD8C2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357189"/>
            <a:ext cx="8643937" cy="92868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ศาลชั้นต้น</a:t>
            </a:r>
            <a:r>
              <a:rPr lang="en-US" altLang="th-TH" sz="3500" b="1">
                <a:cs typeface="LilyUPC" panose="020B0604020202020204" pitchFamily="34" charset="-34"/>
              </a:rPr>
              <a:t> :</a:t>
            </a:r>
            <a:r>
              <a:rPr lang="th-TH" altLang="th-TH" sz="3500" b="1">
                <a:cs typeface="LilyUPC" panose="020B0604020202020204" pitchFamily="34" charset="-34"/>
              </a:rPr>
              <a:t> คิดค่าสินไหมฯ ของผู้กระทำผิด คดี 23 ล้านบาทเศษ</a:t>
            </a:r>
          </a:p>
        </p:txBody>
      </p:sp>
      <p:sp>
        <p:nvSpPr>
          <p:cNvPr id="82948" name="สี่เหลี่ยมผืนผ้า 17">
            <a:extLst>
              <a:ext uri="{FF2B5EF4-FFF2-40B4-BE49-F238E27FC236}">
                <a16:creationId xmlns:a16="http://schemas.microsoft.com/office/drawing/2014/main" id="{6B4D3F2E-4116-154A-BC38-9073603A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571625"/>
            <a:ext cx="4500562" cy="1214438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ค่าเสียหายทั้งหมด ที่รองแพทย์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ต้องรับผิด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16,842,156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045F017-B310-5543-B549-261CEC9CD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3071813"/>
            <a:ext cx="3143250" cy="1071562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ให้รองแพทย์ชดใช้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20%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3,368,430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ECE912EC-290F-F84D-806C-23781361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3071813"/>
            <a:ext cx="3071813" cy="1071562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หน่วยงานรับผิด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80%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13,473,726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73735" name="ลูกศรลง 25">
            <a:extLst>
              <a:ext uri="{FF2B5EF4-FFF2-40B4-BE49-F238E27FC236}">
                <a16:creationId xmlns:a16="http://schemas.microsoft.com/office/drawing/2014/main" id="{D4B558F9-E041-FF47-8920-7284E4AA6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2786063"/>
            <a:ext cx="642938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3736" name="ลูกศรลง 26">
            <a:extLst>
              <a:ext uri="{FF2B5EF4-FFF2-40B4-BE49-F238E27FC236}">
                <a16:creationId xmlns:a16="http://schemas.microsoft.com/office/drawing/2014/main" id="{8C34DCE1-B753-DB48-8889-E245A79F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2786063"/>
            <a:ext cx="642937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cxnSp>
        <p:nvCxnSpPr>
          <p:cNvPr id="73737" name="ตัวเชื่อมต่อตรง 31">
            <a:extLst>
              <a:ext uri="{FF2B5EF4-FFF2-40B4-BE49-F238E27FC236}">
                <a16:creationId xmlns:a16="http://schemas.microsoft.com/office/drawing/2014/main" id="{F933A344-CB99-EA42-AFD2-437D3114BF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95875" y="4857750"/>
            <a:ext cx="1214438" cy="28575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ตัวเชื่อมต่อตรง 33">
            <a:extLst>
              <a:ext uri="{FF2B5EF4-FFF2-40B4-BE49-F238E27FC236}">
                <a16:creationId xmlns:a16="http://schemas.microsoft.com/office/drawing/2014/main" id="{5E31B0A9-4FDB-B248-A46B-6DB3EFD771E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17345" y="4750595"/>
            <a:ext cx="714375" cy="50006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3735" grpId="0" animBg="1"/>
      <p:bldP spid="737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สี่เหลี่ยมผืนผ้า 3">
            <a:extLst>
              <a:ext uri="{FF2B5EF4-FFF2-40B4-BE49-F238E27FC236}">
                <a16:creationId xmlns:a16="http://schemas.microsoft.com/office/drawing/2014/main" id="{CD9190FC-D3A6-FB40-9D14-38FA30FD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83971" name="สี่เหลี่ยมผืนผ้า 4">
            <a:extLst>
              <a:ext uri="{FF2B5EF4-FFF2-40B4-BE49-F238E27FC236}">
                <a16:creationId xmlns:a16="http://schemas.microsoft.com/office/drawing/2014/main" id="{807D8CBF-62A8-014C-9BD2-B3A173E1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4314"/>
            <a:ext cx="8786812" cy="71437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z="4400" b="1">
                <a:cs typeface="LilyUPC" panose="020B0604020202020204" pitchFamily="34" charset="-34"/>
              </a:rPr>
              <a:t>  </a:t>
            </a:r>
            <a:r>
              <a:rPr lang="th-TH" altLang="th-TH" b="1">
                <a:cs typeface="LilyUPC" panose="020B0604020202020204" pitchFamily="34" charset="-34"/>
              </a:rPr>
              <a:t>ความรับผิดของผู้กระทำละเมิด คดี 23 ล้านบาทเศษ...ที่น่าจะเป็น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694B5588-3FB8-3042-ABD6-217A91AA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1" y="1143001"/>
            <a:ext cx="4786313" cy="1071563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รองแพทย์ทำให้เกิดความเสียหาย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200" b="1">
                <a:cs typeface="LilyUPC" panose="020B0604020202020204" pitchFamily="34" charset="-34"/>
              </a:rPr>
              <a:t> </a:t>
            </a:r>
            <a:endParaRPr lang="th-TH" altLang="th-TH" sz="32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รับผิด 50</a:t>
            </a:r>
            <a:r>
              <a:rPr lang="en-US" altLang="th-TH" sz="3200" b="1">
                <a:latin typeface="LilyUPC" panose="020B0604020202020204" pitchFamily="34" charset="-34"/>
                <a:cs typeface="LilyUPC" panose="020B0604020202020204" pitchFamily="34" charset="-34"/>
              </a:rPr>
              <a:t> %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8,421,078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BC8F4D0E-6613-F04C-93F3-97D2B28A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4" y="2428876"/>
            <a:ext cx="3214687" cy="50006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รองแพทย์รับผิด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F6D4492F-BC28-DD48-BF92-D9E1ECFF1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428876"/>
            <a:ext cx="3143250" cy="500063"/>
          </a:xfrm>
          <a:prstGeom prst="rect">
            <a:avLst/>
          </a:prstGeom>
          <a:solidFill>
            <a:srgbClr val="99FF99"/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 หน่วยงานรับผิด</a:t>
            </a:r>
            <a:r>
              <a:rPr lang="en-US" altLang="th-TH" sz="3400" b="1"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endParaRPr lang="th-TH" altLang="th-TH" sz="3400">
              <a:cs typeface="LilyUPC" panose="020B0604020202020204" pitchFamily="34" charset="-34"/>
            </a:endParaRPr>
          </a:p>
        </p:txBody>
      </p:sp>
      <p:sp>
        <p:nvSpPr>
          <p:cNvPr id="28" name="ลูกศรลง 27">
            <a:extLst>
              <a:ext uri="{FF2B5EF4-FFF2-40B4-BE49-F238E27FC236}">
                <a16:creationId xmlns:a16="http://schemas.microsoft.com/office/drawing/2014/main" id="{2395D3AD-AFE7-D34D-9562-E5666E5A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2214563"/>
            <a:ext cx="50006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9" name="ลูกศรลง 28">
            <a:extLst>
              <a:ext uri="{FF2B5EF4-FFF2-40B4-BE49-F238E27FC236}">
                <a16:creationId xmlns:a16="http://schemas.microsoft.com/office/drawing/2014/main" id="{D8EAB44B-F8CD-4249-B7FF-4D4FF938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2214563"/>
            <a:ext cx="50006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D881F548-9520-8742-94D4-40CFEAE8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071564"/>
            <a:ext cx="3571875" cy="1214437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ความเสียหายทั้งหมด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100%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400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16,842,156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7" name="ลูกศรขวา 16">
            <a:extLst>
              <a:ext uri="{FF2B5EF4-FFF2-40B4-BE49-F238E27FC236}">
                <a16:creationId xmlns:a16="http://schemas.microsoft.com/office/drawing/2014/main" id="{048863B9-7A67-3A4B-99D9-24CA0C94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1500188"/>
            <a:ext cx="428625" cy="500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8AB316F9-A5DB-B34B-ADF1-6EF4586D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714750"/>
            <a:ext cx="2643188" cy="64293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จงใจรับผิด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100%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0DD63877-E507-234B-B8B7-B17BDECA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3714750"/>
            <a:ext cx="3286125" cy="642938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ประมาทรับผิดไม่ถึง100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70791C0-3695-4F4A-9590-0F235B01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4357688"/>
            <a:ext cx="3286125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20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842,108 บ.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D2C0CA60-0A48-6342-8C18-70618321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5357813"/>
            <a:ext cx="3286125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40%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1,684,156 บ.</a:t>
            </a:r>
          </a:p>
          <a:p>
            <a:pPr>
              <a:lnSpc>
                <a:spcPct val="80000"/>
              </a:lnSpc>
            </a:pP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2714530D-3E8B-1D45-9457-2B7D964B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6" y="4857751"/>
            <a:ext cx="3286125" cy="50006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30%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1,263,161 บ.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452E5496-7436-0940-BCDA-ACF665EE4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928938"/>
            <a:ext cx="3143250" cy="571500"/>
          </a:xfrm>
          <a:prstGeom prst="rect">
            <a:avLst/>
          </a:prstGeom>
          <a:solidFill>
            <a:srgbClr val="99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50%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4,210,539 บ.</a:t>
            </a:r>
          </a:p>
          <a:p>
            <a:pPr>
              <a:lnSpc>
                <a:spcPct val="80000"/>
              </a:lnSpc>
            </a:pP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99DF960B-BC29-0D4E-8F5A-E16ADFA0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4" y="2928938"/>
            <a:ext cx="3214687" cy="5715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50%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4,210,539 บ.</a:t>
            </a:r>
          </a:p>
          <a:p>
            <a:pPr>
              <a:lnSpc>
                <a:spcPct val="80000"/>
              </a:lnSpc>
            </a:pPr>
            <a:endParaRPr lang="th-TH" altLang="th-TH" sz="3400" b="1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</a:pPr>
            <a:endParaRPr lang="th-TH" altLang="th-TH" sz="3400" b="1">
              <a:cs typeface="LilyUPC" panose="020B0604020202020204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B4773530-D5DA-2441-AB11-1D57447A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357688"/>
            <a:ext cx="2643188" cy="5000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 </a:t>
            </a:r>
            <a:r>
              <a:rPr lang="en-US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 =</a:t>
            </a:r>
            <a:r>
              <a:rPr lang="th-TH" altLang="th-TH" sz="3400" b="1">
                <a:latin typeface="LilyUPC" panose="020B0604020202020204" pitchFamily="34" charset="-34"/>
                <a:cs typeface="LilyUPC" panose="020B0604020202020204" pitchFamily="34" charset="-34"/>
              </a:rPr>
              <a:t>4,210,530 บ.</a:t>
            </a:r>
            <a:r>
              <a:rPr lang="th-TH" altLang="th-TH" sz="34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7" name="ลูกศรลง 26">
            <a:extLst>
              <a:ext uri="{FF2B5EF4-FFF2-40B4-BE49-F238E27FC236}">
                <a16:creationId xmlns:a16="http://schemas.microsoft.com/office/drawing/2014/main" id="{837F54C1-9601-5A48-846E-F756DE9B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3500438"/>
            <a:ext cx="50006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30" name="ลูกศรลง 29">
            <a:extLst>
              <a:ext uri="{FF2B5EF4-FFF2-40B4-BE49-F238E27FC236}">
                <a16:creationId xmlns:a16="http://schemas.microsoft.com/office/drawing/2014/main" id="{F492FBFB-12E9-B546-8A58-0E04F267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6" y="3500438"/>
            <a:ext cx="50006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8" grpId="0" animBg="1"/>
      <p:bldP spid="29" grpId="0" animBg="1"/>
      <p:bldP spid="13" grpId="0" animBg="1"/>
      <p:bldP spid="17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22" grpId="0" animBg="1"/>
      <p:bldP spid="27" grpId="0" animBg="1"/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สี่เหลี่ยมผืนผ้า 3">
            <a:extLst>
              <a:ext uri="{FF2B5EF4-FFF2-40B4-BE49-F238E27FC236}">
                <a16:creationId xmlns:a16="http://schemas.microsoft.com/office/drawing/2014/main" id="{3BC4A63F-3194-3D4D-BFB8-51284F3A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89B75289-8287-1A46-8CEF-398823BD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80000"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80000"/>
              </a:lnSpc>
              <a:defRPr/>
            </a:pPr>
            <a:r>
              <a:rPr lang="th-TH" sz="2400" dirty="0">
                <a:solidFill>
                  <a:srgbClr val="FFFF00"/>
                </a:solidFill>
                <a:cs typeface="LilyUPC" pitchFamily="34" charset="-34"/>
                <a:sym typeface="Wingdings"/>
              </a:rPr>
              <a:t>     </a:t>
            </a:r>
            <a:r>
              <a:rPr lang="th-TH" sz="2000" b="1" dirty="0">
                <a:cs typeface="LilyUPC" pitchFamily="34" charset="-34"/>
                <a:sym typeface="Wingdings"/>
              </a:rPr>
              <a:t></a:t>
            </a:r>
            <a:r>
              <a:rPr lang="th-TH" sz="2000" b="1" dirty="0">
                <a:cs typeface="LilyUPC" pitchFamily="34" charset="-34"/>
              </a:rPr>
              <a:t> </a:t>
            </a:r>
            <a:r>
              <a:rPr lang="th-TH" sz="3400" b="1" dirty="0">
                <a:cs typeface="LilyUPC" pitchFamily="34" charset="-34"/>
              </a:rPr>
              <a:t>ผู้อำนวยการ มีคำสั่ง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 - ให้งานของ จ.การเงิน ไม่ต้องผ่าน หัวหน้างานการเงิน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 - หน้าที่ของ จ.การเงิน คือ  รับ-เก็บ รักษา เบิกจ่ายเงิน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    และเอกสารแทนตัวเงิน มีเช็ค แคชเชียร์เช็ค ธนาณัติ    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500" b="1" dirty="0">
                <a:cs typeface="LilyUPC" pitchFamily="34" charset="-34"/>
              </a:rPr>
              <a:t>    </a:t>
            </a:r>
            <a:r>
              <a:rPr lang="th-TH" sz="2000" b="1" dirty="0">
                <a:cs typeface="LilyUPC" pitchFamily="34" charset="-34"/>
                <a:sym typeface="Wingdings"/>
              </a:rPr>
              <a:t></a:t>
            </a:r>
            <a:r>
              <a:rPr lang="th-TH" sz="2000" b="1" dirty="0">
                <a:cs typeface="LilyUPC" pitchFamily="34" charset="-34"/>
              </a:rPr>
              <a:t> </a:t>
            </a:r>
            <a:r>
              <a:rPr lang="th-TH" sz="3400" b="1" dirty="0">
                <a:cs typeface="LilyUPC" pitchFamily="34" charset="-34"/>
              </a:rPr>
              <a:t>ผู้อำนวยการ  มีคำสั่งแต่งตั้งคณะกรรมการเก็บรักษาเงิน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มีหน้าที่ ตรวจสอบเงินและเอกสารแทนตัวเงิน ประจำทุกวัน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500" b="1" dirty="0">
                <a:cs typeface="LilyUPC" pitchFamily="34" charset="-34"/>
              </a:rPr>
              <a:t>    </a:t>
            </a:r>
            <a:r>
              <a:rPr lang="th-TH" sz="2000" b="1" dirty="0">
                <a:cs typeface="LilyUPC" pitchFamily="34" charset="-34"/>
                <a:sym typeface="Wingdings"/>
              </a:rPr>
              <a:t></a:t>
            </a:r>
            <a:r>
              <a:rPr lang="th-TH" sz="2000" b="1" dirty="0">
                <a:cs typeface="LilyUPC" pitchFamily="34" charset="-34"/>
              </a:rPr>
              <a:t> </a:t>
            </a:r>
            <a:r>
              <a:rPr lang="th-TH" sz="3400" b="1" dirty="0">
                <a:cs typeface="LilyUPC" pitchFamily="34" charset="-34"/>
              </a:rPr>
              <a:t>เหตุที่มีการทุจริตเงิน 800,000 บ. กรรมการฯไม่ได้ตรวจสอบ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500" b="1" dirty="0">
                <a:cs typeface="LilyUPC" pitchFamily="34" charset="-34"/>
              </a:rPr>
              <a:t>    </a:t>
            </a:r>
            <a:r>
              <a:rPr lang="th-TH" sz="2000" b="1" dirty="0">
                <a:cs typeface="LilyUPC" pitchFamily="34" charset="-34"/>
                <a:sym typeface="Wingdings"/>
              </a:rPr>
              <a:t></a:t>
            </a:r>
            <a:r>
              <a:rPr lang="th-TH" sz="2000" b="1" dirty="0">
                <a:cs typeface="LilyUPC" pitchFamily="34" charset="-34"/>
              </a:rPr>
              <a:t> </a:t>
            </a:r>
            <a:r>
              <a:rPr lang="th-TH" sz="3400" b="1" dirty="0">
                <a:cs typeface="LilyUPC" pitchFamily="34" charset="-34"/>
              </a:rPr>
              <a:t>คณะกรรมการสอบข้อเท็จจริงทางละเมิดและอธิบดี มีความเห็น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1. ให้ จ. การเงินผู้ทุจริต ชดใช้ จำนวน 800,000 บ.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2. ให้ ผู้อำนวยการ ชดใช้ 40 </a:t>
            </a:r>
            <a:r>
              <a:rPr lang="en-US" sz="3400" b="1" dirty="0">
                <a:cs typeface="LilyUPC" pitchFamily="34" charset="-34"/>
              </a:rPr>
              <a:t>% </a:t>
            </a:r>
            <a:r>
              <a:rPr lang="th-TH" sz="3400" b="1" dirty="0">
                <a:cs typeface="LilyUPC" pitchFamily="34" charset="-34"/>
              </a:rPr>
              <a:t>เท่ากับ 320,000 บ .</a:t>
            </a:r>
          </a:p>
          <a:p>
            <a:pPr marL="180000">
              <a:lnSpc>
                <a:spcPct val="80000"/>
              </a:lnSpc>
              <a:defRPr/>
            </a:pPr>
            <a:r>
              <a:rPr lang="th-TH" sz="3400" b="1" dirty="0">
                <a:cs typeface="LilyUPC" pitchFamily="34" charset="-34"/>
              </a:rPr>
              <a:t>          (คิดดอกเบี้ย ย้อยหลัง 5 ปี เป็นเงิน 120,000 บ.)</a:t>
            </a:r>
            <a:endParaRPr lang="th-TH" sz="3400" b="1" dirty="0">
              <a:solidFill>
                <a:srgbClr val="FFFF00"/>
              </a:solidFill>
              <a:cs typeface="LilyUPC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</a:t>
            </a:r>
            <a:endParaRPr lang="th-TH" sz="3400" b="1" dirty="0">
              <a:solidFill>
                <a:srgbClr val="FFFF66"/>
              </a:solidFill>
              <a:cs typeface="LilyUPC" pitchFamily="34" charset="-34"/>
            </a:endParaRPr>
          </a:p>
        </p:txBody>
      </p:sp>
      <p:sp>
        <p:nvSpPr>
          <p:cNvPr id="130052" name="สี่เหลี่ยมผืนผ้า 3">
            <a:extLst>
              <a:ext uri="{FF2B5EF4-FFF2-40B4-BE49-F238E27FC236}">
                <a16:creationId xmlns:a16="http://schemas.microsoft.com/office/drawing/2014/main" id="{0F65DAD4-C079-354D-A925-66DF8F36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285750"/>
            <a:ext cx="8143875" cy="928688"/>
          </a:xfrm>
          <a:prstGeom prst="rect">
            <a:avLst/>
          </a:prstGeom>
          <a:solidFill>
            <a:srgbClr val="FFFF71"/>
          </a:solidFill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rgbClr val="FFFFCC"/>
                </a:solidFill>
                <a:latin typeface="Times New Roman" pitchFamily="18" charset="0"/>
                <a:cs typeface="LilyUPC" pitchFamily="34" charset="-34"/>
              </a:rPr>
              <a:t>         </a:t>
            </a:r>
            <a:r>
              <a:rPr lang="th-TH" b="1" dirty="0">
                <a:latin typeface="Times New Roman" pitchFamily="18" charset="0"/>
                <a:cs typeface="LilyUPC" pitchFamily="34" charset="-34"/>
              </a:rPr>
              <a:t>กรณี เงินของสำนักงาน...สังกัดกระทรวงยุติธรรม</a:t>
            </a:r>
            <a:br>
              <a:rPr lang="th-TH" b="1" dirty="0">
                <a:latin typeface="Times New Roman" pitchFamily="18" charset="0"/>
                <a:cs typeface="LilyUPC" pitchFamily="34" charset="-34"/>
              </a:rPr>
            </a:br>
            <a:r>
              <a:rPr lang="th-TH" b="1" dirty="0">
                <a:latin typeface="Times New Roman" pitchFamily="18" charset="0"/>
                <a:cs typeface="LilyUPC" pitchFamily="34" charset="-34"/>
              </a:rPr>
              <a:t>                         ขาดบัญชี 800,000 บ.</a:t>
            </a:r>
            <a:endParaRPr lang="th-TH" dirty="0"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สี่เหลี่ยมผืนผ้า 3">
            <a:extLst>
              <a:ext uri="{FF2B5EF4-FFF2-40B4-BE49-F238E27FC236}">
                <a16:creationId xmlns:a16="http://schemas.microsoft.com/office/drawing/2014/main" id="{D6C06665-25F6-5D45-A47D-ABBA2061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55843422-E6F0-014C-8705-F80F40D2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180000"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r>
              <a:rPr lang="th-TH" sz="2400" dirty="0">
                <a:solidFill>
                  <a:srgbClr val="FFFF00"/>
                </a:solidFill>
                <a:cs typeface="LilyUPC" pitchFamily="34" charset="-34"/>
                <a:sym typeface="Wingdings"/>
              </a:rPr>
              <a:t>     </a:t>
            </a:r>
            <a:endParaRPr lang="th-TH" sz="3500" b="1" dirty="0">
              <a:solidFill>
                <a:srgbClr val="FFFF00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</a:t>
            </a:r>
            <a:endParaRPr lang="th-TH" sz="3400" b="1" dirty="0">
              <a:solidFill>
                <a:srgbClr val="FFFF66"/>
              </a:solidFill>
              <a:cs typeface="LilyUPC" pitchFamily="34" charset="-34"/>
            </a:endParaRPr>
          </a:p>
        </p:txBody>
      </p:sp>
      <p:sp>
        <p:nvSpPr>
          <p:cNvPr id="86020" name="สี่เหลี่ยมผืนผ้า 3">
            <a:extLst>
              <a:ext uri="{FF2B5EF4-FFF2-40B4-BE49-F238E27FC236}">
                <a16:creationId xmlns:a16="http://schemas.microsoft.com/office/drawing/2014/main" id="{491BBD83-FCB5-5447-A0E6-A4860AE1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928688"/>
          </a:xfrm>
          <a:prstGeom prst="rect">
            <a:avLst/>
          </a:prstGeom>
          <a:solidFill>
            <a:srgbClr val="4221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b="1">
                <a:solidFill>
                  <a:srgbClr val="FFFFCC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h-TH" altLang="th-TH" b="1">
                <a:solidFill>
                  <a:srgbClr val="FFFFCC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                 </a:t>
            </a:r>
            <a:r>
              <a:rPr lang="th-TH" altLang="th-TH" b="1">
                <a:solidFill>
                  <a:schemeClr val="bg1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การคิด...จำนวนเงินที่ผู้อำนวยการ ต้องชดใช้</a:t>
            </a:r>
            <a:br>
              <a:rPr lang="th-TH" altLang="th-TH" b="1">
                <a:solidFill>
                  <a:schemeClr val="bg1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</a:br>
            <a:endParaRPr lang="th-TH" altLang="th-TH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129029" name="สี่เหลี่ยมผืนผ้า 4">
            <a:extLst>
              <a:ext uri="{FF2B5EF4-FFF2-40B4-BE49-F238E27FC236}">
                <a16:creationId xmlns:a16="http://schemas.microsoft.com/office/drawing/2014/main" id="{29CBA770-193E-044A-B3F0-C833E345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4" y="1000125"/>
            <a:ext cx="4714875" cy="64293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จำนวนเงินขาดบัญชี 800,000 บ.</a:t>
            </a:r>
          </a:p>
        </p:txBody>
      </p:sp>
      <p:sp>
        <p:nvSpPr>
          <p:cNvPr id="129030" name="สี่เหลี่ยมผืนผ้า 5">
            <a:extLst>
              <a:ext uri="{FF2B5EF4-FFF2-40B4-BE49-F238E27FC236}">
                <a16:creationId xmlns:a16="http://schemas.microsoft.com/office/drawing/2014/main" id="{457103AF-676B-CB4F-BB98-072176AE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857500"/>
            <a:ext cx="3429000" cy="857250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 เหลือ 50 </a:t>
            </a:r>
            <a:r>
              <a:rPr lang="en-US" altLang="th-TH" sz="3500" b="1">
                <a:cs typeface="LilyUPC" panose="020B0604020202020204" pitchFamily="34" charset="-34"/>
              </a:rPr>
              <a:t>%</a:t>
            </a:r>
            <a:r>
              <a:rPr lang="th-TH" altLang="th-TH" sz="3500" b="1">
                <a:cs typeface="LilyUPC" panose="020B0604020202020204" pitchFamily="34" charset="-34"/>
              </a:rPr>
              <a:t> ที่ผอ.รับผิด</a:t>
            </a:r>
            <a:endParaRPr lang="en-US" altLang="th-TH" sz="3500" b="1">
              <a:cs typeface="LilyUPC" panose="020B0604020202020204" pitchFamily="34" charset="-34"/>
            </a:endParaRPr>
          </a:p>
          <a:p>
            <a:pPr>
              <a:lnSpc>
                <a:spcPct val="65000"/>
              </a:lnSpc>
            </a:pPr>
            <a:r>
              <a:rPr lang="en-US" altLang="th-TH" sz="3500" b="1">
                <a:cs typeface="LilyUPC" panose="020B0604020202020204" pitchFamily="34" charset="-34"/>
              </a:rPr>
              <a:t>        =</a:t>
            </a:r>
            <a:r>
              <a:rPr lang="th-TH" altLang="th-TH" sz="3500" b="1">
                <a:cs typeface="LilyUPC" panose="020B0604020202020204" pitchFamily="34" charset="-34"/>
              </a:rPr>
              <a:t> 200,000 บ.</a:t>
            </a:r>
          </a:p>
        </p:txBody>
      </p:sp>
      <p:sp>
        <p:nvSpPr>
          <p:cNvPr id="129031" name="สี่เหลี่ยมผืนผ้า 6">
            <a:extLst>
              <a:ext uri="{FF2B5EF4-FFF2-40B4-BE49-F238E27FC236}">
                <a16:creationId xmlns:a16="http://schemas.microsoft.com/office/drawing/2014/main" id="{B98FE936-E36B-534E-9728-C5F8E338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4" y="1857376"/>
            <a:ext cx="4643437" cy="785813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ความเสียหายที่ ผอ. กระทำ 50 </a:t>
            </a:r>
            <a:r>
              <a:rPr lang="en-US" altLang="th-TH" sz="3500" b="1">
                <a:cs typeface="LilyUPC" panose="020B0604020202020204" pitchFamily="34" charset="-34"/>
              </a:rPr>
              <a:t>%</a:t>
            </a:r>
          </a:p>
          <a:p>
            <a:pPr>
              <a:lnSpc>
                <a:spcPct val="60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         = 400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,000 บ.</a:t>
            </a:r>
          </a:p>
        </p:txBody>
      </p:sp>
      <p:sp>
        <p:nvSpPr>
          <p:cNvPr id="129032" name="สี่เหลี่ยมผืนผ้า 7">
            <a:extLst>
              <a:ext uri="{FF2B5EF4-FFF2-40B4-BE49-F238E27FC236}">
                <a16:creationId xmlns:a16="http://schemas.microsoft.com/office/drawing/2014/main" id="{C23E2B54-A8C6-C742-881B-505BDB49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6" y="2857500"/>
            <a:ext cx="2786063" cy="8572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หน่วยรับผิด 50 </a:t>
            </a:r>
            <a:r>
              <a:rPr lang="en-US" altLang="th-TH" sz="3500" b="1">
                <a:cs typeface="LilyUPC" panose="020B0604020202020204" pitchFamily="34" charset="-34"/>
              </a:rPr>
              <a:t>%</a:t>
            </a:r>
          </a:p>
          <a:p>
            <a:pPr>
              <a:lnSpc>
                <a:spcPct val="65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 = 200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endParaRPr lang="th-TH" altLang="th-TH" sz="3500" b="1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29033" name="สี่เหลี่ยมผืนผ้า 8">
            <a:extLst>
              <a:ext uri="{FF2B5EF4-FFF2-40B4-BE49-F238E27FC236}">
                <a16:creationId xmlns:a16="http://schemas.microsoft.com/office/drawing/2014/main" id="{CD5A2CC2-CC0D-0340-8284-F9BE6F7D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3929063"/>
            <a:ext cx="2786063" cy="5715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th-TH">
                <a:cs typeface="LilyUPC" panose="020B0604020202020204" pitchFamily="34" charset="-34"/>
              </a:rPr>
              <a:t> </a:t>
            </a:r>
            <a:r>
              <a:rPr lang="th-TH" altLang="th-TH">
                <a:cs typeface="LilyUPC" panose="020B0604020202020204" pitchFamily="34" charset="-34"/>
              </a:rPr>
              <a:t>     </a:t>
            </a:r>
          </a:p>
          <a:p>
            <a:r>
              <a:rPr lang="th-TH" altLang="th-TH" sz="3500" b="1">
                <a:cs typeface="LilyUPC" panose="020B0604020202020204" pitchFamily="34" charset="-34"/>
              </a:rPr>
              <a:t>  กรณีจงใจ...ชดใช้</a:t>
            </a:r>
            <a:endParaRPr lang="en-US" altLang="th-TH" sz="3500" b="1"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endParaRPr lang="th-TH" altLang="th-TH" sz="3500" b="1">
              <a:cs typeface="LilyUPC" panose="020B0604020202020204" pitchFamily="34" charset="-34"/>
            </a:endParaRPr>
          </a:p>
        </p:txBody>
      </p:sp>
      <p:sp>
        <p:nvSpPr>
          <p:cNvPr id="129034" name="สี่เหลี่ยมผืนผ้า 9">
            <a:extLst>
              <a:ext uri="{FF2B5EF4-FFF2-40B4-BE49-F238E27FC236}">
                <a16:creationId xmlns:a16="http://schemas.microsoft.com/office/drawing/2014/main" id="{543D4BE8-8ED4-5349-BC3C-882979DF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1" y="5500688"/>
            <a:ext cx="3286125" cy="500062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40 </a:t>
            </a:r>
            <a:r>
              <a:rPr lang="en-US" altLang="th-TH" sz="3500" b="1">
                <a:cs typeface="LilyUPC" panose="020B0604020202020204" pitchFamily="34" charset="-34"/>
              </a:rPr>
              <a:t>%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=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8</a:t>
            </a:r>
            <a:r>
              <a:rPr lang="th-TH" altLang="th-TH" sz="3500" b="1">
                <a:cs typeface="LilyUPC" panose="020B0604020202020204" pitchFamily="34" charset="-34"/>
              </a:rPr>
              <a:t>0,000 บ.</a:t>
            </a:r>
          </a:p>
        </p:txBody>
      </p:sp>
      <p:sp>
        <p:nvSpPr>
          <p:cNvPr id="129035" name="สี่เหลี่ยมผืนผ้า 10">
            <a:extLst>
              <a:ext uri="{FF2B5EF4-FFF2-40B4-BE49-F238E27FC236}">
                <a16:creationId xmlns:a16="http://schemas.microsoft.com/office/drawing/2014/main" id="{C4EF5DB4-A3A1-3A46-9DBC-A6ECFDA8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1" y="3929063"/>
            <a:ext cx="3286125" cy="571500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ประมาทร้ายแรง...ชดใช้</a:t>
            </a:r>
            <a:r>
              <a:rPr lang="th-TH" altLang="th-TH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129036" name="สี่เหลี่ยมผืนผ้า 11">
            <a:extLst>
              <a:ext uri="{FF2B5EF4-FFF2-40B4-BE49-F238E27FC236}">
                <a16:creationId xmlns:a16="http://schemas.microsoft.com/office/drawing/2014/main" id="{9EBA5DD1-0E47-A940-B94B-B91DBE72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1" y="5000626"/>
            <a:ext cx="3286125" cy="500063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30 </a:t>
            </a:r>
            <a:r>
              <a:rPr lang="en-US" altLang="th-TH" sz="3500" b="1">
                <a:cs typeface="LilyUPC" panose="020B0604020202020204" pitchFamily="34" charset="-34"/>
              </a:rPr>
              <a:t>%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=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6</a:t>
            </a:r>
            <a:r>
              <a:rPr lang="th-TH" altLang="th-TH" sz="3500" b="1">
                <a:cs typeface="LilyUPC" panose="020B0604020202020204" pitchFamily="34" charset="-34"/>
              </a:rPr>
              <a:t>0,000 บ.</a:t>
            </a:r>
          </a:p>
        </p:txBody>
      </p:sp>
      <p:sp>
        <p:nvSpPr>
          <p:cNvPr id="129037" name="สี่เหลี่ยมผืนผ้า 12">
            <a:extLst>
              <a:ext uri="{FF2B5EF4-FFF2-40B4-BE49-F238E27FC236}">
                <a16:creationId xmlns:a16="http://schemas.microsoft.com/office/drawing/2014/main" id="{12A433DB-E0A8-ED4F-B4E5-F6B9B3B0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1" y="4500563"/>
            <a:ext cx="3286125" cy="500062"/>
          </a:xfrm>
          <a:prstGeom prst="rect">
            <a:avLst/>
          </a:prstGeom>
          <a:solidFill>
            <a:srgbClr val="CCFF66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th-TH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20 </a:t>
            </a:r>
            <a:r>
              <a:rPr lang="en-US" altLang="th-TH" sz="3500" b="1">
                <a:cs typeface="LilyUPC" panose="020B0604020202020204" pitchFamily="34" charset="-34"/>
              </a:rPr>
              <a:t>%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=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th-TH" altLang="th-TH" sz="3500" b="1">
                <a:cs typeface="LilyUPC" panose="020B0604020202020204" pitchFamily="34" charset="-34"/>
              </a:rPr>
              <a:t>0,000 บ.</a:t>
            </a:r>
          </a:p>
        </p:txBody>
      </p:sp>
      <p:sp>
        <p:nvSpPr>
          <p:cNvPr id="129038" name="ลูกศรลง 13">
            <a:extLst>
              <a:ext uri="{FF2B5EF4-FFF2-40B4-BE49-F238E27FC236}">
                <a16:creationId xmlns:a16="http://schemas.microsoft.com/office/drawing/2014/main" id="{D6FFF555-8BCD-DA46-8D2D-61398CFC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4" y="2643188"/>
            <a:ext cx="42862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29039" name="ลูกศรลง 14">
            <a:extLst>
              <a:ext uri="{FF2B5EF4-FFF2-40B4-BE49-F238E27FC236}">
                <a16:creationId xmlns:a16="http://schemas.microsoft.com/office/drawing/2014/main" id="{37D70C81-C428-D24C-B881-78B31279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1643063"/>
            <a:ext cx="42862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29041" name="ลูกศรลง 16">
            <a:extLst>
              <a:ext uri="{FF2B5EF4-FFF2-40B4-BE49-F238E27FC236}">
                <a16:creationId xmlns:a16="http://schemas.microsoft.com/office/drawing/2014/main" id="{CBA75FB3-848D-7448-B13D-C1156917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6" y="3714751"/>
            <a:ext cx="42862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29042" name="ลูกศรลง 17">
            <a:extLst>
              <a:ext uri="{FF2B5EF4-FFF2-40B4-BE49-F238E27FC236}">
                <a16:creationId xmlns:a16="http://schemas.microsoft.com/office/drawing/2014/main" id="{51E57642-F97E-CA45-90DD-FF8533A0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3714751"/>
            <a:ext cx="428625" cy="214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29043" name="ลูกศรลง 18">
            <a:extLst>
              <a:ext uri="{FF2B5EF4-FFF2-40B4-BE49-F238E27FC236}">
                <a16:creationId xmlns:a16="http://schemas.microsoft.com/office/drawing/2014/main" id="{96489301-27AC-7947-AB51-E8723BC8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9" y="2643188"/>
            <a:ext cx="42862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1" name="สี่เหลี่ยมผืนผ้า 8">
            <a:extLst>
              <a:ext uri="{FF2B5EF4-FFF2-40B4-BE49-F238E27FC236}">
                <a16:creationId xmlns:a16="http://schemas.microsoft.com/office/drawing/2014/main" id="{4D2FBABC-81B4-7646-B33A-1777C47C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4500563"/>
            <a:ext cx="2786063" cy="5000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 =200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บ</a:t>
            </a:r>
            <a:r>
              <a:rPr lang="en-US" altLang="th-TH" sz="3500" b="1">
                <a:cs typeface="LilyUPC" panose="020B0604020202020204" pitchFamily="34" charset="-34"/>
              </a:rPr>
              <a:t>.</a:t>
            </a: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</p:txBody>
      </p:sp>
      <p:sp>
        <p:nvSpPr>
          <p:cNvPr id="22" name="สี่เหลี่ยมผืนผ้า 8">
            <a:extLst>
              <a:ext uri="{FF2B5EF4-FFF2-40B4-BE49-F238E27FC236}">
                <a16:creationId xmlns:a16="http://schemas.microsoft.com/office/drawing/2014/main" id="{4FBB03FE-B7F8-8F4C-A4F8-B6C4071D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1000126"/>
            <a:ext cx="2214562" cy="1000125"/>
          </a:xfrm>
          <a:prstGeom prst="rect">
            <a:avLst/>
          </a:prstGeom>
          <a:solidFill>
            <a:srgbClr val="FFFF7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ให้ ผอ.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รับผิด</a:t>
            </a:r>
          </a:p>
          <a:p>
            <a:pPr>
              <a:lnSpc>
                <a:spcPct val="7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=320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,</a:t>
            </a:r>
            <a:r>
              <a:rPr lang="en-US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000 </a:t>
            </a:r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บ</a:t>
            </a:r>
            <a:r>
              <a:rPr lang="en-US" altLang="th-TH" sz="3500" b="1">
                <a:cs typeface="LilyUPC" panose="020B0604020202020204" pitchFamily="34" charset="-34"/>
              </a:rPr>
              <a:t>.</a:t>
            </a:r>
            <a:r>
              <a:rPr lang="th-TH" altLang="th-TH" sz="3500" b="1">
                <a:cs typeface="LilyUPC" panose="020B0604020202020204" pitchFamily="34" charset="-34"/>
              </a:rPr>
              <a:t> </a:t>
            </a:r>
          </a:p>
          <a:p>
            <a:pPr>
              <a:lnSpc>
                <a:spcPct val="70000"/>
              </a:lnSpc>
            </a:pPr>
            <a:endParaRPr lang="th-TH" altLang="th-TH" sz="3500" b="1">
              <a:cs typeface="LilyUPC" panose="020B0604020202020204" pitchFamily="34" charset="-34"/>
            </a:endParaRPr>
          </a:p>
        </p:txBody>
      </p:sp>
      <p:sp>
        <p:nvSpPr>
          <p:cNvPr id="23" name="ลูกศรขวา 22">
            <a:extLst>
              <a:ext uri="{FF2B5EF4-FFF2-40B4-BE49-F238E27FC236}">
                <a16:creationId xmlns:a16="http://schemas.microsoft.com/office/drawing/2014/main" id="{1B4F1142-4BC1-4749-89A3-AB7A4192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143001"/>
            <a:ext cx="285750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4" name="สี่เหลี่ยมผืนผ้า 9">
            <a:extLst>
              <a:ext uri="{FF2B5EF4-FFF2-40B4-BE49-F238E27FC236}">
                <a16:creationId xmlns:a16="http://schemas.microsoft.com/office/drawing/2014/main" id="{2D1DF59D-D3BB-9747-BBCD-BA2E15FC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5143501"/>
            <a:ext cx="3643312" cy="785813"/>
          </a:xfrm>
          <a:prstGeom prst="rect">
            <a:avLst/>
          </a:prstGeom>
          <a:solidFill>
            <a:srgbClr val="FF99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latin typeface="LilyUPC" panose="020B0604020202020204" pitchFamily="34" charset="-34"/>
                <a:cs typeface="LilyUPC" panose="020B0604020202020204" pitchFamily="34" charset="-34"/>
              </a:rPr>
              <a:t>  โทษทางวินัย...ปลด ผอ.</a:t>
            </a:r>
            <a:endParaRPr lang="th-TH" altLang="th-TH" sz="3500" b="1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  <p:bldP spid="129030" grpId="0" animBg="1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 animBg="1"/>
      <p:bldP spid="129038" grpId="0" animBg="1"/>
      <p:bldP spid="129039" grpId="0" animBg="1"/>
      <p:bldP spid="129041" grpId="0" animBg="1"/>
      <p:bldP spid="129042" grpId="0" animBg="1"/>
      <p:bldP spid="12904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สี่เหลี่ยมผืนผ้า 3">
            <a:extLst>
              <a:ext uri="{FF2B5EF4-FFF2-40B4-BE49-F238E27FC236}">
                <a16:creationId xmlns:a16="http://schemas.microsoft.com/office/drawing/2014/main" id="{C3BF6BAC-3D7B-BE47-A970-9CEDBCA3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DCD2E4A3-3EBE-9343-84EB-B32F96D9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180000"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r>
              <a:rPr lang="th-TH" sz="2400" dirty="0">
                <a:solidFill>
                  <a:srgbClr val="FFFF00"/>
                </a:solidFill>
                <a:cs typeface="LilyUPC" pitchFamily="34" charset="-34"/>
                <a:sym typeface="Wingdings"/>
              </a:rPr>
              <a:t>              </a:t>
            </a:r>
            <a:r>
              <a:rPr lang="th-TH" sz="3200" dirty="0">
                <a:solidFill>
                  <a:schemeClr val="bg1"/>
                </a:solidFill>
                <a:cs typeface="LilyUPC" pitchFamily="34" charset="-34"/>
                <a:sym typeface="Wingdings"/>
              </a:rPr>
              <a:t>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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การละเมิดเกิดจาก </a:t>
            </a: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</a:t>
            </a:r>
            <a:r>
              <a:rPr lang="th-TH" sz="3500" b="1" u="sng" dirty="0">
                <a:solidFill>
                  <a:srgbClr val="FFFF00"/>
                </a:solidFill>
                <a:cs typeface="LilyUPC" pitchFamily="34" charset="-34"/>
              </a:rPr>
              <a:t>ความผิด</a:t>
            </a: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หรือ </a:t>
            </a:r>
            <a:r>
              <a:rPr lang="th-TH" sz="3500" b="1" u="sng" dirty="0">
                <a:solidFill>
                  <a:srgbClr val="FFFF00"/>
                </a:solidFill>
                <a:cs typeface="LilyUPC" pitchFamily="34" charset="-34"/>
              </a:rPr>
              <a:t>ความบกพร่อง</a:t>
            </a:r>
          </a:p>
          <a:p>
            <a:pPr marL="180000"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  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ของหน่วยงาน หรือ </a:t>
            </a:r>
            <a:r>
              <a:rPr lang="th-TH" sz="3500" b="1" u="sng" dirty="0">
                <a:solidFill>
                  <a:srgbClr val="FFFF00"/>
                </a:solidFill>
                <a:cs typeface="LilyUPC" pitchFamily="34" charset="-34"/>
              </a:rPr>
              <a:t>ระบบการดำเนินงานส่วนรวม</a:t>
            </a: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กรณีอื่นๆ</a:t>
            </a:r>
            <a:endParaRPr lang="th-TH" sz="3500" b="1" dirty="0">
              <a:solidFill>
                <a:srgbClr val="FFFF00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1. </a:t>
            </a:r>
            <a:r>
              <a:rPr lang="th-TH" sz="3500" b="1" u="sng" dirty="0">
                <a:solidFill>
                  <a:srgbClr val="FFFF71"/>
                </a:solidFill>
                <a:cs typeface="LilyUPC" pitchFamily="34" charset="-34"/>
              </a:rPr>
              <a:t>การ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ทุ</a:t>
            </a:r>
            <a:r>
              <a:rPr lang="th-TH" sz="3500" b="1" u="sng" dirty="0">
                <a:solidFill>
                  <a:srgbClr val="FFFF71"/>
                </a:solidFill>
                <a:cs typeface="LilyUPC" pitchFamily="34" charset="-34"/>
              </a:rPr>
              <a:t>จริตเงิน </a:t>
            </a:r>
            <a:r>
              <a:rPr lang="th-TH" sz="3500" b="1" u="sng" dirty="0" err="1">
                <a:solidFill>
                  <a:srgbClr val="FFFF71"/>
                </a:solidFill>
                <a:cs typeface="LilyUPC" pitchFamily="34" charset="-34"/>
              </a:rPr>
              <a:t>ร.พ.</a:t>
            </a:r>
            <a:r>
              <a:rPr lang="th-TH" sz="3500" b="1" u="sng" dirty="0">
                <a:solidFill>
                  <a:srgbClr val="FFFF71"/>
                </a:solidFill>
                <a:cs typeface="LilyUPC" pitchFamily="34" charset="-34"/>
              </a:rPr>
              <a:t> สมเด็จพระ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ยุ</a:t>
            </a:r>
            <a:r>
              <a:rPr lang="th-TH" sz="3500" b="1" u="sng" dirty="0">
                <a:solidFill>
                  <a:srgbClr val="FFFF71"/>
                </a:solidFill>
                <a:cs typeface="LilyUPC" pitchFamily="34" charset="-34"/>
              </a:rPr>
              <a:t>พราชเด่นชัย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- เจ้าหน้าที่ห้องยาทุจริตเงิน  2 ล้านบาท...(ประมาณการ)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- จังหวัดและกระทรวงการคลัง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ให้ </a:t>
            </a:r>
            <a:r>
              <a:rPr lang="th-TH" sz="3500" b="1" dirty="0" err="1">
                <a:solidFill>
                  <a:schemeClr val="bg1"/>
                </a:solidFill>
                <a:cs typeface="LilyUPC" pitchFamily="34" charset="-34"/>
              </a:rPr>
              <a:t>จนท.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การเงินรับผิด  40 </a:t>
            </a:r>
            <a:r>
              <a:rPr lang="en-US" sz="3500" b="1" dirty="0">
                <a:solidFill>
                  <a:schemeClr val="bg1"/>
                </a:solidFill>
                <a:cs typeface="LilyUPC" pitchFamily="34" charset="-34"/>
              </a:rPr>
              <a:t>%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คือ 8 แสนบาท ...ผิด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- </a:t>
            </a:r>
            <a:r>
              <a:rPr lang="th-TH" sz="3500" b="1" dirty="0" err="1">
                <a:solidFill>
                  <a:schemeClr val="bg1"/>
                </a:solidFill>
                <a:cs typeface="LilyUPC" pitchFamily="34" charset="-34"/>
              </a:rPr>
              <a:t>ศป.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ชั้นต้น ให้หักส่วนความรับผิดของหน่วยงานก่อน 50</a:t>
            </a:r>
            <a:r>
              <a:rPr lang="en-US" sz="3500" b="1" dirty="0">
                <a:solidFill>
                  <a:schemeClr val="bg1"/>
                </a:solidFill>
                <a:cs typeface="LilyUPC" pitchFamily="34" charset="-34"/>
              </a:rPr>
              <a:t> %</a:t>
            </a:r>
            <a:endParaRPr lang="th-TH" sz="3500" b="1" dirty="0">
              <a:solidFill>
                <a:schemeClr val="bg1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คือ เสียหาย 2 ล้าน หักออก 1 ล้าน เหลือ 1 ล้านบาท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- ศาลปกครองชั้นต้น ให้รับผิด 20 </a:t>
            </a:r>
            <a:r>
              <a:rPr lang="en-US" sz="3500" b="1" dirty="0">
                <a:solidFill>
                  <a:schemeClr val="bg1"/>
                </a:solidFill>
                <a:cs typeface="LilyUPC" pitchFamily="34" charset="-34"/>
              </a:rPr>
              <a:t>%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คือ 2 แสนบาท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 </a:t>
            </a:r>
            <a:r>
              <a:rPr lang="th-TH" sz="2000" b="1" dirty="0">
                <a:solidFill>
                  <a:srgbClr val="FFFF7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 ความรับผิดของหน่วยงาน คือ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</a:t>
            </a:r>
            <a:r>
              <a:rPr lang="th-TH" sz="3500" b="1" dirty="0">
                <a:solidFill>
                  <a:srgbClr val="FFFF66"/>
                </a:solidFill>
                <a:cs typeface="LilyUPC" pitchFamily="34" charset="-34"/>
              </a:rPr>
              <a:t>       - </a:t>
            </a:r>
            <a:r>
              <a:rPr lang="th-TH" sz="3500" b="1" u="sng" dirty="0">
                <a:solidFill>
                  <a:srgbClr val="FFFF66"/>
                </a:solidFill>
                <a:cs typeface="LilyUPC" pitchFamily="34" charset="-34"/>
              </a:rPr>
              <a:t>หน่วยตรวจสอบภายในมาตรวจแล้ว ไม่พบความผิด</a:t>
            </a:r>
            <a:r>
              <a:rPr lang="th-TH" sz="3500" b="1" dirty="0">
                <a:solidFill>
                  <a:srgbClr val="FFFF66"/>
                </a:solidFill>
                <a:cs typeface="LilyUPC" pitchFamily="34" charset="-34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</a:t>
            </a:r>
            <a:endParaRPr lang="th-TH" sz="3400" b="1" dirty="0">
              <a:solidFill>
                <a:srgbClr val="FFFF66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A434F6-281F-5C3D-9660-50ED7716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8EF7EEF-0D93-FA79-8A9F-A66653E5E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428" y="382385"/>
            <a:ext cx="5879939" cy="6093230"/>
          </a:xfrm>
        </p:spPr>
      </p:pic>
    </p:spTree>
    <p:extLst>
      <p:ext uri="{BB962C8B-B14F-4D97-AF65-F5344CB8AC3E}">
        <p14:creationId xmlns:p14="http://schemas.microsoft.com/office/powerpoint/2010/main" val="26922366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สี่เหลี่ยมผืนผ้า 3">
            <a:extLst>
              <a:ext uri="{FF2B5EF4-FFF2-40B4-BE49-F238E27FC236}">
                <a16:creationId xmlns:a16="http://schemas.microsoft.com/office/drawing/2014/main" id="{CC23248D-D4E1-C14D-97B0-2D506D46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0660" name="สี่เหลี่ยมผืนผ้า 4">
            <a:extLst>
              <a:ext uri="{FF2B5EF4-FFF2-40B4-BE49-F238E27FC236}">
                <a16:creationId xmlns:a16="http://schemas.microsoft.com/office/drawing/2014/main" id="{27054F30-AA6D-3045-903C-3A6F842E9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180000">
              <a:defRPr/>
            </a:pPr>
            <a:endParaRPr lang="th-TH" sz="2400" dirty="0">
              <a:solidFill>
                <a:srgbClr val="FFFF00"/>
              </a:solidFill>
              <a:cs typeface="LilyUPC" pitchFamily="34" charset="-34"/>
              <a:sym typeface="Wingdings"/>
            </a:endParaRPr>
          </a:p>
          <a:p>
            <a:pPr marL="180000"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2. คณะแพทยศาสตร์ มหาวิทยาลัยเชียงใหม่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- จ่ายเงินโบนัส ให้ลูกจ้างชั่วคราว 3 ล้านบาท จ่ายไม่ชอบ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- อธิการบดี มหาวิทยาลัยเชียงใหม่ และกระทรวงการคลัง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 ให้คณะบดีและรองฯ รับผิดคนละ 1.5 ล้านบาท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- </a:t>
            </a:r>
            <a:r>
              <a:rPr lang="th-TH" sz="3500" b="1" dirty="0" err="1">
                <a:solidFill>
                  <a:schemeClr val="bg1"/>
                </a:solidFill>
                <a:cs typeface="LilyUPC" pitchFamily="34" charset="-34"/>
              </a:rPr>
              <a:t>ศป.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สูงสุด ให้หักส่วนความรับผิดของหน่วยงานก่อน 70</a:t>
            </a:r>
            <a:r>
              <a:rPr lang="en-US" sz="3200" b="1" dirty="0">
                <a:solidFill>
                  <a:schemeClr val="bg1"/>
                </a:solidFill>
                <a:cs typeface="LilyUPC" pitchFamily="34" charset="-34"/>
              </a:rPr>
              <a:t> %</a:t>
            </a:r>
            <a:endParaRPr lang="th-TH" sz="3500" b="1" dirty="0">
              <a:solidFill>
                <a:schemeClr val="bg1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 คือ เสียหาย 3 ล้าน หักออก 2.1 ล้าน เหลือ 9 แสนบาท</a:t>
            </a:r>
          </a:p>
          <a:p>
            <a:pPr>
              <a:lnSpc>
                <a:spcPct val="90000"/>
              </a:lnSpc>
              <a:defRPr/>
            </a:pP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        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- </a:t>
            </a:r>
            <a:r>
              <a:rPr lang="th-TH" sz="3400" b="1" dirty="0" err="1">
                <a:solidFill>
                  <a:schemeClr val="bg1"/>
                </a:solidFill>
                <a:cs typeface="LilyUPC" pitchFamily="34" charset="-34"/>
              </a:rPr>
              <a:t>ศป.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สูงสุด ให้ทั้งสอง รับผิดคนละเท่ากัน</a:t>
            </a:r>
            <a:r>
              <a:rPr lang="en-US" sz="3400" b="1" dirty="0">
                <a:solidFill>
                  <a:schemeClr val="bg1"/>
                </a:solidFill>
                <a:cs typeface="LilyUPC" pitchFamily="34" charset="-34"/>
              </a:rPr>
              <a:t>  = </a:t>
            </a:r>
            <a:r>
              <a:rPr lang="en-US" sz="3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4.5</a:t>
            </a:r>
            <a:r>
              <a:rPr lang="en-US" sz="34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แสนบาท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ข้อสังเกต ให้รับผิดแบบจงใจ...เพราะฝ่าฝืนกฎหมาย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     </a:t>
            </a:r>
            <a:r>
              <a:rPr lang="th-TH" sz="2000" b="1" dirty="0">
                <a:solidFill>
                  <a:srgbClr val="FFFF7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200" b="1" dirty="0">
                <a:solidFill>
                  <a:srgbClr val="FFFF71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rgbClr val="FFFF71"/>
                </a:solidFill>
                <a:cs typeface="LilyUPC" pitchFamily="34" charset="-34"/>
              </a:rPr>
              <a:t>ความรับผิดของหน่วยงาน คือ</a:t>
            </a:r>
            <a:endParaRPr lang="th-TH" sz="3500" b="1" dirty="0">
              <a:solidFill>
                <a:schemeClr val="bg1"/>
              </a:solidFill>
              <a:cs typeface="Lily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    </a:t>
            </a: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          - มหาวิทยาลัย ไม่ฟ้องเรียกเงินคืนจากลูกจ้าง </a:t>
            </a:r>
          </a:p>
          <a:p>
            <a:pPr>
              <a:lnSpc>
                <a:spcPct val="90000"/>
              </a:lnSpc>
              <a:defRPr/>
            </a:pPr>
            <a:r>
              <a:rPr lang="th-TH" sz="3400" b="1" dirty="0">
                <a:solidFill>
                  <a:srgbClr val="FFFF66"/>
                </a:solidFill>
                <a:cs typeface="LilyUPC" pitchFamily="34" charset="-34"/>
              </a:rPr>
              <a:t>            ภายในอายุความ...อายุความ ฟ้องคดีขาด/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1FA0D858-B022-024C-8379-8183FA72CA0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  <a:defRPr/>
            </a:pPr>
            <a:endParaRPr lang="th-TH" sz="2400" b="1" dirty="0">
              <a:latin typeface="KodchiangUPC" pitchFamily="18" charset="-34"/>
              <a:cs typeface="KodchiangUPC" pitchFamily="18" charset="-34"/>
            </a:endParaRPr>
          </a:p>
          <a:p>
            <a:pPr marL="0" indent="0">
              <a:buNone/>
              <a:defRPr/>
            </a:pPr>
            <a:endParaRPr lang="th-TH" sz="4000" b="1" dirty="0">
              <a:solidFill>
                <a:schemeClr val="bg1"/>
              </a:solidFill>
              <a:latin typeface="KodchiangUPC" pitchFamily="18" charset="-34"/>
              <a:cs typeface="LilyUPC" pitchFamily="34" charset="-34"/>
            </a:endParaRPr>
          </a:p>
          <a:p>
            <a:pPr marL="0" indent="0">
              <a:buNone/>
              <a:defRPr/>
            </a:pPr>
            <a:r>
              <a:rPr lang="th-TH" sz="2400" b="1" dirty="0">
                <a:solidFill>
                  <a:srgbClr val="FFCCFF"/>
                </a:solidFill>
                <a:latin typeface="KodchiangUPC" pitchFamily="18" charset="-34"/>
                <a:cs typeface="LilyUPC" pitchFamily="34" charset="-34"/>
                <a:sym typeface="Wingdings" pitchFamily="2" charset="2"/>
              </a:rPr>
              <a:t>                 </a:t>
            </a:r>
            <a:endParaRPr lang="th-TH" sz="3600" b="1" dirty="0">
              <a:solidFill>
                <a:srgbClr val="FFCCFF"/>
              </a:solidFill>
              <a:latin typeface="KodchiangUPC" pitchFamily="18" charset="-34"/>
              <a:cs typeface="LilyUPC" pitchFamily="34" charset="-34"/>
            </a:endParaRP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th-TH" sz="36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        </a:t>
            </a:r>
            <a:endParaRPr lang="th-TH" sz="3600" b="1" dirty="0">
              <a:solidFill>
                <a:srgbClr val="00FFFF"/>
              </a:solidFill>
              <a:latin typeface="KodchiangUPC" pitchFamily="18" charset="-34"/>
              <a:cs typeface="LilyUPC" pitchFamily="34" charset="-34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th-TH" sz="2000" b="1" dirty="0">
                <a:solidFill>
                  <a:schemeClr val="bg1"/>
                </a:solidFill>
                <a:latin typeface="KodchiangUPC" pitchFamily="18" charset="-34"/>
              </a:rPr>
              <a:t>         </a:t>
            </a:r>
            <a:r>
              <a:rPr lang="th-TH" sz="2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</a:t>
            </a:r>
            <a:r>
              <a:rPr lang="th-TH" sz="2000" b="1" dirty="0">
                <a:latin typeface="KodchiangUPC" pitchFamily="18" charset="-34"/>
              </a:rPr>
              <a:t>       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  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เช่น...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แพทย์,พยาบาล</a:t>
            </a:r>
            <a:r>
              <a:rPr lang="en-US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ไม่เพียงพอ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                     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อุปกรณ์ทางการแพทย์ไม่เพียงพอ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                      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500" b="1" dirty="0" err="1">
                <a:solidFill>
                  <a:schemeClr val="bg1"/>
                </a:solidFill>
                <a:cs typeface="LilyUPC" pitchFamily="34" charset="-34"/>
              </a:rPr>
              <a:t>รพช.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มีแพทย์เวรเพียงคนเดียว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500" b="1" dirty="0">
                <a:solidFill>
                  <a:schemeClr val="bg1"/>
                </a:solidFill>
                <a:cs typeface="LilyUPC" pitchFamily="34" charset="-34"/>
                <a:sym typeface="Wingdings" pitchFamily="2" charset="2"/>
              </a:rPr>
              <a:t>                       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cs typeface="LilyUPC" pitchFamily="34" charset="-34"/>
                <a:sym typeface="Wingdings"/>
              </a:rPr>
              <a:t></a:t>
            </a:r>
            <a:r>
              <a:rPr lang="th-TH" sz="3500" b="1" dirty="0">
                <a:solidFill>
                  <a:schemeClr val="bg1"/>
                </a:solidFill>
                <a:cs typeface="LilyUPC" pitchFamily="34" charset="-34"/>
              </a:rPr>
              <a:t> ปัญหาการส่งต่อล่าช้า...ฯลฯ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500" b="1" dirty="0">
                <a:solidFill>
                  <a:srgbClr val="FFFF00"/>
                </a:solidFill>
                <a:cs typeface="LilyUPC" pitchFamily="34" charset="-34"/>
              </a:rPr>
              <a:t>             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***กรณี 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หน่วยงานมีส่วนผิดด้วย...ศาลจะให้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                        </a:t>
            </a:r>
            <a:r>
              <a:rPr lang="th-TH" sz="3500" b="1" u="sng" dirty="0">
                <a:solidFill>
                  <a:srgbClr val="FFFF99"/>
                </a:solidFill>
                <a:cs typeface="LilyUPC" pitchFamily="34" charset="-34"/>
              </a:rPr>
              <a:t>หน่วยงานรับผิดมากกว่า 50-80</a:t>
            </a:r>
            <a:r>
              <a:rPr lang="th-TH" sz="3500" b="1" dirty="0">
                <a:solidFill>
                  <a:srgbClr val="FFFF99"/>
                </a:solidFill>
                <a:cs typeface="LilyUPC" pitchFamily="34" charset="-34"/>
              </a:rPr>
              <a:t> </a:t>
            </a:r>
            <a:r>
              <a:rPr lang="en-US" sz="3500" b="1" dirty="0">
                <a:solidFill>
                  <a:srgbClr val="FFFF99"/>
                </a:solidFill>
                <a:cs typeface="LilyUPC" pitchFamily="34" charset="-34"/>
              </a:rPr>
              <a:t>%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500" b="1" dirty="0">
                <a:solidFill>
                  <a:srgbClr val="FFFF99"/>
                </a:solidFill>
                <a:cs typeface="LilyUPC" pitchFamily="34" charset="-34"/>
              </a:rPr>
              <a:t>                  </a:t>
            </a:r>
            <a:r>
              <a:rPr lang="th-TH" sz="3400" b="1" dirty="0">
                <a:solidFill>
                  <a:schemeClr val="bg1"/>
                </a:solidFill>
                <a:cs typeface="LilyUPC" pitchFamily="34" charset="-34"/>
              </a:rPr>
              <a:t>เช่น...จัดให้มีแพทย์เวรเพียงคนเดียว</a:t>
            </a:r>
            <a:r>
              <a:rPr lang="th-TH" sz="34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 ซึ่งไม</a:t>
            </a:r>
            <a:r>
              <a:rPr lang="th-TH" sz="36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เหมาะสมกับ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                  </a:t>
            </a:r>
            <a:r>
              <a:rPr lang="th-TH" sz="3400" b="1" dirty="0">
                <a:solidFill>
                  <a:schemeClr val="bg1"/>
                </a:solidFill>
                <a:latin typeface="KodchiangUPC" pitchFamily="18" charset="-34"/>
                <a:cs typeface="LilyUPC" pitchFamily="34" charset="-34"/>
              </a:rPr>
              <a:t>ภารกิจในการดูแลผู้ป่วย ซึ่งเป็นบริการสาธารณะ/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endParaRPr lang="th-TH" sz="3400" b="1" dirty="0">
              <a:latin typeface="KodchiangUPC" pitchFamily="18" charset="-34"/>
            </a:endParaRPr>
          </a:p>
        </p:txBody>
      </p:sp>
      <p:sp>
        <p:nvSpPr>
          <p:cNvPr id="1439747" name="AutoShape 3">
            <a:extLst>
              <a:ext uri="{FF2B5EF4-FFF2-40B4-BE49-F238E27FC236}">
                <a16:creationId xmlns:a16="http://schemas.microsoft.com/office/drawing/2014/main" id="{1BA1B7D1-39CE-8347-929C-222CBD6BCE6A}"/>
              </a:ext>
            </a:extLst>
          </p:cNvPr>
          <p:cNvSpPr>
            <a:spLocks/>
          </p:cNvSpPr>
          <p:nvPr/>
        </p:nvSpPr>
        <p:spPr bwMode="auto">
          <a:xfrm>
            <a:off x="6453188" y="285750"/>
            <a:ext cx="431800" cy="1714500"/>
          </a:xfrm>
          <a:prstGeom prst="rightBrace">
            <a:avLst>
              <a:gd name="adj1" fmla="val 29154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439748" name="Rectangle 2">
            <a:extLst>
              <a:ext uri="{FF2B5EF4-FFF2-40B4-BE49-F238E27FC236}">
                <a16:creationId xmlns:a16="http://schemas.microsoft.com/office/drawing/2014/main" id="{1918C35A-B0BC-BF47-9078-70136F95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714375"/>
            <a:ext cx="2735262" cy="1079500"/>
          </a:xfrm>
          <a:prstGeom prst="rect">
            <a:avLst/>
          </a:prstGeom>
          <a:solidFill>
            <a:srgbClr val="00260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ในทางการแพทย์</a:t>
            </a:r>
            <a:b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</a:br>
            <a:r>
              <a:rPr lang="th-TH" altLang="th-TH" b="1">
                <a:solidFill>
                  <a:srgbClr val="FFFF00"/>
                </a:solidFill>
                <a:cs typeface="LilyUPC" panose="020B0604020202020204" pitchFamily="34" charset="-34"/>
              </a:rPr>
              <a:t>มีอะไรบ้าง ?</a:t>
            </a:r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41CA4B7F-D3ED-6248-8DD8-3C5EBB1A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571500"/>
            <a:ext cx="2735263" cy="503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20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ความผิด</a:t>
            </a:r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4F11350F-5345-8E43-94DE-53BF047A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1071564"/>
            <a:ext cx="2735263" cy="503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2000" b="1">
                <a:solidFill>
                  <a:srgbClr val="FFFF00"/>
                </a:solidFill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b="1">
                <a:solidFill>
                  <a:schemeClr val="bg1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ความบกพร่อง</a:t>
            </a:r>
          </a:p>
        </p:txBody>
      </p:sp>
      <p:sp>
        <p:nvSpPr>
          <p:cNvPr id="89095" name="Rectangle 2">
            <a:extLst>
              <a:ext uri="{FF2B5EF4-FFF2-40B4-BE49-F238E27FC236}">
                <a16:creationId xmlns:a16="http://schemas.microsoft.com/office/drawing/2014/main" id="{743AD3F8-BDBD-D840-851A-8A6C0425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571625"/>
            <a:ext cx="4032250" cy="503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th-TH" altLang="th-TH" sz="2000" b="1">
                <a:solidFill>
                  <a:srgbClr val="FFFF99"/>
                </a:solidFill>
                <a:cs typeface="LilyUPC" panose="020B0604020202020204" pitchFamily="34" charset="-34"/>
                <a:sym typeface="Wingdings" pitchFamily="2" charset="2"/>
              </a:rPr>
              <a:t></a:t>
            </a:r>
            <a:r>
              <a:rPr lang="th-TH" altLang="th-TH" sz="2400" b="1">
                <a:solidFill>
                  <a:srgbClr val="FFCCCC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</a:t>
            </a:r>
            <a:r>
              <a:rPr lang="th-TH" altLang="th-TH" b="1">
                <a:solidFill>
                  <a:srgbClr val="FFFF99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ระบบการดำเนินงานส่วนรวม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747" grpId="0" animBg="1"/>
      <p:bldP spid="143974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E713F57-F96F-444F-90B7-5270CAE37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r>
              <a:rPr lang="en-US" altLang="th-TH" sz="4000"/>
              <a:t>o</a:t>
            </a:r>
            <a:endParaRPr lang="th-TH" altLang="th-TH" sz="40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13406A2-AFD7-FA40-824E-31FFD71D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1C1A94B-30C4-5447-B404-C67AD95C7C65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sz="4000" b="1" dirty="0">
              <a:solidFill>
                <a:srgbClr val="FFFF00"/>
              </a:solidFill>
              <a:cs typeface="LilyUPC" pitchFamily="34" charset="-34"/>
            </a:endParaRPr>
          </a:p>
          <a:p>
            <a:pPr>
              <a:lnSpc>
                <a:spcPct val="70000"/>
              </a:lnSpc>
              <a:defRPr/>
            </a:pPr>
            <a:r>
              <a:rPr lang="th-TH" sz="4000" b="1" dirty="0">
                <a:solidFill>
                  <a:schemeClr val="bg1"/>
                </a:solidFill>
                <a:cs typeface="LilyUPC" pitchFamily="34" charset="-34"/>
              </a:rPr>
              <a:t>                           </a:t>
            </a:r>
            <a:endParaRPr lang="th-TH" sz="4400" b="1" dirty="0">
              <a:solidFill>
                <a:schemeClr val="bg1"/>
              </a:solidFill>
              <a:cs typeface="LilyUPC" pitchFamily="34" charset="-34"/>
            </a:endParaRP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rgbClr val="FFFF00"/>
                </a:solidFill>
                <a:latin typeface="LilyUPC" pitchFamily="34" charset="-34"/>
                <a:cs typeface="LilyUPC" pitchFamily="34" charset="-34"/>
              </a:rPr>
              <a:t>       </a:t>
            </a: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1. เมื่อมีการตรวจสอบพบ ผู้ทุจริตเงินจะหนีราชการ 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2. การดำเนินการกับผู้ทุจริตเงิน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- การดำเนินคดีอาญา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- การดำเนินการทางวินัย            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 - การดำเนินการทางละเมิด</a:t>
            </a:r>
          </a:p>
          <a:p>
            <a:pPr>
              <a:lnSpc>
                <a:spcPct val="85000"/>
              </a:lnSpc>
              <a:defRPr/>
            </a:pPr>
            <a:r>
              <a:rPr lang="th-TH" sz="35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         </a:t>
            </a:r>
          </a:p>
        </p:txBody>
      </p:sp>
      <p:sp>
        <p:nvSpPr>
          <p:cNvPr id="6" name="มนมุมสี่เหลี่ยมด้านเดียวกัน 5">
            <a:extLst>
              <a:ext uri="{FF2B5EF4-FFF2-40B4-BE49-F238E27FC236}">
                <a16:creationId xmlns:a16="http://schemas.microsoft.com/office/drawing/2014/main" id="{E9D09B8B-1D7F-1540-ABC4-D3567BC87B8A}"/>
              </a:ext>
            </a:extLst>
          </p:cNvPr>
          <p:cNvSpPr/>
          <p:nvPr/>
        </p:nvSpPr>
        <p:spPr bwMode="auto">
          <a:xfrm>
            <a:off x="2309814" y="214314"/>
            <a:ext cx="7786687" cy="714375"/>
          </a:xfrm>
          <a:prstGeom prst="round2Same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th-TH" b="1" dirty="0">
                <a:cs typeface="LilyUPC" pitchFamily="34" charset="-34"/>
              </a:rPr>
              <a:t>การดำเนินการกับผู้ทุจริตเงินราชการ</a:t>
            </a:r>
          </a:p>
        </p:txBody>
      </p:sp>
      <p:sp>
        <p:nvSpPr>
          <p:cNvPr id="139273" name="สี่เหลี่ยมผืนผ้า 10">
            <a:extLst>
              <a:ext uri="{FF2B5EF4-FFF2-40B4-BE49-F238E27FC236}">
                <a16:creationId xmlns:a16="http://schemas.microsoft.com/office/drawing/2014/main" id="{EF80F463-E8DC-8344-8644-A0FFBD658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357563"/>
            <a:ext cx="3357562" cy="571500"/>
          </a:xfrm>
          <a:prstGeom prst="rect">
            <a:avLst/>
          </a:prstGeom>
          <a:solidFill>
            <a:srgbClr val="FFFF7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การดำเนินการทางอาญา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E1D2E2F-1DA2-7B47-BD45-FAA77D10B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4071938"/>
            <a:ext cx="357187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   </a:t>
            </a:r>
            <a:r>
              <a:rPr lang="th-TH" altLang="th-TH" sz="3500" b="1">
                <a:cs typeface="LilyUPC" panose="020B0604020202020204" pitchFamily="34" charset="-34"/>
              </a:rPr>
              <a:t>ร้องทุกข์กับ ปปง.</a:t>
            </a:r>
          </a:p>
        </p:txBody>
      </p:sp>
      <p:sp>
        <p:nvSpPr>
          <p:cNvPr id="12" name="สี่เหลี่ยมผืนผ้า 10">
            <a:extLst>
              <a:ext uri="{FF2B5EF4-FFF2-40B4-BE49-F238E27FC236}">
                <a16:creationId xmlns:a16="http://schemas.microsoft.com/office/drawing/2014/main" id="{BE9144FA-063F-1142-B3A7-195CF0FC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4071938"/>
            <a:ext cx="3786187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</a:t>
            </a:r>
            <a:r>
              <a:rPr lang="th-TH" altLang="th-TH" sz="3500" b="1">
                <a:cs typeface="LilyUPC" panose="020B0604020202020204" pitchFamily="34" charset="-34"/>
              </a:rPr>
              <a:t>ร้องทุกข์กับเจ้าหน้าที่ตำรวจ</a:t>
            </a:r>
          </a:p>
        </p:txBody>
      </p:sp>
      <p:sp>
        <p:nvSpPr>
          <p:cNvPr id="13" name="สี่เหลี่ยมผืนผ้า 10">
            <a:extLst>
              <a:ext uri="{FF2B5EF4-FFF2-40B4-BE49-F238E27FC236}">
                <a16:creationId xmlns:a16="http://schemas.microsoft.com/office/drawing/2014/main" id="{26AE2EA6-44B9-A646-95AE-4BA26592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4786313"/>
            <a:ext cx="3786187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ตำรวจส่งเรื่องให้ ปปช./ปปท.</a:t>
            </a:r>
          </a:p>
        </p:txBody>
      </p:sp>
      <p:sp>
        <p:nvSpPr>
          <p:cNvPr id="14" name="สี่เหลี่ยมผืนผ้า 10">
            <a:extLst>
              <a:ext uri="{FF2B5EF4-FFF2-40B4-BE49-F238E27FC236}">
                <a16:creationId xmlns:a16="http://schemas.microsoft.com/office/drawing/2014/main" id="{47CECCE5-0A55-E741-876D-DAF122C23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5500688"/>
            <a:ext cx="3786187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400" b="1">
                <a:cs typeface="LilyUPC" panose="020B0604020202020204" pitchFamily="34" charset="-34"/>
              </a:rPr>
              <a:t> จับกุม/ยึดทรัพย์ผู้ทุจริตไม่ได้</a:t>
            </a:r>
          </a:p>
        </p:txBody>
      </p:sp>
      <p:sp>
        <p:nvSpPr>
          <p:cNvPr id="15" name="สี่เหลี่ยมผืนผ้า 10">
            <a:extLst>
              <a:ext uri="{FF2B5EF4-FFF2-40B4-BE49-F238E27FC236}">
                <a16:creationId xmlns:a16="http://schemas.microsoft.com/office/drawing/2014/main" id="{DD36137C-F326-E04E-B6DE-D23F35AF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4786313"/>
            <a:ext cx="357187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sz="3500" b="1">
                <a:cs typeface="LilyUPC" panose="020B0604020202020204" pitchFamily="34" charset="-34"/>
              </a:rPr>
              <a:t>จับกุม/ยึดทรัพย์ผู้ทุจริตได้</a:t>
            </a:r>
          </a:p>
        </p:txBody>
      </p:sp>
      <p:sp>
        <p:nvSpPr>
          <p:cNvPr id="16" name="ลูกศรลง 9">
            <a:extLst>
              <a:ext uri="{FF2B5EF4-FFF2-40B4-BE49-F238E27FC236}">
                <a16:creationId xmlns:a16="http://schemas.microsoft.com/office/drawing/2014/main" id="{E6CFF4F1-B78C-C247-9518-868143D75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528637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7" name="ลูกศรลง 9">
            <a:extLst>
              <a:ext uri="{FF2B5EF4-FFF2-40B4-BE49-F238E27FC236}">
                <a16:creationId xmlns:a16="http://schemas.microsoft.com/office/drawing/2014/main" id="{059535B1-E669-2942-BDAF-13713029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457200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8" name="ลูกศรลง 9">
            <a:extLst>
              <a:ext uri="{FF2B5EF4-FFF2-40B4-BE49-F238E27FC236}">
                <a16:creationId xmlns:a16="http://schemas.microsoft.com/office/drawing/2014/main" id="{9321B03A-A483-1B41-B7E2-94B86649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19" name="ลูกศรลง 9">
            <a:extLst>
              <a:ext uri="{FF2B5EF4-FFF2-40B4-BE49-F238E27FC236}">
                <a16:creationId xmlns:a16="http://schemas.microsoft.com/office/drawing/2014/main" id="{809B2985-85B3-AD42-B2C3-04680FBE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385762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0" name="ลูกศรลง 9">
            <a:extLst>
              <a:ext uri="{FF2B5EF4-FFF2-40B4-BE49-F238E27FC236}">
                <a16:creationId xmlns:a16="http://schemas.microsoft.com/office/drawing/2014/main" id="{C10C5772-DF4C-C549-BFEB-CE5AD4BE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572000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1" name="สี่เหลี่ยมผืนผ้า 10">
            <a:extLst>
              <a:ext uri="{FF2B5EF4-FFF2-40B4-BE49-F238E27FC236}">
                <a16:creationId xmlns:a16="http://schemas.microsoft.com/office/drawing/2014/main" id="{409F4CC7-EF83-0E4B-83E9-B5A0D92C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5500688"/>
            <a:ext cx="357187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>
                <a:cs typeface="LilyUPC" panose="020B0604020202020204" pitchFamily="34" charset="-34"/>
              </a:rPr>
              <a:t>   </a:t>
            </a:r>
            <a:r>
              <a:rPr lang="th-TH" altLang="th-TH" sz="3500" b="1">
                <a:cs typeface="LilyUPC" panose="020B0604020202020204" pitchFamily="34" charset="-34"/>
              </a:rPr>
              <a:t>ความผิดฐานฟอกเงิน</a:t>
            </a:r>
          </a:p>
        </p:txBody>
      </p:sp>
      <p:sp>
        <p:nvSpPr>
          <p:cNvPr id="22" name="ลูกศรลง 9">
            <a:extLst>
              <a:ext uri="{FF2B5EF4-FFF2-40B4-BE49-F238E27FC236}">
                <a16:creationId xmlns:a16="http://schemas.microsoft.com/office/drawing/2014/main" id="{40EF53D5-4B10-5A42-95AD-E9A4F1E5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86375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346961B5-E1A8-974B-B781-835530AE73C6}"/>
              </a:ext>
            </a:extLst>
          </p:cNvPr>
          <p:cNvSpPr>
            <a:spLocks/>
          </p:cNvSpPr>
          <p:nvPr/>
        </p:nvSpPr>
        <p:spPr bwMode="auto">
          <a:xfrm>
            <a:off x="6381750" y="1643063"/>
            <a:ext cx="285750" cy="1643062"/>
          </a:xfrm>
          <a:prstGeom prst="rightBrace">
            <a:avLst>
              <a:gd name="adj1" fmla="val 29149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24" name="สี่เหลี่ยมผืนผ้า 10">
            <a:extLst>
              <a:ext uri="{FF2B5EF4-FFF2-40B4-BE49-F238E27FC236}">
                <a16:creationId xmlns:a16="http://schemas.microsoft.com/office/drawing/2014/main" id="{36EDBD93-DA77-1F48-9543-9F86B70AD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857375"/>
            <a:ext cx="3643312" cy="1143000"/>
          </a:xfrm>
          <a:prstGeom prst="rect">
            <a:avLst/>
          </a:prstGeom>
          <a:solidFill>
            <a:srgbClr val="FFFFB7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ผู้บังคับบัญชา ทำอย่างไร</a:t>
            </a:r>
          </a:p>
          <a:p>
            <a:pPr>
              <a:lnSpc>
                <a:spcPct val="80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จะได้เงิน,ทรัพย์สินคืนบ้าง</a:t>
            </a:r>
          </a:p>
        </p:txBody>
      </p:sp>
      <p:sp>
        <p:nvSpPr>
          <p:cNvPr id="25" name="สี่เหลี่ยมผืนผ้า 10">
            <a:extLst>
              <a:ext uri="{FF2B5EF4-FFF2-40B4-BE49-F238E27FC236}">
                <a16:creationId xmlns:a16="http://schemas.microsoft.com/office/drawing/2014/main" id="{AD795C8A-4847-754E-BDC8-9526248BB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3071813"/>
            <a:ext cx="3071812" cy="8572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>
                <a:cs typeface="LilyUPC" panose="020B0604020202020204" pitchFamily="34" charset="-34"/>
              </a:rPr>
              <a:t>  </a:t>
            </a:r>
            <a:r>
              <a:rPr lang="th-TH" altLang="th-TH" sz="3400" b="1">
                <a:cs typeface="LilyUPC" panose="020B0604020202020204" pitchFamily="34" charset="-34"/>
              </a:rPr>
              <a:t>สำนักงานป้องกันและ</a:t>
            </a:r>
          </a:p>
          <a:p>
            <a:pPr>
              <a:lnSpc>
                <a:spcPct val="70000"/>
              </a:lnSpc>
            </a:pPr>
            <a:r>
              <a:rPr lang="th-TH" altLang="th-TH" sz="3400" b="1">
                <a:cs typeface="LilyUPC" panose="020B0604020202020204" pitchFamily="34" charset="-34"/>
              </a:rPr>
              <a:t>ปราบปรามการฟอกเงิน</a:t>
            </a:r>
          </a:p>
        </p:txBody>
      </p:sp>
      <p:sp>
        <p:nvSpPr>
          <p:cNvPr id="26" name="ลูกศรขึ้น 25">
            <a:extLst>
              <a:ext uri="{FF2B5EF4-FFF2-40B4-BE49-F238E27FC236}">
                <a16:creationId xmlns:a16="http://schemas.microsoft.com/office/drawing/2014/main" id="{0A494E09-59E5-3C44-A8A9-61BEBF3E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857625"/>
            <a:ext cx="571500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D479E11-CD1F-2F48-863C-AFCC57F22D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0188" y="1412876"/>
            <a:ext cx="862012" cy="339725"/>
          </a:xfrm>
        </p:spPr>
        <p:txBody>
          <a:bodyPr>
            <a:normAutofit fontScale="90000"/>
          </a:bodyPr>
          <a:lstStyle/>
          <a:p>
            <a:endParaRPr lang="en-US" altLang="th-TH" sz="4000"/>
          </a:p>
        </p:txBody>
      </p:sp>
      <p:sp>
        <p:nvSpPr>
          <p:cNvPr id="603139" name="Rectangle 3" descr="ไม้วอลนัต">
            <a:extLst>
              <a:ext uri="{FF2B5EF4-FFF2-40B4-BE49-F238E27FC236}">
                <a16:creationId xmlns:a16="http://schemas.microsoft.com/office/drawing/2014/main" id="{4D0E76F8-5D82-B14C-951C-333D93F8F5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th-TH" altLang="th-TH">
              <a:cs typeface="KodchiangUPC" panose="02020603050405020304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</a:t>
            </a: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(1) เมื่อสอบข้อเท็จจริงทางละเมิดเสร็จแล้ว ถ้าผู้สั่งแต่งตั้ง         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คณะกรรมการ (ผู้ว่าฯ, อธิบดี, ปลัดกระทรวง) เห็นว่า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ต้องรับผิด ก็จะมีคำสั่งเรียกให้ชดใช้ค่าเสียหาย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     กรณีมีการรายงานกระทรวงการคลัง จะต้องมีคำสั่ง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เรียกตามที่กระทรวงการคลังมีความเห็น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(2) กรณีผู้ที่ต้องชดใช้ค่าเสียหายไม่เห็นด้วย ต้องอุทธรณ์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  คำสั่งต่อ ผบ. ชั้นเหนือผู้ออกคำสั่ง( คือ ปลัดกระทรวง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  หรือ รัฐมนตรี ) ภายใน 15 วัน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(3) กรณีไม่เห็นด้วยกับผลการพิจารณาอุทธรณ์ ให้ฟ้องคดี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altLang="th-TH" sz="3400" b="1">
                <a:solidFill>
                  <a:schemeClr val="bg1"/>
                </a:solidFill>
                <a:cs typeface="LilyUPC" panose="020B0604020202020204" pitchFamily="34" charset="-34"/>
                <a:sym typeface="Wingdings" pitchFamily="2" charset="2"/>
              </a:rPr>
              <a:t>              ต่อศาลปกครองชั้นต้นได้ /              </a:t>
            </a:r>
            <a:endParaRPr lang="th-TH" altLang="th-TH" sz="3400" b="1">
              <a:solidFill>
                <a:schemeClr val="bg1"/>
              </a:solidFill>
              <a:cs typeface="LilyUPC" panose="020B0604020202020204" pitchFamily="34" charset="-34"/>
            </a:endParaRP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7B9E411A-1F75-D34E-B177-753DC59C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357189"/>
            <a:ext cx="8215313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latin typeface="Lucida Bright" panose="02040602050505020304" pitchFamily="18" charset="0"/>
                <a:cs typeface="LilyUPC" panose="020B0604020202020204" pitchFamily="34" charset="-34"/>
              </a:rPr>
              <a:t>  </a:t>
            </a:r>
            <a:r>
              <a:rPr lang="th-TH" altLang="th-TH" sz="3500" b="1">
                <a:latin typeface="Lucida Bright" panose="02040602050505020304" pitchFamily="18" charset="0"/>
                <a:cs typeface="LilyUPC" panose="020B0604020202020204" pitchFamily="34" charset="-34"/>
              </a:rPr>
              <a:t>การฟ้องคดี ต้องอุทธรณ์คำสั่งเรียกให้ชดใช้ในทางละเมิดก่อน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0A87436-368C-3747-A9D2-A00A29E6A2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92163" name="Rectangle 3" descr="หินอ่อนเขียว">
            <a:extLst>
              <a:ext uri="{FF2B5EF4-FFF2-40B4-BE49-F238E27FC236}">
                <a16:creationId xmlns:a16="http://schemas.microsoft.com/office/drawing/2014/main" id="{C9563EC8-010B-9041-BF3F-7C563B6FF8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206CB6BC-D715-F942-A891-ABC791C8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8914"/>
            <a:ext cx="8640762" cy="648017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</a:pPr>
            <a:endParaRPr lang="th-TH" altLang="th-TH" sz="40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6. การชดใช้ความเสียหาย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..ข้อ 22, 23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	    </a:t>
            </a:r>
            <a:r>
              <a:rPr lang="th-TH" altLang="th-TH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6.1 ความเสียเสียหายเกิดแก่เงิน ให้ใช้เป็นเงิน 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6.2 ความเสียหาย มิได้เกิดแก่เงิน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  <a:r>
              <a:rPr lang="th-TH" altLang="th-TH" sz="2400" b="1">
                <a:solidFill>
                  <a:srgbClr val="00FF00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</a:t>
            </a:r>
            <a:r>
              <a:rPr lang="th-TH" altLang="th-TH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(1) ชดใช้เป็นทรัพย์สินอย่างเดียว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กับที่เสียหายและ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        ใช้งานแทนได้เช่นเดียวกัน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 </a:t>
            </a:r>
            <a:r>
              <a:rPr lang="th-TH" altLang="th-TH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(2) ซ่อมแซมหรือบูรณะ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ให้ทรัพย์สินที่ชำรุดเสียหาย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        ให้อยู่ในสภาพเดิม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 (3) การชดใช้ หรือซ่อมแซมที่แตกต่างจาก (1),(2)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        ต้องได้รับความเห็นชอบจากกระทรวงการคลัง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  <a:sym typeface="Wingdings" pitchFamily="2" charset="2"/>
              </a:rPr>
              <a:t>            การชดใช้ ตาม 6.2 ให้มีการตรวจรับตามระเบียบพัสดุ</a:t>
            </a:r>
            <a:endParaRPr lang="th-TH" altLang="th-TH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endParaRPr lang="th-TH" altLang="th-TH" sz="4000" b="1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3D7447A-D927-3E4C-A908-D6D24DEE70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93187" name="Rectangle 3" descr="หินอ่อนเขียว">
            <a:extLst>
              <a:ext uri="{FF2B5EF4-FFF2-40B4-BE49-F238E27FC236}">
                <a16:creationId xmlns:a16="http://schemas.microsoft.com/office/drawing/2014/main" id="{5500CAA1-CDFB-324F-AB6F-6051E68C6C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10DF473F-9131-D94D-871E-366CA7D8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0350"/>
            <a:ext cx="8496300" cy="6337300"/>
          </a:xfrm>
          <a:prstGeom prst="rect">
            <a:avLst/>
          </a:prstGeom>
          <a:solidFill>
            <a:schemeClr val="tx1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</a:pPr>
            <a:endParaRPr lang="th-TH" altLang="th-TH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7. ผู้ที่ต้องรับผิด ขอผ่อนชำระได้ (ข้อ 25)</a:t>
            </a:r>
            <a:endParaRPr lang="th-TH" altLang="th-TH" b="1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</a:t>
            </a:r>
            <a:r>
              <a:rPr lang="th-TH" altLang="th-TH" sz="2400" b="1">
                <a:solidFill>
                  <a:srgbClr val="FFC285"/>
                </a:solidFill>
                <a:cs typeface="LilyUPC" panose="020B0604020202020204" pitchFamily="34" charset="-34"/>
                <a:sym typeface="Wingdings" pitchFamily="2" charset="2"/>
              </a:rPr>
              <a:t></a:t>
            </a:r>
            <a:r>
              <a:rPr lang="th-TH" altLang="th-TH">
                <a:solidFill>
                  <a:srgbClr val="FFC285"/>
                </a:solidFill>
                <a:cs typeface="LilyUPC" panose="020B0604020202020204" pitchFamily="34" charset="-34"/>
                <a:sym typeface="Wingdings" pitchFamily="2" charset="2"/>
              </a:rPr>
              <a:t> </a:t>
            </a:r>
            <a:r>
              <a:rPr lang="th-TH" altLang="th-TH" b="1">
                <a:solidFill>
                  <a:srgbClr val="FFD7AF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การกำหนดจำนวนเงินที่ขอผ่อนชำระ ให้คำนึงถึง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(1) รายได้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(2) ค่าใช้จ่ายในการดำรงชีพ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(3) ความรับผิดชอบของผู้ผ่อนชำระ ที่มีอยู่ 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ตามกฎหมาย หรือศีลธรรมอันดี และ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(4) พฤติการณ์แห่งกรณี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	                 	</a:t>
            </a:r>
          </a:p>
          <a:p>
            <a:pPr>
              <a:lnSpc>
                <a:spcPct val="20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B7F7ACF-8EF0-3D4B-A735-DBDE5466E8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59826" y="1484314"/>
            <a:ext cx="1222375" cy="268287"/>
          </a:xfrm>
        </p:spPr>
        <p:txBody>
          <a:bodyPr>
            <a:normAutofit fontScale="90000"/>
          </a:bodyPr>
          <a:lstStyle/>
          <a:p>
            <a:endParaRPr lang="th-TH" altLang="th-TH" sz="4000"/>
          </a:p>
        </p:txBody>
      </p:sp>
      <p:sp>
        <p:nvSpPr>
          <p:cNvPr id="94211" name="Rectangle 3" descr="หินอ่อนเขียว">
            <a:extLst>
              <a:ext uri="{FF2B5EF4-FFF2-40B4-BE49-F238E27FC236}">
                <a16:creationId xmlns:a16="http://schemas.microsoft.com/office/drawing/2014/main" id="{CB800B86-32C2-BD4E-8BAD-0F17FB72C8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altLang="th-TH" sz="3600" b="1">
                <a:cs typeface="KodchiangUPC" panose="02020603050405020304" pitchFamily="18" charset="-34"/>
              </a:rPr>
              <a:t>                      </a:t>
            </a:r>
            <a:endParaRPr lang="th-TH" altLang="th-TH" sz="360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FE0AC699-9E37-9B43-AA5C-25B9A53E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8914"/>
            <a:ext cx="8750300" cy="648017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</a:pPr>
            <a:endParaRPr lang="th-TH" altLang="th-TH" sz="40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8. ถ้าผู้กระทำผิด ไม่สามารถชำระหนี้ได้ </a:t>
            </a:r>
            <a:r>
              <a:rPr lang="th-TH" altLang="th-TH" b="1">
                <a:solidFill>
                  <a:srgbClr val="FFFF7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ให้หน่วยงาน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7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	    ผ่อนผันตามความเหมาะสม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และไม่อาจฟ้องเจ้าหน้าที่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ผู้ที่ต้องรับผิด ให้เป็นบุคคลล้มละลายได้.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  <a:r>
              <a:rPr lang="th-TH" altLang="th-TH" sz="2400" b="1">
                <a:solidFill>
                  <a:srgbClr val="FFFF57"/>
                </a:solidFill>
                <a:cs typeface="LilyUPC" panose="020B0604020202020204" pitchFamily="34" charset="-34"/>
                <a:sym typeface="Wingdings" pitchFamily="2" charset="2"/>
              </a:rPr>
              <a:t></a:t>
            </a:r>
            <a:r>
              <a:rPr lang="th-TH" altLang="th-TH">
                <a:solidFill>
                  <a:srgbClr val="FFFF57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57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การผ่อนผัน..., </a:t>
            </a:r>
            <a:r>
              <a:rPr lang="th-TH" altLang="th-TH" sz="2400" b="1">
                <a:solidFill>
                  <a:srgbClr val="FFFF57"/>
                </a:solidFill>
                <a:cs typeface="LilyUPC" panose="020B0604020202020204" pitchFamily="34" charset="-34"/>
                <a:sym typeface="Wingdings" pitchFamily="2" charset="2"/>
              </a:rPr>
              <a:t></a:t>
            </a:r>
            <a:r>
              <a:rPr lang="th-TH" altLang="th-TH">
                <a:solidFill>
                  <a:srgbClr val="FFFF57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57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ผลของการเป็น</a:t>
            </a:r>
            <a:r>
              <a:rPr lang="th-TH" altLang="th-TH" b="1">
                <a:solidFill>
                  <a:srgbClr val="FFFF57"/>
                </a:solidFill>
                <a:cs typeface="LilyUPC" panose="020B0604020202020204" pitchFamily="34" charset="-34"/>
              </a:rPr>
              <a:t>บุคคลล้มละลาย</a:t>
            </a:r>
            <a:endParaRPr lang="th-TH" altLang="th-TH" b="1">
              <a:solidFill>
                <a:srgbClr val="FFFF57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9. กรณีเจ้าหน้าที่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ผู้</a:t>
            </a:r>
            <a:r>
              <a:rPr lang="th-TH" altLang="th-TH" b="1" u="sng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ต้องรับผิดตาย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และจะต้องรับผิดต่อ                            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หน่วยงาน  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ให้ฟ้องผู้จัดการมรดก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หรือ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ทายาท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ต่อไป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</a:t>
            </a:r>
            <a:r>
              <a:rPr lang="th-TH" altLang="th-TH" sz="2400" b="1">
                <a:solidFill>
                  <a:srgbClr val="FFFF00"/>
                </a:solidFill>
                <a:cs typeface="LilyUPC" panose="020B0604020202020204" pitchFamily="34" charset="-34"/>
                <a:sym typeface="Wingdings" pitchFamily="2" charset="2"/>
              </a:rPr>
              <a:t></a:t>
            </a:r>
            <a:r>
              <a:rPr lang="th-TH" altLang="th-TH">
                <a:solidFill>
                  <a:srgbClr val="FFFF99"/>
                </a:solidFill>
                <a:cs typeface="LilyUPC" panose="020B0604020202020204" pitchFamily="34" charset="-34"/>
              </a:rPr>
              <a:t> </a:t>
            </a: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ฟ้องเพื่อดูว่า...มรดกของผู้ตายมีหรือไม่ ?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10. กรณีการละเมิดมิได้เกิดจากการปฏิบัติหน้าที่ให้ใช้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th-TH" altLang="th-TH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</a:t>
            </a:r>
            <a:r>
              <a:rPr lang="th-TH" altLang="th-TH" b="1">
                <a:solidFill>
                  <a:srgbClr val="FFFF7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กฎหมายแพ่งบังคับ</a:t>
            </a:r>
            <a:r>
              <a:rPr lang="th-TH" altLang="th-TH" b="1">
                <a:solidFill>
                  <a:srgbClr val="FFFF66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                                               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	                 ................................	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BE88423-5CA6-D940-AF1B-D14CE3F69D5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534400" y="609600"/>
            <a:ext cx="1447800" cy="609600"/>
          </a:xfrm>
        </p:spPr>
        <p:txBody>
          <a:bodyPr>
            <a:normAutofit fontScale="90000"/>
          </a:bodyPr>
          <a:lstStyle/>
          <a:p>
            <a:endParaRPr lang="en-US" altLang="th-TH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6F26DD2-8FAF-BA49-9A38-E6227A683C1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  <a:ln w="28575">
            <a:solidFill>
              <a:srgbClr val="E5E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th-TH" altLang="th-TH" sz="4400" b="1">
                <a:latin typeface="Times New Roman" panose="02020603050405020304" pitchFamily="18" charset="0"/>
                <a:cs typeface="KodchiangUPC" panose="02020603050405020304" pitchFamily="18" charset="-34"/>
              </a:rPr>
              <a:t>                </a:t>
            </a:r>
          </a:p>
          <a:p>
            <a:pPr marL="0" indent="0">
              <a:buNone/>
            </a:pPr>
            <a:r>
              <a:rPr lang="th-TH" altLang="th-TH" sz="4400" b="1"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endParaRPr lang="th-TH" altLang="th-TH" sz="4000" b="1"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pic>
        <p:nvPicPr>
          <p:cNvPr id="95236" name="Picture 4" descr="ภาพนิ่ง2">
            <a:extLst>
              <a:ext uri="{FF2B5EF4-FFF2-40B4-BE49-F238E27FC236}">
                <a16:creationId xmlns:a16="http://schemas.microsoft.com/office/drawing/2014/main" id="{A2DA4ED3-4009-3E41-A3A4-0336D194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642939"/>
            <a:ext cx="7143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58BA155-1578-2340-B200-FC600B77C72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534400" y="609600"/>
            <a:ext cx="1447800" cy="609600"/>
          </a:xfrm>
        </p:spPr>
        <p:txBody>
          <a:bodyPr>
            <a:normAutofit fontScale="90000"/>
          </a:bodyPr>
          <a:lstStyle/>
          <a:p>
            <a:endParaRPr lang="en-US" altLang="th-TH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83D35F3-C758-BC41-8CCF-1BFA78404FF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  <a:ln w="28575">
            <a:solidFill>
              <a:srgbClr val="E5E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th-TH" altLang="th-TH" sz="4400" b="1">
                <a:latin typeface="Times New Roman" panose="02020603050405020304" pitchFamily="18" charset="0"/>
                <a:cs typeface="KodchiangUPC" panose="02020603050405020304" pitchFamily="18" charset="-34"/>
              </a:rPr>
              <a:t>                </a:t>
            </a:r>
          </a:p>
          <a:p>
            <a:pPr marL="0" indent="0">
              <a:buNone/>
            </a:pPr>
            <a:r>
              <a:rPr lang="th-TH" altLang="th-TH" sz="4400" b="1"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endParaRPr lang="th-TH" altLang="th-TH" sz="4000" b="1"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pic>
        <p:nvPicPr>
          <p:cNvPr id="96260" name="Picture 4" descr="ภาพนิ่ง5">
            <a:extLst>
              <a:ext uri="{FF2B5EF4-FFF2-40B4-BE49-F238E27FC236}">
                <a16:creationId xmlns:a16="http://schemas.microsoft.com/office/drawing/2014/main" id="{814E1770-D162-064C-8D50-B4334A84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11430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37BF1C6-AFE4-2743-989D-DA0D35CD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th-TH" altLang="th-TH" sz="3500" b="1">
                <a:cs typeface="LilyUPC" panose="020B0604020202020204" pitchFamily="34" charset="-34"/>
              </a:rPr>
              <a:t>                           </a:t>
            </a:r>
            <a:r>
              <a:rPr lang="th-TH" altLang="th-TH" b="1">
                <a:cs typeface="LilyUPC" panose="020B0604020202020204" pitchFamily="34" charset="-34"/>
              </a:rPr>
              <a:t>เพิ่งกลับจากการปฏิบัติราชการ</a:t>
            </a:r>
          </a:p>
          <a:p>
            <a:pPr>
              <a:lnSpc>
                <a:spcPct val="85000"/>
              </a:lnSpc>
            </a:pPr>
            <a:r>
              <a:rPr lang="th-TH" altLang="th-TH" b="1">
                <a:cs typeface="LilyUPC" panose="020B0604020202020204" pitchFamily="34" charset="-34"/>
              </a:rPr>
              <a:t>                        รถวิ่งด้วยความเร็ว 80 ก.ม./ช.ม.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045CE0C-A0AC-4E48-B914-36E79EB67B2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534400" y="609600"/>
            <a:ext cx="1447800" cy="609600"/>
          </a:xfrm>
        </p:spPr>
        <p:txBody>
          <a:bodyPr>
            <a:normAutofit fontScale="90000"/>
          </a:bodyPr>
          <a:lstStyle/>
          <a:p>
            <a:endParaRPr lang="en-US" altLang="th-TH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1D84468-A419-1440-82A5-5A44FD6E3C6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  <a:ln w="28575">
            <a:solidFill>
              <a:srgbClr val="E5E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th-TH" altLang="th-TH" sz="4400" b="1">
                <a:latin typeface="Times New Roman" panose="02020603050405020304" pitchFamily="18" charset="0"/>
                <a:cs typeface="KodchiangUPC" panose="02020603050405020304" pitchFamily="18" charset="-34"/>
              </a:rPr>
              <a:t>                </a:t>
            </a:r>
          </a:p>
          <a:p>
            <a:pPr marL="0" indent="0">
              <a:buNone/>
            </a:pPr>
            <a:r>
              <a:rPr lang="th-TH" altLang="th-TH" sz="4400" b="1"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endParaRPr lang="th-TH" altLang="th-TH" sz="4000" b="1"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pic>
        <p:nvPicPr>
          <p:cNvPr id="97284" name="Picture 4" descr="ภาพนิ่ง6">
            <a:extLst>
              <a:ext uri="{FF2B5EF4-FFF2-40B4-BE49-F238E27FC236}">
                <a16:creationId xmlns:a16="http://schemas.microsoft.com/office/drawing/2014/main" id="{F34124FC-F6FF-504F-9E43-418FF24D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642939"/>
            <a:ext cx="750093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BD54D33-FEE3-D149-82F9-DC99F2B2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1"/>
            <a:ext cx="5072062" cy="7143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th-TH" altLang="th-TH" b="1">
                <a:cs typeface="LilyUPC" panose="020B0604020202020204" pitchFamily="34" charset="-34"/>
              </a:rPr>
              <a:t>    เพิ่งกลับจากการปฏิบัติราชการ</a:t>
            </a:r>
          </a:p>
        </p:txBody>
      </p:sp>
      <p:sp>
        <p:nvSpPr>
          <p:cNvPr id="6" name="ลูกศรขวา 5">
            <a:extLst>
              <a:ext uri="{FF2B5EF4-FFF2-40B4-BE49-F238E27FC236}">
                <a16:creationId xmlns:a16="http://schemas.microsoft.com/office/drawing/2014/main" id="{8F5C1EB5-3AE2-0F40-8BA2-22C3AE1D978F}"/>
              </a:ext>
            </a:extLst>
          </p:cNvPr>
          <p:cNvSpPr>
            <a:spLocks noChangeArrowheads="1"/>
          </p:cNvSpPr>
          <p:nvPr/>
        </p:nvSpPr>
        <p:spPr bwMode="auto">
          <a:xfrm rot="-7817037">
            <a:off x="7762876" y="4157663"/>
            <a:ext cx="928687" cy="306388"/>
          </a:xfrm>
          <a:prstGeom prst="rightArrow">
            <a:avLst>
              <a:gd name="adj1" fmla="val 50000"/>
              <a:gd name="adj2" fmla="val 500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  <p:sp>
        <p:nvSpPr>
          <p:cNvPr id="7" name="ลูกศรขวา 6">
            <a:extLst>
              <a:ext uri="{FF2B5EF4-FFF2-40B4-BE49-F238E27FC236}">
                <a16:creationId xmlns:a16="http://schemas.microsoft.com/office/drawing/2014/main" id="{5A1646E1-0F6C-7F40-827E-F2A2350D11F5}"/>
              </a:ext>
            </a:extLst>
          </p:cNvPr>
          <p:cNvSpPr>
            <a:spLocks noChangeArrowheads="1"/>
          </p:cNvSpPr>
          <p:nvPr/>
        </p:nvSpPr>
        <p:spPr bwMode="auto">
          <a:xfrm rot="-3783714">
            <a:off x="8294688" y="4178301"/>
            <a:ext cx="896938" cy="287337"/>
          </a:xfrm>
          <a:prstGeom prst="rightArrow">
            <a:avLst>
              <a:gd name="adj1" fmla="val 50000"/>
              <a:gd name="adj2" fmla="val 4984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th-TH" altLang="th-TH"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982407-B120-4BD1-B22B-9254C35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9916098-5B89-CBD4-128F-BA4AF67F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937" y="382385"/>
            <a:ext cx="5683169" cy="6093230"/>
          </a:xfrm>
        </p:spPr>
      </p:pic>
    </p:spTree>
    <p:extLst>
      <p:ext uri="{BB962C8B-B14F-4D97-AF65-F5344CB8AC3E}">
        <p14:creationId xmlns:p14="http://schemas.microsoft.com/office/powerpoint/2010/main" val="20443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DADD96C-09E8-D84C-9A93-57B605E1E1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/>
            <a:fld id="{A009274F-6B63-724F-ADF9-DFCB24220E59}" type="slidenum">
              <a:rPr lang="en-US" altLang="th-TH" sz="2600">
                <a:cs typeface="LilyUPC" panose="020B0604020202020204" pitchFamily="34" charset="-34"/>
              </a:rPr>
              <a:pPr algn="r"/>
              <a:t>80</a:t>
            </a:fld>
            <a:endParaRPr lang="th-TH" altLang="th-TH" sz="2600">
              <a:cs typeface="LilyUPC" panose="020B0604020202020204" pitchFamily="34" charset="-34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1052AF1-303F-E74B-B5A7-2C4D83795F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th-TH" sz="6000" b="1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98308" name="Rectangle 3" descr="20%">
            <a:extLst>
              <a:ext uri="{FF2B5EF4-FFF2-40B4-BE49-F238E27FC236}">
                <a16:creationId xmlns:a16="http://schemas.microsoft.com/office/drawing/2014/main" id="{B45C6527-D14E-F34C-8F77-9CF308A03D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altLang="th-TH" sz="660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	  </a:t>
            </a:r>
            <a:r>
              <a:rPr lang="th-TH" altLang="th-TH" sz="480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altLang="th-TH" sz="4800" b="1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      </a:t>
            </a:r>
            <a:endParaRPr lang="th-TH" altLang="th-TH" sz="6600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98309" name="สี่เหลี่ยมผืนผ้า 6">
            <a:extLst>
              <a:ext uri="{FF2B5EF4-FFF2-40B4-BE49-F238E27FC236}">
                <a16:creationId xmlns:a16="http://schemas.microsoft.com/office/drawing/2014/main" id="{6F175EAD-9C90-4A4C-AED1-0F36AB3B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9" y="1428750"/>
            <a:ext cx="7215187" cy="257175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th-TH" altLang="th-TH" sz="4400" b="1" dirty="0">
                <a:cs typeface="LilyUPC" panose="020B0604020202020204" pitchFamily="34" charset="-34"/>
              </a:rPr>
              <a:t>หลักคุ้มครองผู้ที่จะเสียหาย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FB82DE6-3285-C440-A892-E65DD6A435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43926" y="609600"/>
            <a:ext cx="1438275" cy="1143000"/>
          </a:xfrm>
        </p:spPr>
        <p:txBody>
          <a:bodyPr/>
          <a:lstStyle/>
          <a:p>
            <a:endParaRPr lang="en-US" altLang="th-TH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A7EE164-D02E-3A4C-A969-BE04E096B3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858000"/>
          </a:xfrm>
          <a:solidFill>
            <a:srgbClr val="00206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10000"/>
              </a:lnSpc>
              <a:buFontTx/>
              <a:buNone/>
            </a:pPr>
            <a:r>
              <a:rPr lang="th-TH" altLang="th-TH" sz="4400" b="1">
                <a:cs typeface="KodchiangUPC" panose="02020603050405020304" pitchFamily="18" charset="-34"/>
              </a:rPr>
              <a:t>   </a:t>
            </a:r>
          </a:p>
        </p:txBody>
      </p:sp>
      <p:graphicFrame>
        <p:nvGraphicFramePr>
          <p:cNvPr id="1667076" name="Group 4">
            <a:extLst>
              <a:ext uri="{FF2B5EF4-FFF2-40B4-BE49-F238E27FC236}">
                <a16:creationId xmlns:a16="http://schemas.microsoft.com/office/drawing/2014/main" id="{F27DE56E-7AF6-0B48-821C-4D4E3DBA6E3C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981075"/>
          <a:ext cx="8642350" cy="5519738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หน่วยงาน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ปีที่ทุจริต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จำนวนเงิน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ตำแหน่ง </a:t>
                      </a:r>
                      <a:r>
                        <a:rPr kumimoji="0" lang="th-TH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จนท.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Lily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1.รพ. ปรางค์กู่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2541-2546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22,548,947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จ.การเงินฯ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2. สำนักตรวจฯ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1,144,673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จ.ธุรการ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3.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สสจ.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ชลบุรี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  2545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6,935,462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ลูกจ้างชั่วคราว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4.รพ. ศรีบรรพต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2546-2548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5,020,684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จพ.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การเงินฯ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5.รพ. สมเด็จฯตากสิน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   2549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23,134,412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จพ.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การเงินฯ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6.รพ. เคียนซา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2546-2551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30,980,000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จพ.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การเงินฯ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7.รพ.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เสล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ภูมิ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2547-2556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11,735,049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จพ.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การเงินฯ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8.รพ. </a:t>
                      </a:r>
                      <a:r>
                        <a:rPr kumimoji="0" lang="th-TH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คลองข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ลุง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19,654,051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นักจัดการฯ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            รวม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LilyUPC" pitchFamily="34" charset="-34"/>
                        </a:rPr>
                        <a:t>121,171,378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7821" name="สี่เหลี่ยมผืนผ้า 5">
            <a:extLst>
              <a:ext uri="{FF2B5EF4-FFF2-40B4-BE49-F238E27FC236}">
                <a16:creationId xmlns:a16="http://schemas.microsoft.com/office/drawing/2014/main" id="{A196D9F9-6C85-0942-A45F-048876DF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4313"/>
            <a:ext cx="8715375" cy="785812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th-TH" altLang="th-TH" sz="4000" b="1">
                <a:solidFill>
                  <a:schemeClr val="bg1"/>
                </a:solidFill>
                <a:cs typeface="LilyUPC" panose="020B0604020202020204" pitchFamily="34" charset="-34"/>
              </a:rPr>
              <a:t>ความเสียหายจากการทุจิตของ สป. ที่มีการลงโทษแล้ว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5935EBA-C53E-3F49-B5BD-A3C62F279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th-TH" altLang="th-TH" sz="4800" b="1">
                <a:solidFill>
                  <a:srgbClr val="FFFF00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  </a:t>
            </a:r>
            <a:r>
              <a:rPr lang="th-TH" altLang="th-TH" sz="4000" b="1">
                <a:solidFill>
                  <a:srgbClr val="FFFF00"/>
                </a:solidFill>
                <a:latin typeface="Times New Roman" panose="02020603050405020304" pitchFamily="18" charset="0"/>
                <a:cs typeface="LilyUPC" panose="020B0604020202020204" pitchFamily="34" charset="-34"/>
              </a:rPr>
              <a:t>กรณีโรงพยาบาลชุมชน...เงินขาด</a:t>
            </a:r>
            <a:r>
              <a:rPr lang="th-TH" altLang="th-TH" sz="40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บัญชี 30,890,000 บาท</a:t>
            </a:r>
            <a:endParaRPr lang="th-TH" altLang="th-TH" sz="4000" b="1">
              <a:solidFill>
                <a:srgbClr val="FFFF00"/>
              </a:solidFill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sp>
        <p:nvSpPr>
          <p:cNvPr id="529411" name="Rectangle 3" descr="ไม้วอลนัต">
            <a:extLst>
              <a:ext uri="{FF2B5EF4-FFF2-40B4-BE49-F238E27FC236}">
                <a16:creationId xmlns:a16="http://schemas.microsoft.com/office/drawing/2014/main" id="{1BA2606A-758E-6147-9C1E-0AFF40F47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08050"/>
            <a:ext cx="9144000" cy="5949950"/>
          </a:xfr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altLang="th-TH" sz="3600" b="1">
                <a:latin typeface="Times New Roman" panose="02020603050405020304" pitchFamily="18" charset="0"/>
                <a:cs typeface="KodchiangUPC" panose="02020603050405020304" pitchFamily="18" charset="-34"/>
              </a:rPr>
              <a:t>       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ผู้รับผิดชอบ	                จำนวนเงิน (</a:t>
            </a:r>
            <a:r>
              <a:rPr lang="th-TH" altLang="th-TH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จังหวัดกำหนดค่าเสียหาย)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</a:t>
            </a:r>
            <a:r>
              <a:rPr lang="th-TH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จ.การเงินผู้ทุจริต                    30,980,000</a:t>
            </a:r>
            <a:r>
              <a:rPr lang="en-US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=</a:t>
            </a:r>
            <a:r>
              <a:rPr lang="th-TH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100</a:t>
            </a:r>
            <a:r>
              <a:rPr lang="en-US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%</a:t>
            </a:r>
            <a:endParaRPr lang="th-TH" altLang="th-TH" sz="3600" b="1">
              <a:solidFill>
                <a:srgbClr val="FFFF00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1. ผบ. ชั้น1 (พ่อบ้าน)         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7,600,000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2. ผบ. ชั้น 2/1(ผอ.)       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10,510,000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3. ผบ. ชั้น 2/2(ผอ.)        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4,935,000 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</a:t>
            </a:r>
            <a:endParaRPr lang="th-TH" altLang="th-TH" sz="36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</a:t>
            </a:r>
            <a:r>
              <a:rPr lang="th-TH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4. ผู้เซ็นร่วม     </a:t>
            </a:r>
            <a:r>
              <a:rPr lang="en-US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</a:t>
            </a:r>
            <a:r>
              <a:rPr lang="th-TH" altLang="th-TH" sz="3600" b="1">
                <a:solidFill>
                  <a:srgbClr val="FFFF00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      7,845,000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รวม 1+2+3+4 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         20,990,000</a:t>
            </a:r>
          </a:p>
          <a:p>
            <a:pPr>
              <a:buFontTx/>
              <a:buNone/>
            </a:pP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     เงินที่ราชการต้องเรียกคืนไม่ได้ </a:t>
            </a:r>
            <a:r>
              <a:rPr lang="en-US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 =     </a:t>
            </a:r>
            <a:r>
              <a:rPr lang="th-TH" altLang="th-TH" sz="3600" b="1">
                <a:solidFill>
                  <a:schemeClr val="bg1"/>
                </a:solidFill>
                <a:latin typeface="KodchiangUPC" panose="02020603050405020304" pitchFamily="18" charset="-34"/>
                <a:cs typeface="LilyUPC" panose="020B0604020202020204" pitchFamily="34" charset="-34"/>
              </a:rPr>
              <a:t>9,990,000</a:t>
            </a:r>
            <a:endParaRPr lang="th-TH" altLang="th-TH" sz="3600" b="1">
              <a:solidFill>
                <a:schemeClr val="bg1"/>
              </a:solidFill>
              <a:latin typeface="Times New Roman" panose="02020603050405020304" pitchFamily="18" charset="0"/>
              <a:cs typeface="LilyUPC" panose="020B0604020202020204" pitchFamily="34" charset="-34"/>
            </a:endParaRPr>
          </a:p>
        </p:txBody>
      </p:sp>
      <p:sp>
        <p:nvSpPr>
          <p:cNvPr id="141316" name="Line 4">
            <a:extLst>
              <a:ext uri="{FF2B5EF4-FFF2-40B4-BE49-F238E27FC236}">
                <a16:creationId xmlns:a16="http://schemas.microsoft.com/office/drawing/2014/main" id="{178020C8-188C-DA45-B859-04DB330CA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17" name="Line 5">
            <a:extLst>
              <a:ext uri="{FF2B5EF4-FFF2-40B4-BE49-F238E27FC236}">
                <a16:creationId xmlns:a16="http://schemas.microsoft.com/office/drawing/2014/main" id="{54EAA690-E222-C14B-BA82-263AD2897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55733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18" name="Line 6">
            <a:extLst>
              <a:ext uri="{FF2B5EF4-FFF2-40B4-BE49-F238E27FC236}">
                <a16:creationId xmlns:a16="http://schemas.microsoft.com/office/drawing/2014/main" id="{84E22A89-7261-5B43-A2A2-6835EDEDD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0503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19" name="Line 7">
            <a:extLst>
              <a:ext uri="{FF2B5EF4-FFF2-40B4-BE49-F238E27FC236}">
                <a16:creationId xmlns:a16="http://schemas.microsoft.com/office/drawing/2014/main" id="{980EA957-A7BB-4141-B08A-9CDCDE8D9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813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0" name="Line 8">
            <a:extLst>
              <a:ext uri="{FF2B5EF4-FFF2-40B4-BE49-F238E27FC236}">
                <a16:creationId xmlns:a16="http://schemas.microsoft.com/office/drawing/2014/main" id="{A66230B1-9E35-0949-A660-6DE1DDDB3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3575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1" name="Line 9">
            <a:extLst>
              <a:ext uri="{FF2B5EF4-FFF2-40B4-BE49-F238E27FC236}">
                <a16:creationId xmlns:a16="http://schemas.microsoft.com/office/drawing/2014/main" id="{2BFB9F9D-D8B3-0F40-B7F3-77F01A527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60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2" name="Line 10">
            <a:extLst>
              <a:ext uri="{FF2B5EF4-FFF2-40B4-BE49-F238E27FC236}">
                <a16:creationId xmlns:a16="http://schemas.microsoft.com/office/drawing/2014/main" id="{29D27D84-712D-1749-8094-8B5B4C813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370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3" name="Line 11">
            <a:extLst>
              <a:ext uri="{FF2B5EF4-FFF2-40B4-BE49-F238E27FC236}">
                <a16:creationId xmlns:a16="http://schemas.microsoft.com/office/drawing/2014/main" id="{6E3B0D85-4008-394B-A0FB-9C5408FBC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01332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4" name="Line 12">
            <a:extLst>
              <a:ext uri="{FF2B5EF4-FFF2-40B4-BE49-F238E27FC236}">
                <a16:creationId xmlns:a16="http://schemas.microsoft.com/office/drawing/2014/main" id="{EA719E00-97C1-454A-8359-1197E2C14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908051"/>
            <a:ext cx="0" cy="410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25" name="Line 13">
            <a:extLst>
              <a:ext uri="{FF2B5EF4-FFF2-40B4-BE49-F238E27FC236}">
                <a16:creationId xmlns:a16="http://schemas.microsoft.com/office/drawing/2014/main" id="{CEFF498F-6F35-634C-8741-9CD8174E5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66102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8DFD5989-0367-2D43-84EF-06D28D1C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th-TH" altLang="th-TH" sz="3200" b="1">
                <a:latin typeface="KodchiangUPC" panose="02020603050405020304" pitchFamily="18" charset="-34"/>
                <a:cs typeface="KodchiangUPC" panose="02020603050405020304" pitchFamily="18" charset="-34"/>
                <a:sym typeface="Webdings" pitchFamily="2" charset="2"/>
              </a:rPr>
              <a:t>                  </a:t>
            </a:r>
            <a:endParaRPr lang="th-TH" altLang="th-TH" sz="4400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</a:t>
            </a:r>
            <a:endParaRPr lang="th-TH" altLang="th-TH" b="1">
              <a:solidFill>
                <a:schemeClr val="bg1"/>
              </a:solidFill>
              <a:latin typeface="KodchiangUPC" panose="02020603050405020304" pitchFamily="18" charset="-34"/>
              <a:cs typeface="LilyUPC" panose="020B0604020202020204" pitchFamily="34" charset="-34"/>
            </a:endParaRPr>
          </a:p>
        </p:txBody>
      </p:sp>
      <p:sp>
        <p:nvSpPr>
          <p:cNvPr id="51204" name="Rectangle 6" descr="ไม้วอลนัต">
            <a:extLst>
              <a:ext uri="{FF2B5EF4-FFF2-40B4-BE49-F238E27FC236}">
                <a16:creationId xmlns:a16="http://schemas.microsoft.com/office/drawing/2014/main" id="{BEB0648B-5F9E-8D4E-9138-2FE51815F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4" y="2643188"/>
            <a:ext cx="5500687" cy="57150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3500" b="1">
                <a:latin typeface="Arial" panose="020B0604020202020204" pitchFamily="34" charset="0"/>
                <a:cs typeface="LilyUPC" panose="020B0604020202020204" pitchFamily="34" charset="-34"/>
              </a:rPr>
              <a:t>      2. ต้องมีหลักฐาน แนบมากับเช็ค</a:t>
            </a:r>
            <a:endParaRPr lang="en-US" altLang="th-TH" sz="3500" b="1">
              <a:latin typeface="Arial" panose="020B0604020202020204" pitchFamily="34" charset="0"/>
              <a:cs typeface="LilyUPC" panose="020B0604020202020204" pitchFamily="34" charset="-34"/>
            </a:endParaRPr>
          </a:p>
        </p:txBody>
      </p:sp>
      <p:sp>
        <p:nvSpPr>
          <p:cNvPr id="51206" name="Rectangle 6" descr="ไม้วอลนัต">
            <a:extLst>
              <a:ext uri="{FF2B5EF4-FFF2-40B4-BE49-F238E27FC236}">
                <a16:creationId xmlns:a16="http://schemas.microsoft.com/office/drawing/2014/main" id="{B2EF9CF5-4116-DD42-AAFC-929B2EB74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4" y="2071688"/>
            <a:ext cx="5500687" cy="57150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b="1">
                <a:latin typeface="Arial" panose="020B0604020202020204" pitchFamily="34" charset="0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latin typeface="Arial" panose="020B0604020202020204" pitchFamily="34" charset="0"/>
                <a:cs typeface="LilyUPC" panose="020B0604020202020204" pitchFamily="34" charset="-34"/>
              </a:rPr>
              <a:t>1. เช็คเขียนถูกต้องหรือไม่</a:t>
            </a:r>
            <a:endParaRPr lang="en-US" altLang="th-TH" sz="3500" b="1">
              <a:latin typeface="Arial" panose="020B0604020202020204" pitchFamily="34" charset="0"/>
              <a:cs typeface="LilyUPC" panose="020B0604020202020204" pitchFamily="34" charset="-34"/>
            </a:endParaRPr>
          </a:p>
        </p:txBody>
      </p:sp>
      <p:sp>
        <p:nvSpPr>
          <p:cNvPr id="51207" name="Rectangle 6" descr="ไม้วอลนัต">
            <a:extLst>
              <a:ext uri="{FF2B5EF4-FFF2-40B4-BE49-F238E27FC236}">
                <a16:creationId xmlns:a16="http://schemas.microsoft.com/office/drawing/2014/main" id="{5430F3B2-51CD-AC40-9941-F0305E19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4" y="3214688"/>
            <a:ext cx="5500687" cy="57150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b="1">
                <a:latin typeface="Arial" panose="020B0604020202020204" pitchFamily="34" charset="0"/>
                <a:cs typeface="LilyUPC" panose="020B0604020202020204" pitchFamily="34" charset="-34"/>
              </a:rPr>
              <a:t>      </a:t>
            </a:r>
            <a:r>
              <a:rPr lang="th-TH" altLang="th-TH" sz="3500" b="1">
                <a:latin typeface="Arial" panose="020B0604020202020204" pitchFamily="34" charset="0"/>
                <a:cs typeface="LilyUPC" panose="020B0604020202020204" pitchFamily="34" charset="-34"/>
              </a:rPr>
              <a:t>3. มีสมุดคุมเช็ค</a:t>
            </a:r>
            <a:endParaRPr lang="en-US" altLang="th-TH" sz="3500" b="1">
              <a:latin typeface="Arial" panose="020B0604020202020204" pitchFamily="34" charset="0"/>
              <a:cs typeface="LilyUPC" panose="020B0604020202020204" pitchFamily="34" charset="-34"/>
            </a:endParaRPr>
          </a:p>
        </p:txBody>
      </p:sp>
      <p:sp>
        <p:nvSpPr>
          <p:cNvPr id="8" name="Rectangle 6" descr="ไม้วอลนัต">
            <a:extLst>
              <a:ext uri="{FF2B5EF4-FFF2-40B4-BE49-F238E27FC236}">
                <a16:creationId xmlns:a16="http://schemas.microsoft.com/office/drawing/2014/main" id="{6FE70135-7CE2-7440-9FA0-96721148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4" y="3786188"/>
            <a:ext cx="5500687" cy="57150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anose="02020603050405020304" pitchFamily="18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sz="3500" b="1">
                <a:latin typeface="Arial" panose="020B0604020202020204" pitchFamily="34" charset="0"/>
                <a:cs typeface="LilyUPC" panose="020B0604020202020204" pitchFamily="34" charset="-34"/>
              </a:rPr>
              <a:t>4. เรื่องที่เสนอ ผ่าน ผบ.ชั้นต้นมาหรือยัง</a:t>
            </a:r>
            <a:endParaRPr lang="en-US" altLang="th-TH" sz="3500" b="1">
              <a:latin typeface="Arial" panose="020B0604020202020204" pitchFamily="34" charset="0"/>
              <a:cs typeface="LilyUPC" panose="020B0604020202020204" pitchFamily="34" charset="-34"/>
            </a:endParaRPr>
          </a:p>
        </p:txBody>
      </p:sp>
      <p:sp>
        <p:nvSpPr>
          <p:cNvPr id="10" name="มนมุมสี่เหลี่ยมด้านเดียวกัน 9">
            <a:extLst>
              <a:ext uri="{FF2B5EF4-FFF2-40B4-BE49-F238E27FC236}">
                <a16:creationId xmlns:a16="http://schemas.microsoft.com/office/drawing/2014/main" id="{0E616E87-2B75-9E48-99A6-FEF4D08140C1}"/>
              </a:ext>
            </a:extLst>
          </p:cNvPr>
          <p:cNvSpPr/>
          <p:nvPr/>
        </p:nvSpPr>
        <p:spPr bwMode="auto">
          <a:xfrm>
            <a:off x="2452689" y="285750"/>
            <a:ext cx="7286625" cy="928688"/>
          </a:xfrm>
          <a:prstGeom prst="round2Same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4000" b="1" dirty="0">
                <a:latin typeface="Arial" pitchFamily="34" charset="0"/>
                <a:cs typeface="LilyUPC" pitchFamily="34" charset="-34"/>
              </a:rPr>
              <a:t>ผู้มีอำนาจลงนามในเช็ค</a:t>
            </a:r>
            <a:endParaRPr lang="en-US" sz="4000" b="1" dirty="0">
              <a:latin typeface="Arial" pitchFamily="34" charset="0"/>
              <a:cs typeface="LilyUPC" pitchFamily="34" charset="-34"/>
            </a:endParaRPr>
          </a:p>
        </p:txBody>
      </p:sp>
      <p:sp>
        <p:nvSpPr>
          <p:cNvPr id="11" name="มนมุมสี่เหลี่ยมด้านเดียวกัน 10">
            <a:extLst>
              <a:ext uri="{FF2B5EF4-FFF2-40B4-BE49-F238E27FC236}">
                <a16:creationId xmlns:a16="http://schemas.microsoft.com/office/drawing/2014/main" id="{A44A6846-EC88-F242-9668-55106C320949}"/>
              </a:ext>
            </a:extLst>
          </p:cNvPr>
          <p:cNvSpPr/>
          <p:nvPr/>
        </p:nvSpPr>
        <p:spPr bwMode="auto">
          <a:xfrm>
            <a:off x="3024189" y="1285876"/>
            <a:ext cx="5786437" cy="714375"/>
          </a:xfrm>
          <a:prstGeom prst="round2Same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3500" b="1" dirty="0">
                <a:latin typeface="Arial" pitchFamily="34" charset="0"/>
                <a:cs typeface="LilyUPC" pitchFamily="34" charset="-34"/>
              </a:rPr>
              <a:t>ก่อนลงนามในเช็ค....ต้องพิจารณาว่า</a:t>
            </a:r>
            <a:endParaRPr lang="en-US" sz="3500" b="1" dirty="0">
              <a:latin typeface="Arial" pitchFamily="34" charset="0"/>
              <a:cs typeface="LilyUPC" pitchFamily="34" charset="-34"/>
            </a:endParaRPr>
          </a:p>
        </p:txBody>
      </p:sp>
      <p:sp>
        <p:nvSpPr>
          <p:cNvPr id="12" name="มนมุมสี่เหลี่ยมด้านเดียวกัน 11">
            <a:extLst>
              <a:ext uri="{FF2B5EF4-FFF2-40B4-BE49-F238E27FC236}">
                <a16:creationId xmlns:a16="http://schemas.microsoft.com/office/drawing/2014/main" id="{8A31565D-61D5-F74C-A107-DF0A9A346FA1}"/>
              </a:ext>
            </a:extLst>
          </p:cNvPr>
          <p:cNvSpPr/>
          <p:nvPr/>
        </p:nvSpPr>
        <p:spPr bwMode="auto">
          <a:xfrm>
            <a:off x="2309813" y="4429125"/>
            <a:ext cx="7715250" cy="1143000"/>
          </a:xfrm>
          <a:prstGeom prst="round2Same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2000" b="1" dirty="0">
                <a:latin typeface="Arial" pitchFamily="34" charset="0"/>
                <a:cs typeface="LilyUPC" pitchFamily="34" charset="-34"/>
                <a:sym typeface="Wingdings" pitchFamily="2" charset="2"/>
              </a:rPr>
              <a:t></a:t>
            </a:r>
            <a:r>
              <a:rPr lang="th-TH" sz="4000" b="1" dirty="0">
                <a:latin typeface="Arial" pitchFamily="34" charset="0"/>
                <a:cs typeface="LilyUPC" pitchFamily="34" charset="-34"/>
              </a:rPr>
              <a:t> </a:t>
            </a:r>
            <a:r>
              <a:rPr lang="th-TH" sz="3500" b="1" u="sng" dirty="0">
                <a:latin typeface="Arial" pitchFamily="34" charset="0"/>
                <a:cs typeface="LilyUPC" pitchFamily="34" charset="-34"/>
              </a:rPr>
              <a:t>ข้อควรระวัง</a:t>
            </a:r>
            <a:r>
              <a:rPr lang="th-TH" sz="3500" b="1" dirty="0">
                <a:latin typeface="Arial" pitchFamily="34" charset="0"/>
                <a:cs typeface="LilyUPC" pitchFamily="34" charset="-34"/>
              </a:rPr>
              <a:t> -ผู้โกงและผู้ถูกโกง จะมีความสนิทและไว้ใจกัน?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3500" b="1" dirty="0">
                <a:latin typeface="Arial" pitchFamily="34" charset="0"/>
                <a:cs typeface="LilyUPC" pitchFamily="34" charset="-34"/>
              </a:rPr>
              <a:t>           - ให้ </a:t>
            </a:r>
            <a:r>
              <a:rPr lang="th-TH" sz="3500" b="1" dirty="0" err="1">
                <a:latin typeface="Arial" pitchFamily="34" charset="0"/>
                <a:cs typeface="LilyUPC" pitchFamily="34" charset="-34"/>
              </a:rPr>
              <a:t>จนท.</a:t>
            </a:r>
            <a:r>
              <a:rPr lang="th-TH" sz="3500" b="1" dirty="0">
                <a:latin typeface="Arial" pitchFamily="34" charset="0"/>
                <a:cs typeface="LilyUPC" pitchFamily="34" charset="-34"/>
              </a:rPr>
              <a:t> การเงินเก็บเช็คไว้เอง...ขาด 21 ล้านบาท</a:t>
            </a:r>
            <a:endParaRPr lang="en-US" sz="3500" b="1" dirty="0">
              <a:latin typeface="Arial" pitchFamily="34" charset="0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6" grpId="0" animBg="1"/>
      <p:bldP spid="5120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9815C0-05AD-ADC7-E6B2-CEC1F773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FE120F3-13F3-8C18-0FCA-4B07F4D9E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532" y="382385"/>
            <a:ext cx="5833640" cy="6006840"/>
          </a:xfrm>
        </p:spPr>
      </p:pic>
    </p:spTree>
    <p:extLst>
      <p:ext uri="{BB962C8B-B14F-4D97-AF65-F5344CB8AC3E}">
        <p14:creationId xmlns:p14="http://schemas.microsoft.com/office/powerpoint/2010/main" val="125755618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7799</Words>
  <Application>Microsoft Macintosh PowerPoint</Application>
  <PresentationFormat>แบบจอกว้าง</PresentationFormat>
  <Paragraphs>1214</Paragraphs>
  <Slides>83</Slides>
  <Notes>19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83</vt:i4>
      </vt:variant>
    </vt:vector>
  </HeadingPairs>
  <TitlesOfParts>
    <vt:vector size="103" baseType="lpstr">
      <vt:lpstr>Gungsuh</vt:lpstr>
      <vt:lpstr>Angsana New</vt:lpstr>
      <vt:lpstr>AngsanaUPC</vt:lpstr>
      <vt:lpstr>Arial</vt:lpstr>
      <vt:lpstr>Arial Narrow</vt:lpstr>
      <vt:lpstr>Browallia New</vt:lpstr>
      <vt:lpstr>BrowalliaUPC</vt:lpstr>
      <vt:lpstr>Calibri</vt:lpstr>
      <vt:lpstr>Calibri Light</vt:lpstr>
      <vt:lpstr>FreesiaUPC</vt:lpstr>
      <vt:lpstr>JasmineDSE</vt:lpstr>
      <vt:lpstr>KodchiangUPC</vt:lpstr>
      <vt:lpstr>LilyUPC</vt:lpstr>
      <vt:lpstr>Lucida Bright</vt:lpstr>
      <vt:lpstr>P5 LilyUPC</vt:lpstr>
      <vt:lpstr>Tahoma</vt:lpstr>
      <vt:lpstr>Times New Roman</vt:lpstr>
      <vt:lpstr>Verdana</vt:lpstr>
      <vt:lpstr>Wingdings</vt:lpstr>
      <vt:lpstr>ธีมของ Office</vt:lpstr>
      <vt:lpstr>พระราชบัญญัติระเบียบบริหารราชการแผ่นดิน พ.ศ. 2534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สาระสำคัญของ พระราชบัญญัติ ระเบียบข้าราชการพลเรือน พ.ศ. 2551</vt:lpstr>
      <vt:lpstr>งานนำเสนอ PowerPoint</vt:lpstr>
      <vt:lpstr>เหตุผลความจำเป็น</vt:lpstr>
      <vt:lpstr>วัตถุประสงค์</vt:lpstr>
      <vt:lpstr>สิ่งใหม่และสิ่งที่เปลี่ยนแปลง ๑๓ เรื่อง</vt:lpstr>
      <vt:lpstr>หลักการพื้นฐาน</vt:lpstr>
      <vt:lpstr>การปรับบทบาทและองค์ประกอบ</vt:lpstr>
      <vt:lpstr>การปรับบทบาทและองค์ประกอบ</vt:lpstr>
      <vt:lpstr>การปรับบทบาทและองค์ประกอบ (ต่อ)</vt:lpstr>
      <vt:lpstr>การปรับเปลี่ยนโครงสร้างอำนาจ</vt:lpstr>
      <vt:lpstr>ระบบการกำหนดตำแหน่ง</vt:lpstr>
      <vt:lpstr>ระบบการกำหนดตำแหน่ง (ต่อ) : เปรียบเทียบโครงสร้างตำแหน่ง</vt:lpstr>
      <vt:lpstr>การปรับปรุงระบบค่าตอบแทน</vt:lpstr>
      <vt:lpstr>การต่ออายุราชการ</vt:lpstr>
      <vt:lpstr>งานนำเสนอ PowerPoint</vt:lpstr>
      <vt:lpstr>งานนำเสนอ PowerPoint</vt:lpstr>
      <vt:lpstr>การปรับปรุงระบบจรรยาและวินัย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ในทางบริหาร...โรงพยาบาลชุมชน เงินขาดบัญชี 1,100,000 บาท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ในทางบริหาร  ...กรณี ร.พ.ทั่วไป ทุจริตเงิน 23,134,412 บาท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กรณีโรงพยาบาลชุมชน...เงินขาดบัญชี 30,890,000 บาท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พระราชบัญญัติระเบียบบริหารราชการแผ่นดิน พ.ศ. 2534</dc:title>
  <dc:creator>Chakkrit Srisuwan</dc:creator>
  <cp:lastModifiedBy>Chakkrit Srisuwan</cp:lastModifiedBy>
  <cp:revision>1</cp:revision>
  <dcterms:created xsi:type="dcterms:W3CDTF">2022-08-18T15:19:15Z</dcterms:created>
  <dcterms:modified xsi:type="dcterms:W3CDTF">2022-08-18T15:38:03Z</dcterms:modified>
</cp:coreProperties>
</file>