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86" r:id="rId2"/>
    <p:sldId id="1993219203" r:id="rId3"/>
    <p:sldId id="487" r:id="rId4"/>
    <p:sldId id="664" r:id="rId5"/>
    <p:sldId id="423" r:id="rId6"/>
    <p:sldId id="693" r:id="rId7"/>
    <p:sldId id="1993219204" r:id="rId8"/>
    <p:sldId id="667" r:id="rId9"/>
    <p:sldId id="1993219211" r:id="rId10"/>
    <p:sldId id="715" r:id="rId11"/>
    <p:sldId id="1993219205" r:id="rId12"/>
    <p:sldId id="1993219206" r:id="rId13"/>
    <p:sldId id="1993219207" r:id="rId14"/>
    <p:sldId id="1993219208" r:id="rId15"/>
    <p:sldId id="1993219209" r:id="rId16"/>
    <p:sldId id="711" r:id="rId17"/>
    <p:sldId id="416" r:id="rId18"/>
    <p:sldId id="634" r:id="rId19"/>
  </p:sldIdLst>
  <p:sldSz cx="12192000" cy="6858000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94C8"/>
    <a:srgbClr val="0000CC"/>
    <a:srgbClr val="99FF66"/>
    <a:srgbClr val="CC3300"/>
    <a:srgbClr val="008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6642" autoAdjust="0"/>
  </p:normalViewPr>
  <p:slideViewPr>
    <p:cSldViewPr>
      <p:cViewPr varScale="1">
        <p:scale>
          <a:sx n="62" d="100"/>
          <a:sy n="62" d="100"/>
        </p:scale>
        <p:origin x="113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18D35A44-61D9-4D46-A8BE-F0EEF34004F7}" type="datetimeFigureOut">
              <a:rPr lang="th-TH" smtClean="0"/>
              <a:pPr/>
              <a:t>02/07/64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8AA90FF7-0D7C-49E9-8564-3007370197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1489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778CF32C-7448-4458-8AD1-942E2BDF6AE2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A809D196-A6EB-494F-A491-68CD7A373A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2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9D196-A6EB-494F-A491-68CD7A373A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screening examination for other viral diseases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9D196-A6EB-494F-A491-68CD7A373A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2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กรณีที่มีการส่งต่อไปหอผู้ป่วยเฉพาะกิจโควิด 19 ต้องบันทึกรหัสที่พัก</a:t>
            </a:r>
            <a:endParaRPr lang="en-US" sz="1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9D196-A6EB-494F-A491-68CD7A373A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28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9D196-A6EB-494F-A491-68CD7A373A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9D196-A6EB-494F-A491-68CD7A373A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40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9D196-A6EB-494F-A491-68CD7A373A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9D196-A6EB-494F-A491-68CD7A373A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8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_ppt_nhso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7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227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4B8C-2488-48C3-B7B4-932B1770876A}" type="datetimeFigureOut">
              <a:rPr lang="en-US"/>
              <a:pPr>
                <a:defRPr/>
              </a:pPr>
              <a:t>7/2/2021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7BB8E-CE6D-4DA0-A638-A26B47A8E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0BEB3-0351-474A-A562-0DCE7DC9DDDB}" type="datetimeFigureOut">
              <a:rPr lang="en-US"/>
              <a:pPr>
                <a:defRPr/>
              </a:pPr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322A5-05D7-4C39-82BB-DD95D2702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8167-6FC7-4548-A5B2-259B379C3285}" type="datetimeFigureOut">
              <a:rPr lang="en-US"/>
              <a:pPr>
                <a:defRPr/>
              </a:pPr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4CB4-EA83-4F75-B338-80C501D5D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2AB24-F5D7-4B62-AEEB-8746D3163E0D}" type="datetimeFigureOut">
              <a:rPr lang="en-US"/>
              <a:pPr>
                <a:defRPr/>
              </a:pPr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B55F-C8F3-47EF-AAC8-704FB929F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A4E9-6BAD-4DE3-A1F2-399378D9932B}" type="datetimeFigureOut">
              <a:rPr lang="en-US"/>
              <a:pPr>
                <a:defRPr/>
              </a:pPr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C14A5-BDEF-4131-BC3A-120830F6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4CD6F-600A-4DA4-95AE-DFC68945EFC3}" type="datetimeFigureOut">
              <a:rPr lang="en-US"/>
              <a:pPr>
                <a:defRPr/>
              </a:pPr>
              <a:t>7/2/2021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4E75-83C1-44B0-9185-41F2804CE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57AB-7A08-48AB-B4FF-EBCBD92CEA4A}" type="datetimeFigureOut">
              <a:rPr lang="en-US"/>
              <a:pPr>
                <a:defRPr/>
              </a:pPr>
              <a:t>7/2/2021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1A18-FE31-410B-BD03-B9DF89B72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A7A26-B277-42E7-8374-DAB9D84EF48B}" type="datetimeFigureOut">
              <a:rPr lang="en-US"/>
              <a:pPr>
                <a:defRPr/>
              </a:pPr>
              <a:t>7/2/2021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0F0B-79BE-402F-8C0F-4CD890620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C447C-9F80-443E-9E00-1C1D92198288}" type="datetimeFigureOut">
              <a:rPr lang="en-US"/>
              <a:pPr>
                <a:defRPr/>
              </a:pPr>
              <a:t>7/2/2021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DC54-6150-43F3-A4BA-E46942E0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27D48-B341-454B-B582-C958D8C204E5}" type="datetimeFigureOut">
              <a:rPr lang="en-US"/>
              <a:pPr>
                <a:defRPr/>
              </a:pPr>
              <a:t>7/2/2021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E33A2-26B8-4139-BB37-7EF7980A5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8611-586B-4BA5-9E08-F05F82B04838}" type="datetimeFigureOut">
              <a:rPr lang="en-US"/>
              <a:pPr>
                <a:defRPr/>
              </a:pPr>
              <a:t>7/2/2021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C7D7-AACB-4691-A2BE-21205B8D9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074511-2105-4303-9BE7-80EA6E76DD96}" type="datetimeFigureOut">
              <a:rPr lang="en-US"/>
              <a:pPr>
                <a:defRPr/>
              </a:pPr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C4364-C417-4D2F-9E80-F5C0C6DC6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template_ppt_nhso0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claim.nhso.go.th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8ED0-A877-4D45-ACED-04AEB21F8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81201"/>
            <a:ext cx="10363200" cy="2155826"/>
          </a:xfrm>
          <a:solidFill>
            <a:srgbClr val="0094C8"/>
          </a:solidFill>
        </p:spPr>
        <p:txBody>
          <a:bodyPr/>
          <a:lstStyle/>
          <a:p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การบันทึกเบิกกรณี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COVID</a:t>
            </a:r>
            <a:b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</a:br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ในระบบโปรแกรม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83EBE-5E3E-411A-86B5-4F6937C5F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กรณีการตรวจคัดกรองและตรวจทางห้องปฏิบัติการเพื่อยืนยันการติดเชื้อ 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ในระบบหลักประกันสุขภาพแห่งชาติ </a:t>
            </a:r>
          </a:p>
          <a:p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(สำหรับประชาชนไทยทุกคน)</a:t>
            </a:r>
          </a:p>
        </p:txBody>
      </p:sp>
    </p:spTree>
    <p:extLst>
      <p:ext uri="{BB962C8B-B14F-4D97-AF65-F5344CB8AC3E}">
        <p14:creationId xmlns:p14="http://schemas.microsoft.com/office/powerpoint/2010/main" val="81987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4957F-1115-40FD-8A41-BA5A834A2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800599"/>
          </a:xfrm>
        </p:spPr>
        <p:txBody>
          <a:bodyPr/>
          <a:lstStyle/>
          <a:p>
            <a:pPr lvl="0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เลือกเมนู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ค่ารักษาพยาบาล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F5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เลือกปุ่มรายการ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หมวดค่าห้อง/ค่าอาหาร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	รหัสที่ต้องการขอเบิก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COVR04 :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ค่าดูแลผู้สัมผัสใกล้ชิดเสี่ยงสูงในสถานกักกันโรค (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High Risk closed contract)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	จำนวนวันที่ต้องการขอเบิก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	ราคาที่ต้องการขอเบิก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กดเพิ่มรายการ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375637-83FC-486B-9665-3D318461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41"/>
            <a:ext cx="10972800" cy="1325563"/>
          </a:xfrm>
        </p:spPr>
        <p:txBody>
          <a:bodyPr/>
          <a:lstStyle/>
          <a:p>
            <a:r>
              <a:rPr lang="th-TH" b="1" kern="1400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การบันทึกหน้า </a:t>
            </a:r>
            <a:r>
              <a:rPr lang="en-US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F5</a:t>
            </a:r>
            <a:r>
              <a:rPr lang="th-TH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ค่ารักษาพยาบาล </a:t>
            </a:r>
            <a:br>
              <a:rPr lang="th-TH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36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ค่าดูแลผู้สัมผัสใกล้ชิดเสี่ยงสูงในสถานกักกันโรค (</a:t>
            </a:r>
            <a:r>
              <a:rPr lang="en-US" sz="36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High Risk closed contract)</a:t>
            </a:r>
            <a:endParaRPr lang="en-US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F8792-39C7-418B-A64D-4030BD91B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671" y="1589868"/>
            <a:ext cx="6661338" cy="1815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53919-A3ED-48CE-BB61-9BFC04DAC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595" y="2871021"/>
            <a:ext cx="4945960" cy="3611065"/>
          </a:xfrm>
          <a:prstGeom prst="rect">
            <a:avLst/>
          </a:prstGeom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2326EB6F-1029-488E-A833-69FE1B362181}"/>
              </a:ext>
            </a:extLst>
          </p:cNvPr>
          <p:cNvSpPr/>
          <p:nvPr/>
        </p:nvSpPr>
        <p:spPr>
          <a:xfrm>
            <a:off x="2159000" y="103673"/>
            <a:ext cx="1143000" cy="7070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001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A14903-AA18-41F1-BE33-151641A21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888429"/>
              </p:ext>
            </p:extLst>
          </p:nvPr>
        </p:nvGraphicFramePr>
        <p:xfrm>
          <a:off x="267706" y="1316653"/>
          <a:ext cx="11543294" cy="5469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8093">
                  <a:extLst>
                    <a:ext uri="{9D8B030D-6E8A-4147-A177-3AD203B41FA5}">
                      <a16:colId xmlns:a16="http://schemas.microsoft.com/office/drawing/2014/main" val="4220265708"/>
                    </a:ext>
                  </a:extLst>
                </a:gridCol>
                <a:gridCol w="857344">
                  <a:extLst>
                    <a:ext uri="{9D8B030D-6E8A-4147-A177-3AD203B41FA5}">
                      <a16:colId xmlns:a16="http://schemas.microsoft.com/office/drawing/2014/main" val="377315164"/>
                    </a:ext>
                  </a:extLst>
                </a:gridCol>
                <a:gridCol w="3425654">
                  <a:extLst>
                    <a:ext uri="{9D8B030D-6E8A-4147-A177-3AD203B41FA5}">
                      <a16:colId xmlns:a16="http://schemas.microsoft.com/office/drawing/2014/main" val="643114253"/>
                    </a:ext>
                  </a:extLst>
                </a:gridCol>
                <a:gridCol w="1136394">
                  <a:extLst>
                    <a:ext uri="{9D8B030D-6E8A-4147-A177-3AD203B41FA5}">
                      <a16:colId xmlns:a16="http://schemas.microsoft.com/office/drawing/2014/main" val="3551926021"/>
                    </a:ext>
                  </a:extLst>
                </a:gridCol>
                <a:gridCol w="1479508">
                  <a:extLst>
                    <a:ext uri="{9D8B030D-6E8A-4147-A177-3AD203B41FA5}">
                      <a16:colId xmlns:a16="http://schemas.microsoft.com/office/drawing/2014/main" val="2656106627"/>
                    </a:ext>
                  </a:extLst>
                </a:gridCol>
                <a:gridCol w="2536301">
                  <a:extLst>
                    <a:ext uri="{9D8B030D-6E8A-4147-A177-3AD203B41FA5}">
                      <a16:colId xmlns:a16="http://schemas.microsoft.com/office/drawing/2014/main" val="374526033"/>
                    </a:ext>
                  </a:extLst>
                </a:gridCol>
              </a:tblGrid>
              <a:tr h="5883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การตรวจทางห้องปฏิบัติการ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รหัสเบิก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ราคา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วันที่เริ่มบริการ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การบันทึกข้อมูล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7995534"/>
                  </a:ext>
                </a:extLst>
              </a:tr>
              <a:tr h="6627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การตรวจด้วยวิธี </a:t>
                      </a: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RT-PCR </a:t>
                      </a:r>
                      <a:b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จากตัวอย่าง </a:t>
                      </a: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nasopharyngeal swab 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COPUI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LAB RT-PCR (1)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1,600.00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ตุลาคม 2563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7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6073654"/>
                  </a:ext>
                </a:extLst>
              </a:tr>
              <a:tr h="66278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045004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ค่าบริการสำหรับตรวจ </a:t>
                      </a: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600.00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ตุลาคม 2563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บริการอื่นๆ ไม่จัดหมวด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158379"/>
                  </a:ext>
                </a:extLst>
              </a:tr>
              <a:tr h="66278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045005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ค่าบริการเก็บ </a:t>
                      </a: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Swab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100.00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ตุลาคม 2563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บริการอื่นๆ ไม่จัดหมวด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3831399"/>
                  </a:ext>
                </a:extLst>
              </a:tr>
              <a:tr h="6786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การตรวจภูมิคุ้มกัน (</a:t>
                      </a: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Antibody)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Antibody+</a:t>
                      </a:r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ค่าตรวจ </a:t>
                      </a: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Lab+</a:t>
                      </a:r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ค่าเก็บตัวอย่าง (5)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350.00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มกราคม 2564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7726418"/>
                  </a:ext>
                </a:extLst>
              </a:tr>
              <a:tr h="8886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การตรวจเชื้อไวรัส (</a:t>
                      </a: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Antigen)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b="1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Antig</a:t>
                      </a: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b="1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Antigen+</a:t>
                      </a:r>
                      <a:r>
                        <a:rPr lang="th-TH" sz="2000" b="1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ค่าตรวจ </a:t>
                      </a:r>
                      <a:r>
                        <a:rPr lang="en-US" sz="2000" b="1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Lab+</a:t>
                      </a:r>
                      <a:r>
                        <a:rPr lang="th-TH" sz="2000" b="1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ค่าเก็บตัวอย่าง (6)</a:t>
                      </a: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000" b="1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1,200.00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 มกราคม 2564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หมวด 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0926656"/>
                  </a:ext>
                </a:extLst>
              </a:tr>
              <a:tr h="662781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การตรวจเชื้อไวรัส (</a:t>
                      </a: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Antigen)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AgCG2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Antigen Chromatography (</a:t>
                      </a:r>
                      <a:r>
                        <a:rPr lang="th-TH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ในหน่วยบริการ)</a:t>
                      </a:r>
                      <a:endParaRPr lang="th-TH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600.00 </a:t>
                      </a:r>
                      <a:endParaRPr lang="th-TH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มิถุนายน 2564</a:t>
                      </a:r>
                      <a:endParaRPr lang="th-TH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1344495"/>
                  </a:ext>
                </a:extLst>
              </a:tr>
              <a:tr h="66278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b="1" u="none" strike="noStrike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AgFI2</a:t>
                      </a:r>
                      <a:endParaRPr lang="en-US" sz="2000" b="1" i="0" u="none" strike="noStrike" kern="120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Antigen Fluorescent Immunoassay (FIA) (</a:t>
                      </a:r>
                      <a:r>
                        <a:rPr lang="th-TH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ในหน่วยบริการ)</a:t>
                      </a:r>
                      <a:endParaRPr lang="th-TH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700.00 </a:t>
                      </a:r>
                      <a:endParaRPr lang="th-TH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h-TH" sz="2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มิถุนายน 2564</a:t>
                      </a:r>
                      <a:endParaRPr lang="th-TH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220044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9AB5947-9E9B-40D5-AF7D-36B3413D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3653"/>
            <a:ext cx="10972800" cy="1143000"/>
          </a:xfrm>
        </p:spPr>
        <p:txBody>
          <a:bodyPr/>
          <a:lstStyle/>
          <a:p>
            <a:r>
              <a:rPr lang="th-TH" sz="4800" b="1" kern="1400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การบันทึกหน้า </a:t>
            </a:r>
            <a:r>
              <a:rPr lang="en-US" sz="4800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F5</a:t>
            </a:r>
            <a:r>
              <a:rPr lang="th-TH" sz="4800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ค่ารักษาพยาบาล</a:t>
            </a:r>
            <a:br>
              <a:rPr lang="th-TH" sz="4800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48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ค่า</a:t>
            </a:r>
            <a:r>
              <a:rPr lang="th-TH" sz="4800" b="1" u="sng" strike="noStrike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ตรวจทางห้องปฏิบัติการ</a:t>
            </a:r>
            <a:endParaRPr lang="th-TH" sz="4800" u="sng" dirty="0">
              <a:solidFill>
                <a:srgbClr val="FF000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115C8327-BB7D-4F57-A872-6BFA0D26BF33}"/>
              </a:ext>
            </a:extLst>
          </p:cNvPr>
          <p:cNvSpPr/>
          <p:nvPr/>
        </p:nvSpPr>
        <p:spPr>
          <a:xfrm>
            <a:off x="1447800" y="326052"/>
            <a:ext cx="1295401" cy="8382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29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0D21-8F95-47C2-B70A-A2AB426A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1"/>
            <a:ext cx="10972800" cy="4320383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</a:p>
          <a:p>
            <a:pPr marL="514338" indent="-514338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ค่าตรวจทางห้องปฏิบัติการยืนยันการติดเชื้อ</a:t>
            </a:r>
          </a:p>
          <a:p>
            <a:pPr marL="514338" indent="-514338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ค่าบริการอื่น ๆ ที่เกี่ยวข้องกับบริการตรวจห้องปฏิบัติการยืนยันการติดเชื้อ </a:t>
            </a:r>
            <a:r>
              <a:rPr lang="th-TH" b="1" u="sng" dirty="0">
                <a:solidFill>
                  <a:srgbClr val="0094C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514338" indent="-514338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ค่าบริการเก็บตัวอย่างเพื่อส่งตรวจห้องปฏิบัติการ </a:t>
            </a:r>
            <a:endParaRPr lang="th-TH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1CEC29-CF45-4EA4-B495-98A0FD3D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8292"/>
            <a:ext cx="10972800" cy="1143000"/>
          </a:xfrm>
        </p:spPr>
        <p:txBody>
          <a:bodyPr/>
          <a:lstStyle/>
          <a:p>
            <a:r>
              <a:rPr lang="th-TH" b="1" kern="1400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ตัวอย่าง การบันทึกหน้า </a:t>
            </a:r>
            <a:r>
              <a:rPr lang="en-US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F5</a:t>
            </a:r>
            <a:r>
              <a:rPr lang="th-TH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ค่ารักษาพยาบาล</a:t>
            </a:r>
            <a:br>
              <a:rPr lang="th-TH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การตรวจด้วยวิธี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RT-PCR </a:t>
            </a:r>
            <a:r>
              <a:rPr lang="th-TH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จากตัวอย่าง </a:t>
            </a:r>
            <a:r>
              <a:rPr lang="en-US" b="1" i="0" u="sng" strike="noStrike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nasopharyngeal swab </a:t>
            </a:r>
            <a:endParaRPr lang="th-TH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0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454DA5-DDEA-4DAC-B03E-D6BACBCB0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4651719" cy="4525963"/>
          </a:xfrm>
          <a:ln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เลือกเมนู รายการ ตรวจวินิจฉัยทางเทคนิค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การแพทย์และพยาธิวิทยา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38" indent="-514338">
              <a:buFont typeface="+mj-lt"/>
              <a:buAutoNum type="arabicPeriod"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เลือกรหัส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COPUI :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LAB PUI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38" indent="-514338">
              <a:buFont typeface="+mj-lt"/>
              <a:buAutoNum type="arabicPeriod"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	จำนวนที่ต้องการขอเบิก</a:t>
            </a:r>
          </a:p>
          <a:p>
            <a:pPr marL="514338" indent="-514338">
              <a:buFont typeface="+mj-lt"/>
              <a:buAutoNum type="arabicPeriod"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	ยอดค่าใช้จ่ายที่ต้องการเบิก</a:t>
            </a:r>
          </a:p>
          <a:p>
            <a:pPr marL="514338" indent="-514338">
              <a:buFont typeface="+mj-lt"/>
              <a:buAutoNum type="arabicPeriod"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	ผลตรวจ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Lab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(POSITIVE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NEGATIVE)</a:t>
            </a:r>
          </a:p>
          <a:p>
            <a:pPr marL="514338" indent="-514338">
              <a:buFont typeface="+mj-lt"/>
              <a:buAutoNum type="arabicPeriod"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กดเพิ่มรายการ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A8FE5D-AA0E-4403-A12B-BB7F75F5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3653"/>
            <a:ext cx="11276791" cy="12741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b="1" kern="1400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การบันทึกหน้า </a:t>
            </a:r>
            <a:r>
              <a:rPr lang="en-US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F5</a:t>
            </a:r>
            <a:r>
              <a:rPr lang="th-TH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ค่ารักษาพยาบาล</a:t>
            </a:r>
            <a:br>
              <a:rPr lang="th-TH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4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ค่าตรวจทางห้องปฏิบัติการยืนยันการติดเชื้อ</a:t>
            </a:r>
            <a:endParaRPr lang="th-TH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9D35D62-C2C8-4C63-BF12-A7B560FE86C3}"/>
              </a:ext>
            </a:extLst>
          </p:cNvPr>
          <p:cNvSpPr/>
          <p:nvPr/>
        </p:nvSpPr>
        <p:spPr>
          <a:xfrm>
            <a:off x="9601200" y="391625"/>
            <a:ext cx="1295401" cy="8382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426EA-037D-4519-AF17-582BBA328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234" y="2057401"/>
            <a:ext cx="6476191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3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454DA5-DDEA-4DAC-B03E-D6BACBCB0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2"/>
            <a:ext cx="4495803" cy="4190999"/>
          </a:xfrm>
          <a:ln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เลือกเมนู รายการหมวดบริการ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ที่ยัง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ไม่ได้จัดหมวด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เลือกรหัสรายการ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04500</a:t>
            </a:r>
            <a:r>
              <a:rPr lang="en-US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ค่าบริการตรวจแลป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บันทึกจำนวนที่ต้องการขอเบิก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บันทึกยอดค่าใช้จ่ายที่ต้องการเบิก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กดเพิ่มรายการ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578F5C-7252-4216-B260-43C3F6AB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3653"/>
            <a:ext cx="11276791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4267" b="1" kern="1400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การบันทึกหน้า </a:t>
            </a:r>
            <a:r>
              <a:rPr lang="en-US" sz="4267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F5</a:t>
            </a:r>
            <a:r>
              <a:rPr lang="th-TH" sz="4267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ค่ารักษาพยาบาล</a:t>
            </a:r>
            <a:br>
              <a:rPr lang="th-TH" sz="4267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4267" b="1" kern="1400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ค่าบริการอื่น ๆ ที่เกี่ยวข้องกับบริการตรวจห้องปฏิบัติการยืนยันการติดเชื้อ </a:t>
            </a:r>
            <a:endParaRPr lang="th-TH" sz="4267" b="1" dirty="0">
              <a:solidFill>
                <a:srgbClr val="0000C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5CFCBE-C586-4679-92DE-FC48908EE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204" y="1600202"/>
            <a:ext cx="6602085" cy="4190999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F818EFE1-0E49-47C1-A636-6C84E8335BD2}"/>
              </a:ext>
            </a:extLst>
          </p:cNvPr>
          <p:cNvSpPr/>
          <p:nvPr/>
        </p:nvSpPr>
        <p:spPr>
          <a:xfrm>
            <a:off x="9144000" y="0"/>
            <a:ext cx="1295401" cy="838201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4181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7A8FE5D-AA0E-4403-A12B-BB7F75F5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3653"/>
            <a:ext cx="11734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4267" b="1" kern="1400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การบันทึกหน้า </a:t>
            </a:r>
            <a:r>
              <a:rPr lang="en-US" sz="4267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F5</a:t>
            </a:r>
            <a:r>
              <a:rPr lang="th-TH" sz="4267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ค่ารักษาพยาบาล</a:t>
            </a:r>
            <a:br>
              <a:rPr lang="th-TH" sz="4267" b="1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4267" b="1" kern="1400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ค่าบริการเก็บตัวอย่างเพื่อส่งตรวจห้องปฏิบัติการ </a:t>
            </a:r>
            <a:endParaRPr lang="th-TH" sz="4267" b="1" dirty="0">
              <a:solidFill>
                <a:srgbClr val="0000CC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FD9A24-1476-4481-ACB5-CE5E26AF0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4343403" cy="4525963"/>
          </a:xfrm>
          <a:ln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เลือกเมนู รายการหมวดบริการ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ที่ยัง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ไม่ได้จัดหมวด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เลือกรายการ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เลือกรหัสรายการ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04500</a:t>
            </a:r>
            <a:r>
              <a:rPr lang="en-US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ค่าบริการเก็บตัวอย่าง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บันทึกจำนวนที่ต้องการขอเบิก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บันทึกยอดค่าใช้จ่ายที่ต้องการเบิก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กดเพิ่มรายการ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A34E2-F102-4597-A81A-62C0BA308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1600202"/>
            <a:ext cx="6842161" cy="4343399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5925D001-DCA1-4836-921F-9BF90A7B983A}"/>
              </a:ext>
            </a:extLst>
          </p:cNvPr>
          <p:cNvSpPr/>
          <p:nvPr/>
        </p:nvSpPr>
        <p:spPr>
          <a:xfrm>
            <a:off x="9372600" y="65866"/>
            <a:ext cx="1295401" cy="83820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6493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6181191-44FE-42A3-8C69-38D1AB384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924879"/>
            <a:ext cx="3124200" cy="469106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เมื่อบันทึกข้อมูลเรียบร้อยแล้ว </a:t>
            </a:r>
            <a:r>
              <a:rPr lang="th-TH" sz="2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ให้กดปุ่ม บันทึก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หากบันทึกข้อมูลถูกต้อง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ระบบจะแจ้งเตือนว่าบันทึกข้อมูลเรียบร้อยแล้ว ดังภาพ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หากบันทึกข้อมูลไม่ถูกต้อง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ระบบจะแจ้งเตือน ให้แก้ไขให้ถูกต้อง แล้วกดบันทึกอีกครั้ง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5B6CDB-3EA8-45DE-9BC1-FADDABC4C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685800"/>
            <a:ext cx="7733333" cy="5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93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alphaModFix amt="5000"/>
          </a:blip>
          <a:srcRect/>
          <a:stretch>
            <a:fillRect/>
          </a:stretch>
        </p:blipFill>
        <p:spPr bwMode="auto">
          <a:xfrm>
            <a:off x="342001" y="577578"/>
            <a:ext cx="11550971" cy="4897471"/>
          </a:xfrm>
          <a:prstGeom prst="rect">
            <a:avLst/>
          </a:prstGeom>
          <a:noFill/>
        </p:spPr>
      </p:pic>
      <p:sp>
        <p:nvSpPr>
          <p:cNvPr id="6" name="สี่เหลี่ยมมุมมน 5"/>
          <p:cNvSpPr/>
          <p:nvPr/>
        </p:nvSpPr>
        <p:spPr>
          <a:xfrm>
            <a:off x="3294597" y="3531942"/>
            <a:ext cx="6728346" cy="27484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Center : 1330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desk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02-142-3100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ถึง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02-5540505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เว็บบอร์ด </a:t>
            </a:r>
            <a:r>
              <a:rPr lang="en-US" alt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(http://eclaim.nhso.go.th)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847227"/>
            <a:ext cx="9144000" cy="1015663"/>
          </a:xfrm>
          <a:prstGeom prst="rect">
            <a:avLst/>
          </a:prstGeom>
          <a:noFill/>
          <a:ln w="38100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ขอบคุณค่ะ</a:t>
            </a:r>
          </a:p>
        </p:txBody>
      </p:sp>
      <p:pic>
        <p:nvPicPr>
          <p:cNvPr id="48130" name="Picture 2" descr="คำถามที่พบบ่อ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381" y="1382951"/>
            <a:ext cx="1944216" cy="19442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3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581900" y="5772156"/>
            <a:ext cx="1600200" cy="1762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2118E-9EC9-4BEE-A9A9-52FC9F3D6D1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4" descr="หลอมรวมเครือข่า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92" y="2226037"/>
            <a:ext cx="7882597" cy="46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3776" y="569667"/>
            <a:ext cx="5601555" cy="2302935"/>
          </a:xfrm>
          <a:prstGeom prst="rect">
            <a:avLst/>
          </a:prstGeom>
        </p:spPr>
      </p:pic>
      <p:pic>
        <p:nvPicPr>
          <p:cNvPr id="5" name="Picture 2" descr="C:\Users\tanasak.k\AppData\Local\Temp\SNAGHTMLe651e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1" y="401929"/>
            <a:ext cx="5462051" cy="31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6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7EF02-BE08-474F-B0B8-5A54B94F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102237"/>
            <a:ext cx="10363200" cy="2164963"/>
          </a:xfrm>
          <a:solidFill>
            <a:srgbClr val="FF99FF"/>
          </a:solidFill>
        </p:spPr>
        <p:txBody>
          <a:bodyPr/>
          <a:lstStyle/>
          <a:p>
            <a:pPr algn="ctr"/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การบันทึกเบิกกรณีการกักกันโรคในกรณีผู้สัมผัสใกล้ชิดเสี่ยงสูง</a:t>
            </a:r>
            <a:b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(High risk close contract)</a:t>
            </a:r>
            <a:endParaRPr lang="th-TH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611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381000" y="162272"/>
            <a:ext cx="11582400" cy="980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การดาวน์โหลดไฟล์สำหรับปรับปรุงตารางข้อมูล (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Offline)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4" descr="logo_NHS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277475" y="306288"/>
            <a:ext cx="1635696" cy="6926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39458F-8452-4025-9FB5-ED7F9A06DF3C}"/>
              </a:ext>
            </a:extLst>
          </p:cNvPr>
          <p:cNvSpPr txBox="1"/>
          <p:nvPr/>
        </p:nvSpPr>
        <p:spPr>
          <a:xfrm>
            <a:off x="6858000" y="6028492"/>
            <a:ext cx="480809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http://eclaim.nhso.go.th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C23E57-BC00-4EA3-B3D8-2A72BE086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ติดตั้งโปรแกรมเวอร์ชั่น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2.13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Update </a:t>
            </a:r>
            <a:r>
              <a:rPr lang="en-US" b="1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DatabasePatch25640610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65D8D-CF9E-42CB-B809-C4388D231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33" y="2648275"/>
            <a:ext cx="10333333" cy="2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88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008BB-1EA5-4B86-9C1C-602F6F8A7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th-TH" sz="6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การบันทึกข้อมูลเพื่อเบิกจ่ายชดเชย</a:t>
            </a:r>
          </a:p>
        </p:txBody>
      </p:sp>
    </p:spTree>
    <p:extLst>
      <p:ext uri="{BB962C8B-B14F-4D97-AF65-F5344CB8AC3E}">
        <p14:creationId xmlns:p14="http://schemas.microsoft.com/office/powerpoint/2010/main" val="410570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C9DF-2C83-4642-853A-FD03CEA8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66" y="838200"/>
            <a:ext cx="10972800" cy="914400"/>
          </a:xfrm>
          <a:ln w="28575">
            <a:solidFill>
              <a:srgbClr val="FF0000"/>
            </a:solidFill>
            <a:prstDash val="lgDash"/>
          </a:ln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</a:t>
            </a:r>
            <a:r>
              <a:rPr lang="th-TH" sz="5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ข้อมูลสิทธิ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</a:t>
            </a:r>
            <a:r>
              <a:rPr lang="en-US" sz="54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F1 </a:t>
            </a:r>
            <a:r>
              <a:rPr lang="th-TH" sz="54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ข้อมูลทั่วไป</a:t>
            </a:r>
            <a:endParaRPr lang="th-TH" sz="4300" b="1" u="sng" kern="1400" dirty="0">
              <a:solidFill>
                <a:srgbClr val="FF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4B5FC-808D-4C93-B616-9D7342E4C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26" y="2087562"/>
            <a:ext cx="11035748" cy="36274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บันทึกข้อมูลทั่วไปของผู้ป่วย ให้ถูกต้องครบถ้วน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รหัสโครงการพิเศษเป็น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HOSPIQ :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ผู้สัมผัสใกล้ชิดเสี่ยงสูงในสถานกักกันโรค (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High Risk closed contract) </a:t>
            </a:r>
            <a:endParaRPr 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0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ข้อควรระวัง สิทธิประโยชน์ 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เลือกสิทธิประโยชน์เป็น </a:t>
            </a:r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UCS 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 </a:t>
            </a:r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ประเภทผู้ป่วย 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เลือกเป็นประเภทผู้ป่วยใน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หากไม่ได้ออกมาจากระบบของหน่วยบริการ ให้ใช้เป็น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running number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มีผลกับข้อมูลรับบริการตั้งแต่วันที่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มกราคม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เป็นต้นไป</a:t>
            </a:r>
          </a:p>
        </p:txBody>
      </p:sp>
    </p:spTree>
    <p:extLst>
      <p:ext uri="{BB962C8B-B14F-4D97-AF65-F5344CB8AC3E}">
        <p14:creationId xmlns:p14="http://schemas.microsoft.com/office/powerpoint/2010/main" val="298820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35043-600B-4B5E-8FE3-1755FA07A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098" y="1600199"/>
            <a:ext cx="4578302" cy="4525963"/>
          </a:xfrm>
        </p:spPr>
        <p:txBody>
          <a:bodyPr/>
          <a:lstStyle/>
          <a:p>
            <a:pPr lvl="0"/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ข้อควรระวัง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สิทธิประโยชน์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เลือกสิทธิประโยชน์เป็น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UC</a:t>
            </a:r>
          </a:p>
          <a:p>
            <a:pPr lvl="0"/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บันทึกรหัสโครงการพิเศษ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HOSPIQ :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ผู้สัมผัสใกล้ชิดเสี่ยงสูงในสถานกักกันโรค (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High Risk closed contract) 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บันทึกข้อมูลทั่วไปของผู้ป่วย ให้ถูกต้องครบถ้วน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A95A42-9F90-4FC3-B4D7-41C03A76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การบันทึกข้อมูลหน้า </a:t>
            </a:r>
            <a:r>
              <a:rPr lang="en-US" sz="54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F1 </a:t>
            </a:r>
            <a:r>
              <a:rPr lang="th-TH" sz="54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ข้อมูลทั่วไป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149A2-91E5-4BDA-9423-54F6276E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779" y="1358142"/>
            <a:ext cx="7500333" cy="501007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132699">
            <a:off x="4273877" y="2668069"/>
            <a:ext cx="1870005" cy="62612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431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832F8C-9556-48A4-91BE-5A11113DB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95" y="1137296"/>
            <a:ext cx="7523809" cy="5171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3D439-3512-476E-8029-E14DD9DD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1" y="152400"/>
            <a:ext cx="10972800" cy="1143000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การบันทึกข้อมูลหน้า </a:t>
            </a:r>
            <a:r>
              <a:rPr lang="en-US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F2 </a:t>
            </a:r>
            <a:r>
              <a:rPr lang="th-TH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ข้อมูลการวินิจฉัยโรค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05007-6734-45DB-A166-D4B9278CC27D}"/>
              </a:ext>
            </a:extLst>
          </p:cNvPr>
          <p:cNvSpPr txBox="1"/>
          <p:nvPr/>
        </p:nvSpPr>
        <p:spPr>
          <a:xfrm>
            <a:off x="3298737" y="5029200"/>
            <a:ext cx="5565947" cy="64633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ต้องไม่ใช่ผู้ป่วยที่ติดเชื้อ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Covid19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U071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450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8E30-2768-4A6E-8CD9-83D439DC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การบันทึกข้อมูลหน้า </a:t>
            </a:r>
            <a:r>
              <a:rPr lang="en-US" sz="54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F3 </a:t>
            </a:r>
            <a:r>
              <a:rPr lang="th-TH" sz="5400" b="1" u="sng" kern="140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การผ่าตัดหัตถการ </a:t>
            </a:r>
            <a:r>
              <a:rPr lang="th-TH" kern="1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(ถ้ามี)</a:t>
            </a:r>
            <a:endParaRPr lang="th-TH" dirty="0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2AED2B-FB6A-4587-B461-36BCC72CA56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6"/>
          <a:stretch/>
        </p:blipFill>
        <p:spPr bwMode="auto">
          <a:xfrm>
            <a:off x="2191238" y="1713331"/>
            <a:ext cx="7809524" cy="4299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509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A46A8-601A-4517-842E-E584A8EEB56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รายการที่สามารถเบิกได้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811496"/>
              </p:ext>
            </p:extLst>
          </p:nvPr>
        </p:nvGraphicFramePr>
        <p:xfrm>
          <a:off x="609600" y="1524000"/>
          <a:ext cx="109728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92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อัตรา/รายการ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480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en-US" sz="2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ค่าดูแลผู้สัมผัสใกล้ชิดเสี่ยงสูงในสถานกักกันโรค (</a:t>
                      </a: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High Risk closed contract)</a:t>
                      </a:r>
                      <a:endParaRPr lang="th-TH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รวมค่าอาหารจำนวน 3 มื้อ โดยจ่ายตามจริงไม่เกิน จำนวน 1,500 บาทต่อวัน และไม่เกินจำนวน 14 วัน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ค่าตรวจทางห้องปฏิบัติการ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RT-PCR </a:t>
                      </a:r>
                      <a:r>
                        <a:rPr lang="th-TH" sz="28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จากตัวอย่าง </a:t>
                      </a:r>
                      <a:r>
                        <a:rPr lang="en-US" sz="28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nasopharyngeal swab </a:t>
                      </a:r>
                      <a:r>
                        <a:rPr lang="th-TH" sz="2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(ค่าตรวจ</a:t>
                      </a:r>
                      <a:r>
                        <a:rPr lang="th-TH" sz="2400" b="1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lab </a:t>
                      </a:r>
                      <a:r>
                        <a:rPr lang="th-TH" sz="2400" b="1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และค่าบริการ)</a:t>
                      </a:r>
                      <a:endParaRPr lang="th-TH" sz="2400" b="1" u="none" strike="noStrike" kern="1200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en-US" sz="2800" b="1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การตรวจภูมิคุ้มกัน (</a:t>
                      </a:r>
                      <a:r>
                        <a:rPr lang="en-US" sz="2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Antibody)</a:t>
                      </a:r>
                      <a:endParaRPr lang="en-US" sz="2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en-US" sz="2800" b="1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การตรวจเชื้อ</a:t>
                      </a:r>
                      <a:r>
                        <a:rPr lang="th-TH" sz="2800" b="1" u="none" strike="noStrike" dirty="0" err="1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ไวรัส</a:t>
                      </a:r>
                      <a:r>
                        <a:rPr lang="th-TH" sz="2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2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Antigen) </a:t>
                      </a:r>
                      <a:endParaRPr lang="en-US" sz="2800" b="1" i="0" u="none" strike="noStrike" kern="1200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endParaRPr lang="th-TH" sz="2800" b="1" dirty="0">
                        <a:solidFill>
                          <a:srgbClr val="0070C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853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931</Words>
  <Application>Microsoft Office PowerPoint</Application>
  <PresentationFormat>Widescreen</PresentationFormat>
  <Paragraphs>144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TH SarabunPSK</vt:lpstr>
      <vt:lpstr>Wingdings</vt:lpstr>
      <vt:lpstr>Office Theme</vt:lpstr>
      <vt:lpstr>การบันทึกเบิกกรณี COVID ในระบบโปรแกรม e-Claim</vt:lpstr>
      <vt:lpstr>การบันทึกเบิกกรณีการกักกันโรคในกรณีผู้สัมผัสใกล้ชิดเสี่ยงสูง (High risk close contract)</vt:lpstr>
      <vt:lpstr>PowerPoint Presentation</vt:lpstr>
      <vt:lpstr>PowerPoint Presentation</vt:lpstr>
      <vt:lpstr>การบันทึกข้อมูลสิทธิหน้า F1 ข้อมูลทั่วไป</vt:lpstr>
      <vt:lpstr>การบันทึกข้อมูลหน้า F1 ข้อมูลทั่วไป</vt:lpstr>
      <vt:lpstr>การบันทึกข้อมูลหน้า F2 ข้อมูลการวินิจฉัยโรค</vt:lpstr>
      <vt:lpstr>การบันทึกข้อมูลหน้า F3 การผ่าตัดหัตถการ (ถ้ามี)</vt:lpstr>
      <vt:lpstr>รายการที่สามารถเบิกได้</vt:lpstr>
      <vt:lpstr>การบันทึกหน้า F5 ค่ารักษาพยาบาล  ค่าดูแลผู้สัมผัสใกล้ชิดเสี่ยงสูงในสถานกักกันโรค (High Risk closed contract)</vt:lpstr>
      <vt:lpstr>การบันทึกหน้า F5 ค่ารักษาพยาบาล ค่าตรวจทางห้องปฏิบัติการ</vt:lpstr>
      <vt:lpstr>ตัวอย่าง การบันทึกหน้า F5 ค่ารักษาพยาบาล การตรวจด้วยวิธี RT-PCR จากตัวอย่าง nasopharyngeal swab </vt:lpstr>
      <vt:lpstr>การบันทึกหน้า F5 ค่ารักษาพยาบาล ค่าตรวจทางห้องปฏิบัติการยืนยันการติดเชื้อ</vt:lpstr>
      <vt:lpstr>การบันทึกหน้า F5 ค่ารักษาพยาบาล ค่าบริการอื่น ๆ ที่เกี่ยวข้องกับบริการตรวจห้องปฏิบัติการยืนยันการติดเชื้อ </vt:lpstr>
      <vt:lpstr>การบันทึกหน้า F5 ค่ารักษาพยาบาล ค่าบริการเก็บตัวอย่างเพื่อส่งตรวจห้องปฏิบัติการ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ระบบโปรแกรม e-Claim</dc:title>
  <dc:creator>NHSO 025</dc:creator>
  <cp:lastModifiedBy>nhso 133</cp:lastModifiedBy>
  <cp:revision>104</cp:revision>
  <dcterms:created xsi:type="dcterms:W3CDTF">2020-04-08T17:03:57Z</dcterms:created>
  <dcterms:modified xsi:type="dcterms:W3CDTF">2021-07-02T06:35:59Z</dcterms:modified>
</cp:coreProperties>
</file>